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4"/>
  </p:sldMasterIdLst>
  <p:notesMasterIdLst>
    <p:notesMasterId r:id="rId22"/>
  </p:notesMasterIdLst>
  <p:handoutMasterIdLst>
    <p:handoutMasterId r:id="rId23"/>
  </p:handoutMasterIdLst>
  <p:sldIdLst>
    <p:sldId id="25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A1A3"/>
    <a:srgbClr val="000000"/>
    <a:srgbClr val="006FFF"/>
    <a:srgbClr val="2B67A8"/>
    <a:srgbClr val="C50CF3"/>
    <a:srgbClr val="3C7507"/>
    <a:srgbClr val="B28328"/>
    <a:srgbClr val="0000FF"/>
    <a:srgbClr val="AD7B19"/>
    <a:srgbClr val="A786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E7825B-9868-4C34-B1A1-97884AB55387}" v="51" dt="2024-08-26T15:08:44.3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1862" b="0" i="0" u="none" strike="noStrike" baseline="0" dirty="0">
                <a:effectLst/>
              </a:rPr>
              <a:t>Durchschnittseinkommen </a:t>
            </a:r>
            <a:endParaRPr lang="de-DE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Wallonischen Region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\ &quot;€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</c:f>
              <c:strCache>
                <c:ptCount val="1"/>
                <c:pt idx="0">
                  <c:v>Durchschnitt  </c:v>
                </c:pt>
              </c:strCache>
            </c:strRef>
          </c:cat>
          <c:val>
            <c:numRef>
              <c:f>Tabelle1!$B$2</c:f>
              <c:numCache>
                <c:formatCode>General</c:formatCode>
                <c:ptCount val="1"/>
                <c:pt idx="0">
                  <c:v>19000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80-44FB-9ABD-2EF4E161586E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DG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numFmt formatCode="#,##0\ &quot;€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</c:f>
              <c:strCache>
                <c:ptCount val="1"/>
                <c:pt idx="0">
                  <c:v>Durchschnitt  </c:v>
                </c:pt>
              </c:strCache>
            </c:strRef>
          </c:cat>
          <c:val>
            <c:numRef>
              <c:f>Tabelle1!$C$2</c:f>
              <c:numCache>
                <c:formatCode>General</c:formatCode>
                <c:ptCount val="1"/>
                <c:pt idx="0">
                  <c:v>19985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80-44FB-9ABD-2EF4E161586E}"/>
            </c:ext>
          </c:extLst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Kelmis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\ &quot;€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</c:f>
              <c:strCache>
                <c:ptCount val="1"/>
                <c:pt idx="0">
                  <c:v>Durchschnitt  </c:v>
                </c:pt>
              </c:strCache>
            </c:strRef>
          </c:cat>
          <c:val>
            <c:numRef>
              <c:f>Tabelle1!$D$2</c:f>
              <c:numCache>
                <c:formatCode>General</c:formatCode>
                <c:ptCount val="1"/>
                <c:pt idx="0">
                  <c:v>18502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80-44FB-9ABD-2EF4E161586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64055808"/>
        <c:axId val="716062160"/>
      </c:barChart>
      <c:catAx>
        <c:axId val="664055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716062160"/>
        <c:crosses val="autoZero"/>
        <c:auto val="1"/>
        <c:lblAlgn val="ctr"/>
        <c:lblOffset val="100"/>
        <c:noMultiLvlLbl val="0"/>
      </c:catAx>
      <c:valAx>
        <c:axId val="716062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64055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ÖSHZ-Dotation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Dotation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numFmt formatCode="#,##0\ &quot;€&quot;" sourceLinked="0"/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1245305.23</c:v>
                </c:pt>
                <c:pt idx="1">
                  <c:v>1668473.07</c:v>
                </c:pt>
                <c:pt idx="2">
                  <c:v>2416088.36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ACB-4E7B-AFCD-BE8ADFC809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81733696"/>
        <c:axId val="981728896"/>
      </c:lineChart>
      <c:catAx>
        <c:axId val="981733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981728896"/>
        <c:crosses val="autoZero"/>
        <c:auto val="1"/>
        <c:lblAlgn val="ctr"/>
        <c:lblOffset val="100"/>
        <c:noMultiLvlLbl val="0"/>
      </c:catAx>
      <c:valAx>
        <c:axId val="981728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981733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DBF621-CAD3-42E3-AE18-6A4C78D00329}" type="doc">
      <dgm:prSet loTypeId="urn:microsoft.com/office/officeart/2005/8/layout/gear1" loCatId="cycle" qsTypeId="urn:microsoft.com/office/officeart/2005/8/quickstyle/simple1" qsCatId="simple" csTypeId="urn:microsoft.com/office/officeart/2005/8/colors/accent5_2" csCatId="accent5" phldr="1"/>
      <dgm:spPr/>
    </dgm:pt>
    <dgm:pt modelId="{62A1BECE-7477-47CD-8B33-29E10833A09C}">
      <dgm:prSet phldrT="[Text]"/>
      <dgm:spPr/>
      <dgm:t>
        <a:bodyPr/>
        <a:lstStyle/>
        <a:p>
          <a:r>
            <a:rPr lang="fr-BE"/>
            <a:t>Gemeinde</a:t>
          </a:r>
          <a:endParaRPr lang="de-DE" dirty="0"/>
        </a:p>
      </dgm:t>
    </dgm:pt>
    <dgm:pt modelId="{F1F72D43-5A57-4D96-9ECF-D9EBB43C31F3}" type="parTrans" cxnId="{E60BEC80-BBF4-4B9C-A5E8-762B0F7F00A6}">
      <dgm:prSet/>
      <dgm:spPr/>
      <dgm:t>
        <a:bodyPr/>
        <a:lstStyle/>
        <a:p>
          <a:endParaRPr lang="de-DE"/>
        </a:p>
      </dgm:t>
    </dgm:pt>
    <dgm:pt modelId="{70FB1397-8384-4840-BBE7-98786005DA6D}" type="sibTrans" cxnId="{E60BEC80-BBF4-4B9C-A5E8-762B0F7F00A6}">
      <dgm:prSet/>
      <dgm:spPr/>
      <dgm:t>
        <a:bodyPr/>
        <a:lstStyle/>
        <a:p>
          <a:endParaRPr lang="de-DE"/>
        </a:p>
      </dgm:t>
    </dgm:pt>
    <dgm:pt modelId="{CF9BFB23-D2EF-40CB-9F4E-3F915F734ABC}">
      <dgm:prSet phldrT="[Text]"/>
      <dgm:spPr/>
      <dgm:t>
        <a:bodyPr/>
        <a:lstStyle/>
        <a:p>
          <a:r>
            <a:rPr lang="fr-BE"/>
            <a:t>ÖSHZ</a:t>
          </a:r>
          <a:endParaRPr lang="de-DE" dirty="0"/>
        </a:p>
      </dgm:t>
    </dgm:pt>
    <dgm:pt modelId="{60CE01B7-BCF6-449F-A401-2E88990B36CF}" type="parTrans" cxnId="{435F2A21-68F2-4446-8198-E647CA2463EE}">
      <dgm:prSet/>
      <dgm:spPr/>
      <dgm:t>
        <a:bodyPr/>
        <a:lstStyle/>
        <a:p>
          <a:endParaRPr lang="de-DE"/>
        </a:p>
      </dgm:t>
    </dgm:pt>
    <dgm:pt modelId="{BB09E503-1494-4EB3-9BA6-CF2D4BF4BC23}" type="sibTrans" cxnId="{435F2A21-68F2-4446-8198-E647CA2463EE}">
      <dgm:prSet/>
      <dgm:spPr/>
      <dgm:t>
        <a:bodyPr/>
        <a:lstStyle/>
        <a:p>
          <a:endParaRPr lang="de-DE"/>
        </a:p>
      </dgm:t>
    </dgm:pt>
    <dgm:pt modelId="{11D1C0A7-63DA-4A71-85B8-6FCBD465C405}">
      <dgm:prSet phldrT="[Text]"/>
      <dgm:spPr/>
      <dgm:t>
        <a:bodyPr/>
        <a:lstStyle/>
        <a:p>
          <a:r>
            <a:rPr lang="fr-BE" dirty="0"/>
            <a:t>AGR</a:t>
          </a:r>
          <a:endParaRPr lang="de-DE" dirty="0"/>
        </a:p>
      </dgm:t>
    </dgm:pt>
    <dgm:pt modelId="{B4D2EBEC-DAD2-40A6-81CD-2A91DF4D1EF4}" type="parTrans" cxnId="{64012D9C-9773-4E5F-B495-2D5F5F7B050A}">
      <dgm:prSet/>
      <dgm:spPr/>
      <dgm:t>
        <a:bodyPr/>
        <a:lstStyle/>
        <a:p>
          <a:endParaRPr lang="de-DE"/>
        </a:p>
      </dgm:t>
    </dgm:pt>
    <dgm:pt modelId="{A32C6636-0D1F-422A-915E-C895F72A1EDA}" type="sibTrans" cxnId="{64012D9C-9773-4E5F-B495-2D5F5F7B050A}">
      <dgm:prSet/>
      <dgm:spPr/>
      <dgm:t>
        <a:bodyPr/>
        <a:lstStyle/>
        <a:p>
          <a:endParaRPr lang="de-DE"/>
        </a:p>
      </dgm:t>
    </dgm:pt>
    <dgm:pt modelId="{A5F82894-669E-4650-8439-5569A66B3578}" type="pres">
      <dgm:prSet presAssocID="{28DBF621-CAD3-42E3-AE18-6A4C78D00329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5576470F-18C8-4FEE-B965-6686FC7751D1}" type="pres">
      <dgm:prSet presAssocID="{62A1BECE-7477-47CD-8B33-29E10833A09C}" presName="gear1" presStyleLbl="node1" presStyleIdx="0" presStyleCnt="3">
        <dgm:presLayoutVars>
          <dgm:chMax val="1"/>
          <dgm:bulletEnabled val="1"/>
        </dgm:presLayoutVars>
      </dgm:prSet>
      <dgm:spPr/>
    </dgm:pt>
    <dgm:pt modelId="{53CFCC23-D4D9-4F46-9138-E398FA37D25E}" type="pres">
      <dgm:prSet presAssocID="{62A1BECE-7477-47CD-8B33-29E10833A09C}" presName="gear1srcNode" presStyleLbl="node1" presStyleIdx="0" presStyleCnt="3"/>
      <dgm:spPr/>
    </dgm:pt>
    <dgm:pt modelId="{23771411-722B-4A2C-8D9C-8065CED8B069}" type="pres">
      <dgm:prSet presAssocID="{62A1BECE-7477-47CD-8B33-29E10833A09C}" presName="gear1dstNode" presStyleLbl="node1" presStyleIdx="0" presStyleCnt="3"/>
      <dgm:spPr/>
    </dgm:pt>
    <dgm:pt modelId="{EC884098-ACB0-4EC6-98E8-47766FF4D1FE}" type="pres">
      <dgm:prSet presAssocID="{CF9BFB23-D2EF-40CB-9F4E-3F915F734ABC}" presName="gear2" presStyleLbl="node1" presStyleIdx="1" presStyleCnt="3">
        <dgm:presLayoutVars>
          <dgm:chMax val="1"/>
          <dgm:bulletEnabled val="1"/>
        </dgm:presLayoutVars>
      </dgm:prSet>
      <dgm:spPr/>
    </dgm:pt>
    <dgm:pt modelId="{4E9BBD44-38EB-4014-A487-8B678E90F0DB}" type="pres">
      <dgm:prSet presAssocID="{CF9BFB23-D2EF-40CB-9F4E-3F915F734ABC}" presName="gear2srcNode" presStyleLbl="node1" presStyleIdx="1" presStyleCnt="3"/>
      <dgm:spPr/>
    </dgm:pt>
    <dgm:pt modelId="{505E4237-0C5C-4537-AFF8-ABD23E49B781}" type="pres">
      <dgm:prSet presAssocID="{CF9BFB23-D2EF-40CB-9F4E-3F915F734ABC}" presName="gear2dstNode" presStyleLbl="node1" presStyleIdx="1" presStyleCnt="3"/>
      <dgm:spPr/>
    </dgm:pt>
    <dgm:pt modelId="{BD1BAC1D-8EFE-4D86-9C4A-8FF0D6F60486}" type="pres">
      <dgm:prSet presAssocID="{11D1C0A7-63DA-4A71-85B8-6FCBD465C405}" presName="gear3" presStyleLbl="node1" presStyleIdx="2" presStyleCnt="3"/>
      <dgm:spPr/>
    </dgm:pt>
    <dgm:pt modelId="{A6A8B9DE-9B96-4FAF-8247-5A4033D82E10}" type="pres">
      <dgm:prSet presAssocID="{11D1C0A7-63DA-4A71-85B8-6FCBD465C405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9EAFC813-1BCE-4682-9C96-F36EFC505E5D}" type="pres">
      <dgm:prSet presAssocID="{11D1C0A7-63DA-4A71-85B8-6FCBD465C405}" presName="gear3srcNode" presStyleLbl="node1" presStyleIdx="2" presStyleCnt="3"/>
      <dgm:spPr/>
    </dgm:pt>
    <dgm:pt modelId="{93B06B52-A5D8-4232-B0F0-7B7119A2042A}" type="pres">
      <dgm:prSet presAssocID="{11D1C0A7-63DA-4A71-85B8-6FCBD465C405}" presName="gear3dstNode" presStyleLbl="node1" presStyleIdx="2" presStyleCnt="3"/>
      <dgm:spPr/>
    </dgm:pt>
    <dgm:pt modelId="{C6A82B7B-C082-4133-9063-BCC8EA2B2DD6}" type="pres">
      <dgm:prSet presAssocID="{70FB1397-8384-4840-BBE7-98786005DA6D}" presName="connector1" presStyleLbl="sibTrans2D1" presStyleIdx="0" presStyleCnt="3"/>
      <dgm:spPr/>
    </dgm:pt>
    <dgm:pt modelId="{AD33A332-71CF-41B6-B7A0-314C4FF0E105}" type="pres">
      <dgm:prSet presAssocID="{BB09E503-1494-4EB3-9BA6-CF2D4BF4BC23}" presName="connector2" presStyleLbl="sibTrans2D1" presStyleIdx="1" presStyleCnt="3"/>
      <dgm:spPr/>
    </dgm:pt>
    <dgm:pt modelId="{6406705B-3CFE-491C-A9A2-F1F9141C6D3E}" type="pres">
      <dgm:prSet presAssocID="{A32C6636-0D1F-422A-915E-C895F72A1EDA}" presName="connector3" presStyleLbl="sibTrans2D1" presStyleIdx="2" presStyleCnt="3"/>
      <dgm:spPr/>
    </dgm:pt>
  </dgm:ptLst>
  <dgm:cxnLst>
    <dgm:cxn modelId="{435F2A21-68F2-4446-8198-E647CA2463EE}" srcId="{28DBF621-CAD3-42E3-AE18-6A4C78D00329}" destId="{CF9BFB23-D2EF-40CB-9F4E-3F915F734ABC}" srcOrd="1" destOrd="0" parTransId="{60CE01B7-BCF6-449F-A401-2E88990B36CF}" sibTransId="{BB09E503-1494-4EB3-9BA6-CF2D4BF4BC23}"/>
    <dgm:cxn modelId="{CA494128-AC8C-4C4E-AC3F-BF51E10F464D}" type="presOf" srcId="{28DBF621-CAD3-42E3-AE18-6A4C78D00329}" destId="{A5F82894-669E-4650-8439-5569A66B3578}" srcOrd="0" destOrd="0" presId="urn:microsoft.com/office/officeart/2005/8/layout/gear1"/>
    <dgm:cxn modelId="{2F8FFC2C-7040-4896-B082-642AD74D0697}" type="presOf" srcId="{11D1C0A7-63DA-4A71-85B8-6FCBD465C405}" destId="{A6A8B9DE-9B96-4FAF-8247-5A4033D82E10}" srcOrd="1" destOrd="0" presId="urn:microsoft.com/office/officeart/2005/8/layout/gear1"/>
    <dgm:cxn modelId="{26900F5F-A6DF-4510-96ED-50F04E44B790}" type="presOf" srcId="{11D1C0A7-63DA-4A71-85B8-6FCBD465C405}" destId="{93B06B52-A5D8-4232-B0F0-7B7119A2042A}" srcOrd="3" destOrd="0" presId="urn:microsoft.com/office/officeart/2005/8/layout/gear1"/>
    <dgm:cxn modelId="{8A7C0B6C-5663-468A-94D3-A7CD156F8625}" type="presOf" srcId="{70FB1397-8384-4840-BBE7-98786005DA6D}" destId="{C6A82B7B-C082-4133-9063-BCC8EA2B2DD6}" srcOrd="0" destOrd="0" presId="urn:microsoft.com/office/officeart/2005/8/layout/gear1"/>
    <dgm:cxn modelId="{B990F56F-D2B0-4500-BDA9-A2F9741E1231}" type="presOf" srcId="{11D1C0A7-63DA-4A71-85B8-6FCBD465C405}" destId="{BD1BAC1D-8EFE-4D86-9C4A-8FF0D6F60486}" srcOrd="0" destOrd="0" presId="urn:microsoft.com/office/officeart/2005/8/layout/gear1"/>
    <dgm:cxn modelId="{B61DE471-6F4A-42CB-A3DB-C746ADE671F1}" type="presOf" srcId="{CF9BFB23-D2EF-40CB-9F4E-3F915F734ABC}" destId="{4E9BBD44-38EB-4014-A487-8B678E90F0DB}" srcOrd="1" destOrd="0" presId="urn:microsoft.com/office/officeart/2005/8/layout/gear1"/>
    <dgm:cxn modelId="{1380137D-2898-4E7A-A350-CC1BE199E50A}" type="presOf" srcId="{BB09E503-1494-4EB3-9BA6-CF2D4BF4BC23}" destId="{AD33A332-71CF-41B6-B7A0-314C4FF0E105}" srcOrd="0" destOrd="0" presId="urn:microsoft.com/office/officeart/2005/8/layout/gear1"/>
    <dgm:cxn modelId="{E60BEC80-BBF4-4B9C-A5E8-762B0F7F00A6}" srcId="{28DBF621-CAD3-42E3-AE18-6A4C78D00329}" destId="{62A1BECE-7477-47CD-8B33-29E10833A09C}" srcOrd="0" destOrd="0" parTransId="{F1F72D43-5A57-4D96-9ECF-D9EBB43C31F3}" sibTransId="{70FB1397-8384-4840-BBE7-98786005DA6D}"/>
    <dgm:cxn modelId="{6BC78987-3F1F-4FCD-8A7D-A680841EAE8A}" type="presOf" srcId="{CF9BFB23-D2EF-40CB-9F4E-3F915F734ABC}" destId="{505E4237-0C5C-4537-AFF8-ABD23E49B781}" srcOrd="2" destOrd="0" presId="urn:microsoft.com/office/officeart/2005/8/layout/gear1"/>
    <dgm:cxn modelId="{EC35B29B-03AD-4242-9472-576F1F2921DC}" type="presOf" srcId="{CF9BFB23-D2EF-40CB-9F4E-3F915F734ABC}" destId="{EC884098-ACB0-4EC6-98E8-47766FF4D1FE}" srcOrd="0" destOrd="0" presId="urn:microsoft.com/office/officeart/2005/8/layout/gear1"/>
    <dgm:cxn modelId="{64012D9C-9773-4E5F-B495-2D5F5F7B050A}" srcId="{28DBF621-CAD3-42E3-AE18-6A4C78D00329}" destId="{11D1C0A7-63DA-4A71-85B8-6FCBD465C405}" srcOrd="2" destOrd="0" parTransId="{B4D2EBEC-DAD2-40A6-81CD-2A91DF4D1EF4}" sibTransId="{A32C6636-0D1F-422A-915E-C895F72A1EDA}"/>
    <dgm:cxn modelId="{15BA25A1-7864-46E0-9EDF-FA9796DA9AF5}" type="presOf" srcId="{11D1C0A7-63DA-4A71-85B8-6FCBD465C405}" destId="{9EAFC813-1BCE-4682-9C96-F36EFC505E5D}" srcOrd="2" destOrd="0" presId="urn:microsoft.com/office/officeart/2005/8/layout/gear1"/>
    <dgm:cxn modelId="{6DA91EBF-1747-44EA-80B5-FBB124AD2DD9}" type="presOf" srcId="{62A1BECE-7477-47CD-8B33-29E10833A09C}" destId="{53CFCC23-D4D9-4F46-9138-E398FA37D25E}" srcOrd="1" destOrd="0" presId="urn:microsoft.com/office/officeart/2005/8/layout/gear1"/>
    <dgm:cxn modelId="{8A4F2BD2-BDC9-47E6-B792-272AC97A9F7B}" type="presOf" srcId="{62A1BECE-7477-47CD-8B33-29E10833A09C}" destId="{23771411-722B-4A2C-8D9C-8065CED8B069}" srcOrd="2" destOrd="0" presId="urn:microsoft.com/office/officeart/2005/8/layout/gear1"/>
    <dgm:cxn modelId="{756301E7-9ED5-4A95-B609-C465CA96A907}" type="presOf" srcId="{A32C6636-0D1F-422A-915E-C895F72A1EDA}" destId="{6406705B-3CFE-491C-A9A2-F1F9141C6D3E}" srcOrd="0" destOrd="0" presId="urn:microsoft.com/office/officeart/2005/8/layout/gear1"/>
    <dgm:cxn modelId="{D89EAFFE-BFB3-43FF-BFD8-2BEB16CB30D9}" type="presOf" srcId="{62A1BECE-7477-47CD-8B33-29E10833A09C}" destId="{5576470F-18C8-4FEE-B965-6686FC7751D1}" srcOrd="0" destOrd="0" presId="urn:microsoft.com/office/officeart/2005/8/layout/gear1"/>
    <dgm:cxn modelId="{0E7F0941-70F2-4978-A841-896A40B8929C}" type="presParOf" srcId="{A5F82894-669E-4650-8439-5569A66B3578}" destId="{5576470F-18C8-4FEE-B965-6686FC7751D1}" srcOrd="0" destOrd="0" presId="urn:microsoft.com/office/officeart/2005/8/layout/gear1"/>
    <dgm:cxn modelId="{39D1540D-4720-473A-8776-B5E1D356F73A}" type="presParOf" srcId="{A5F82894-669E-4650-8439-5569A66B3578}" destId="{53CFCC23-D4D9-4F46-9138-E398FA37D25E}" srcOrd="1" destOrd="0" presId="urn:microsoft.com/office/officeart/2005/8/layout/gear1"/>
    <dgm:cxn modelId="{F5D92462-0859-4D53-821E-8084732602A6}" type="presParOf" srcId="{A5F82894-669E-4650-8439-5569A66B3578}" destId="{23771411-722B-4A2C-8D9C-8065CED8B069}" srcOrd="2" destOrd="0" presId="urn:microsoft.com/office/officeart/2005/8/layout/gear1"/>
    <dgm:cxn modelId="{BF0BEAEC-2DCF-4DB4-972F-0EB0A36B2520}" type="presParOf" srcId="{A5F82894-669E-4650-8439-5569A66B3578}" destId="{EC884098-ACB0-4EC6-98E8-47766FF4D1FE}" srcOrd="3" destOrd="0" presId="urn:microsoft.com/office/officeart/2005/8/layout/gear1"/>
    <dgm:cxn modelId="{7B000CC4-6899-4535-89B2-791E18685577}" type="presParOf" srcId="{A5F82894-669E-4650-8439-5569A66B3578}" destId="{4E9BBD44-38EB-4014-A487-8B678E90F0DB}" srcOrd="4" destOrd="0" presId="urn:microsoft.com/office/officeart/2005/8/layout/gear1"/>
    <dgm:cxn modelId="{3A517FBE-460F-4C58-8151-EFB16364D7F3}" type="presParOf" srcId="{A5F82894-669E-4650-8439-5569A66B3578}" destId="{505E4237-0C5C-4537-AFF8-ABD23E49B781}" srcOrd="5" destOrd="0" presId="urn:microsoft.com/office/officeart/2005/8/layout/gear1"/>
    <dgm:cxn modelId="{8C33BF14-A108-4D63-A8D1-DA4870B61839}" type="presParOf" srcId="{A5F82894-669E-4650-8439-5569A66B3578}" destId="{BD1BAC1D-8EFE-4D86-9C4A-8FF0D6F60486}" srcOrd="6" destOrd="0" presId="urn:microsoft.com/office/officeart/2005/8/layout/gear1"/>
    <dgm:cxn modelId="{9B86B162-22DC-4B10-86F7-EAA84082408B}" type="presParOf" srcId="{A5F82894-669E-4650-8439-5569A66B3578}" destId="{A6A8B9DE-9B96-4FAF-8247-5A4033D82E10}" srcOrd="7" destOrd="0" presId="urn:microsoft.com/office/officeart/2005/8/layout/gear1"/>
    <dgm:cxn modelId="{4A8A88FC-378F-4545-9842-5042F395C5C7}" type="presParOf" srcId="{A5F82894-669E-4650-8439-5569A66B3578}" destId="{9EAFC813-1BCE-4682-9C96-F36EFC505E5D}" srcOrd="8" destOrd="0" presId="urn:microsoft.com/office/officeart/2005/8/layout/gear1"/>
    <dgm:cxn modelId="{9832C3E2-FEB7-4481-8001-D1FBA63E7A66}" type="presParOf" srcId="{A5F82894-669E-4650-8439-5569A66B3578}" destId="{93B06B52-A5D8-4232-B0F0-7B7119A2042A}" srcOrd="9" destOrd="0" presId="urn:microsoft.com/office/officeart/2005/8/layout/gear1"/>
    <dgm:cxn modelId="{70BDCC48-9DC4-4B52-B705-3B8BA5EFE6EA}" type="presParOf" srcId="{A5F82894-669E-4650-8439-5569A66B3578}" destId="{C6A82B7B-C082-4133-9063-BCC8EA2B2DD6}" srcOrd="10" destOrd="0" presId="urn:microsoft.com/office/officeart/2005/8/layout/gear1"/>
    <dgm:cxn modelId="{8D6FE03E-6C15-40E2-8720-5BCB7A39A20E}" type="presParOf" srcId="{A5F82894-669E-4650-8439-5569A66B3578}" destId="{AD33A332-71CF-41B6-B7A0-314C4FF0E105}" srcOrd="11" destOrd="0" presId="urn:microsoft.com/office/officeart/2005/8/layout/gear1"/>
    <dgm:cxn modelId="{74BD7B27-CA4A-4D4B-87F4-9645F6CEB9B6}" type="presParOf" srcId="{A5F82894-669E-4650-8439-5569A66B3578}" destId="{6406705B-3CFE-491C-A9A2-F1F9141C6D3E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76470F-18C8-4FEE-B965-6686FC7751D1}">
      <dsp:nvSpPr>
        <dsp:cNvPr id="0" name=""/>
        <dsp:cNvSpPr/>
      </dsp:nvSpPr>
      <dsp:spPr>
        <a:xfrm>
          <a:off x="3360340" y="2003821"/>
          <a:ext cx="2449115" cy="2449115"/>
        </a:xfrm>
        <a:prstGeom prst="gear9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500" kern="1200"/>
            <a:t>Gemeinde</a:t>
          </a:r>
          <a:endParaRPr lang="de-DE" sz="2500" kern="1200" dirty="0"/>
        </a:p>
      </dsp:txBody>
      <dsp:txXfrm>
        <a:off x="3852721" y="2577514"/>
        <a:ext cx="1464353" cy="1258896"/>
      </dsp:txXfrm>
    </dsp:sp>
    <dsp:sp modelId="{EC884098-ACB0-4EC6-98E8-47766FF4D1FE}">
      <dsp:nvSpPr>
        <dsp:cNvPr id="0" name=""/>
        <dsp:cNvSpPr/>
      </dsp:nvSpPr>
      <dsp:spPr>
        <a:xfrm>
          <a:off x="1935400" y="1424939"/>
          <a:ext cx="1781174" cy="1781174"/>
        </a:xfrm>
        <a:prstGeom prst="gear6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500" kern="1200"/>
            <a:t>ÖSHZ</a:t>
          </a:r>
          <a:endParaRPr lang="de-DE" sz="2500" kern="1200" dirty="0"/>
        </a:p>
      </dsp:txBody>
      <dsp:txXfrm>
        <a:off x="2383816" y="1876065"/>
        <a:ext cx="884342" cy="878922"/>
      </dsp:txXfrm>
    </dsp:sp>
    <dsp:sp modelId="{BD1BAC1D-8EFE-4D86-9C4A-8FF0D6F60486}">
      <dsp:nvSpPr>
        <dsp:cNvPr id="0" name=""/>
        <dsp:cNvSpPr/>
      </dsp:nvSpPr>
      <dsp:spPr>
        <a:xfrm rot="20700000">
          <a:off x="2933040" y="196110"/>
          <a:ext cx="1745187" cy="1745187"/>
        </a:xfrm>
        <a:prstGeom prst="gear6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500" kern="1200" dirty="0"/>
            <a:t>AGR</a:t>
          </a:r>
          <a:endParaRPr lang="de-DE" sz="2500" kern="1200" dirty="0"/>
        </a:p>
      </dsp:txBody>
      <dsp:txXfrm rot="-20700000">
        <a:off x="3315811" y="578881"/>
        <a:ext cx="979646" cy="979646"/>
      </dsp:txXfrm>
    </dsp:sp>
    <dsp:sp modelId="{C6A82B7B-C082-4133-9063-BCC8EA2B2DD6}">
      <dsp:nvSpPr>
        <dsp:cNvPr id="0" name=""/>
        <dsp:cNvSpPr/>
      </dsp:nvSpPr>
      <dsp:spPr>
        <a:xfrm>
          <a:off x="3174865" y="1632634"/>
          <a:ext cx="3134867" cy="3134867"/>
        </a:xfrm>
        <a:prstGeom prst="circularArrow">
          <a:avLst>
            <a:gd name="adj1" fmla="val 4687"/>
            <a:gd name="adj2" fmla="val 299029"/>
            <a:gd name="adj3" fmla="val 2522041"/>
            <a:gd name="adj4" fmla="val 15848677"/>
            <a:gd name="adj5" fmla="val 5469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33A332-71CF-41B6-B7A0-314C4FF0E105}">
      <dsp:nvSpPr>
        <dsp:cNvPr id="0" name=""/>
        <dsp:cNvSpPr/>
      </dsp:nvSpPr>
      <dsp:spPr>
        <a:xfrm>
          <a:off x="1619958" y="1029723"/>
          <a:ext cx="2277677" cy="227767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06705B-3CFE-491C-A9A2-F1F9141C6D3E}">
      <dsp:nvSpPr>
        <dsp:cNvPr id="0" name=""/>
        <dsp:cNvSpPr/>
      </dsp:nvSpPr>
      <dsp:spPr>
        <a:xfrm>
          <a:off x="2529360" y="-187260"/>
          <a:ext cx="2455794" cy="245579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568F5C0A-CE9F-36C4-B86C-39DF0756CB3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05332E8-4BA7-F865-E14A-9548B342E9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AAD32-DD65-412D-BBD5-D4EE730E60E0}" type="datetimeFigureOut">
              <a:rPr lang="de-DE" smtClean="0"/>
              <a:t>26/08/2024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267D1B-0851-30BB-1E85-3B149230D5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5C1F656-E14E-0889-B085-83ED6DB4542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21946-3181-44D7-9719-006DCABBC2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94932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09A290-C95A-4F44-BFB7-5DDD07AAE1E9}" type="datetimeFigureOut">
              <a:rPr lang="de-DE" smtClean="0"/>
              <a:t>26/08/2024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28265-12A1-4741-A83A-AEA5C080AB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14815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rgbClr val="9EA1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: eine Ecke abgeschnitten 9">
            <a:extLst>
              <a:ext uri="{FF2B5EF4-FFF2-40B4-BE49-F238E27FC236}">
                <a16:creationId xmlns:a16="http://schemas.microsoft.com/office/drawing/2014/main" id="{430F3BCF-86D3-5F01-DBA1-DB6EA823F450}"/>
              </a:ext>
            </a:extLst>
          </p:cNvPr>
          <p:cNvSpPr>
            <a:spLocks/>
          </p:cNvSpPr>
          <p:nvPr userDrawn="1"/>
        </p:nvSpPr>
        <p:spPr>
          <a:xfrm rot="10800000" flipH="1">
            <a:off x="358800" y="369709"/>
            <a:ext cx="11473200" cy="6138000"/>
          </a:xfrm>
          <a:prstGeom prst="snip1Rect">
            <a:avLst>
              <a:gd name="adj" fmla="val 14746"/>
            </a:avLst>
          </a:prstGeom>
          <a:solidFill>
            <a:schemeClr val="accent1"/>
          </a:solidFill>
          <a:ln w="38100">
            <a:solidFill>
              <a:schemeClr val="tx1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44310B3-623B-BF78-3870-AC48FD929C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/>
              <a:t>Titel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6B32BED-D4F0-5010-9A0C-F8184CF59D4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2"/>
                </a:solidFill>
                <a:latin typeface="Barlow Medium" panose="000006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Untertitel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BAF4EC2-95B0-1A4B-10E7-5B368D33E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16AD8-51F4-4DB6-AC1A-6B6773328855}" type="datetime1">
              <a:rPr lang="en-US" smtClean="0"/>
              <a:t>8/26/2024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B8CBEB-6B17-06EA-1A51-FB170EC21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A0EB20-16F3-8329-9393-1390A8065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fld id="{BD8A8A1B-4E1E-43EF-8A39-7D4A3879B941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769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BB6ABCD-29AE-E28B-2019-41B835075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00" y="1681163"/>
            <a:ext cx="52775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8F84C88-C741-EC78-521B-49AB7CD421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999" y="2566238"/>
            <a:ext cx="5277576" cy="357176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D69FD77-7CF1-01BA-A2E3-4264394DAE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2998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F4AD3DA-220D-2D71-ED18-CEB5E70892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66239"/>
            <a:ext cx="5306760" cy="35814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984F650-BBC0-761F-6A91-07F950215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DB63-C7A9-432F-BF00-0C73D0EF7603}" type="datetime1">
              <a:rPr lang="en-US" smtClean="0"/>
              <a:t>8/26/2024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5D4F1F3-1782-28F8-73FB-6CE25F2CA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9B0EAEF-0506-198F-A1C8-E4889F12F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B25450D0-260E-67E0-37AA-EA1F9DA92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40000"/>
            <a:ext cx="10753200" cy="720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59215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92F75E5-714E-25A1-54E1-12B8ABE26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C0AB-6475-4EFC-9DFC-18715F1E988C}" type="datetime1">
              <a:rPr lang="en-US" smtClean="0"/>
              <a:t>8/26/2024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2198C7E-22AC-50BA-C1F9-F01DB9179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A959A34-FEA6-2824-088A-D07C4A98B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495F91C2-ECDD-60D6-E8CC-6B77F37C7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40000"/>
            <a:ext cx="10753200" cy="720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51221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3B11696-0694-94D4-2DB8-E0D2878EC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9A08B-6414-4034-8C57-93051381C86F}" type="datetime1">
              <a:rPr lang="en-US" smtClean="0"/>
              <a:t>8/26/2024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8DFDEE-2C80-B50A-3583-9AFE0BBF9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4368257-6580-F188-9DCD-E01283FB7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62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F5230F-D1D2-F40A-FC5B-BEF5C8F49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0000" y="539999"/>
            <a:ext cx="5940000" cy="59399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B59E34A-F9FB-51F2-4435-94CDBA869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D4C2B53F-2BE6-FB84-7C09-C53EE89660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540000"/>
            <a:ext cx="4320000" cy="540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</a:t>
            </a:r>
          </a:p>
        </p:txBody>
      </p:sp>
      <p:sp>
        <p:nvSpPr>
          <p:cNvPr id="9" name="Textplatzhalter 3">
            <a:extLst>
              <a:ext uri="{FF2B5EF4-FFF2-40B4-BE49-F238E27FC236}">
                <a16:creationId xmlns:a16="http://schemas.microsoft.com/office/drawing/2014/main" id="{F60A372D-B54F-6B3A-5D4A-23130C0175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0000" y="1259999"/>
            <a:ext cx="4320000" cy="522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390899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32AB3D1-81EB-F780-FD82-F0C972F890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0000" y="359999"/>
            <a:ext cx="6120000" cy="612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B31E9E0-053D-B3DE-9E5A-D4FE09417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F52B816E-C736-938D-A5BB-7B5A644743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540000"/>
            <a:ext cx="4320000" cy="540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</a:t>
            </a:r>
          </a:p>
        </p:txBody>
      </p:sp>
      <p:sp>
        <p:nvSpPr>
          <p:cNvPr id="13" name="Textplatzhalter 3">
            <a:extLst>
              <a:ext uri="{FF2B5EF4-FFF2-40B4-BE49-F238E27FC236}">
                <a16:creationId xmlns:a16="http://schemas.microsoft.com/office/drawing/2014/main" id="{55758294-B719-3CA4-D6F5-C901907688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0000" y="1259999"/>
            <a:ext cx="4320000" cy="522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61549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B31E9E0-053D-B3DE-9E5A-D4FE09417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78E021A7-5ECD-4B95-92E7-1CBEE0AAF607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5260145" y="540000"/>
            <a:ext cx="4032000" cy="2880000"/>
          </a:xfrm>
        </p:spPr>
        <p:txBody>
          <a:bodyPr/>
          <a:lstStyle/>
          <a:p>
            <a:endParaRPr lang="de-DE"/>
          </a:p>
        </p:txBody>
      </p:sp>
      <p:sp>
        <p:nvSpPr>
          <p:cNvPr id="15" name="Bildplatzhalter 3">
            <a:extLst>
              <a:ext uri="{FF2B5EF4-FFF2-40B4-BE49-F238E27FC236}">
                <a16:creationId xmlns:a16="http://schemas.microsoft.com/office/drawing/2014/main" id="{5E1DF242-EDD8-9A24-1CEF-14FE257E81F8}"/>
              </a:ext>
            </a:extLst>
          </p:cNvPr>
          <p:cNvSpPr>
            <a:spLocks noGrp="1" noChangeAspect="1"/>
          </p:cNvSpPr>
          <p:nvPr>
            <p:ph type="pic" sz="quarter" idx="19"/>
          </p:nvPr>
        </p:nvSpPr>
        <p:spPr>
          <a:xfrm>
            <a:off x="7364945" y="3471129"/>
            <a:ext cx="4032000" cy="288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e-DE"/>
          </a:p>
        </p:txBody>
      </p:sp>
      <p:sp>
        <p:nvSpPr>
          <p:cNvPr id="16" name="Bildplatzhalter 3">
            <a:extLst>
              <a:ext uri="{FF2B5EF4-FFF2-40B4-BE49-F238E27FC236}">
                <a16:creationId xmlns:a16="http://schemas.microsoft.com/office/drawing/2014/main" id="{5994043C-F4D9-B9E9-1993-2313F84DDA7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341345" y="540000"/>
            <a:ext cx="2055600" cy="2880000"/>
          </a:xfrm>
        </p:spPr>
        <p:txBody>
          <a:bodyPr/>
          <a:lstStyle/>
          <a:p>
            <a:endParaRPr lang="de-DE"/>
          </a:p>
        </p:txBody>
      </p:sp>
      <p:sp>
        <p:nvSpPr>
          <p:cNvPr id="23" name="Bildplatzhalter 3">
            <a:extLst>
              <a:ext uri="{FF2B5EF4-FFF2-40B4-BE49-F238E27FC236}">
                <a16:creationId xmlns:a16="http://schemas.microsoft.com/office/drawing/2014/main" id="{25071C36-6E50-A157-6C6A-6C74B9C684A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258045" y="3471129"/>
            <a:ext cx="2055600" cy="2880000"/>
          </a:xfrm>
        </p:spPr>
        <p:txBody>
          <a:bodyPr/>
          <a:lstStyle/>
          <a:p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83164DD-480D-2B7C-2D9A-219ED41D21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540000"/>
            <a:ext cx="4320000" cy="540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</a:t>
            </a:r>
          </a:p>
        </p:txBody>
      </p:sp>
      <p:sp>
        <p:nvSpPr>
          <p:cNvPr id="3" name="Textplatzhalter 3">
            <a:extLst>
              <a:ext uri="{FF2B5EF4-FFF2-40B4-BE49-F238E27FC236}">
                <a16:creationId xmlns:a16="http://schemas.microsoft.com/office/drawing/2014/main" id="{CC447D31-FD63-6BCD-D19D-7CEA36056E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0000" y="1259999"/>
            <a:ext cx="4320000" cy="522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326684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5E921AB-4DA4-46AA-CB7E-7E64738DC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40000"/>
            <a:ext cx="10753199" cy="43200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61D1A7-520A-808A-DFD1-6E11D859A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5C13-C54A-4D3B-9C37-4302AAE59E35}" type="datetime1">
              <a:rPr lang="de-DE" smtClean="0"/>
              <a:t>26/08/2024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4C6047-9ACC-1894-3CD1-C3A8A583C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3FA122F-3F72-1C23-5FFB-9E1D31721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F293-D80F-4634-9078-9EB899C6D13D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8E8FBE41-5B1C-7AD2-7196-F6F84A165E56}"/>
              </a:ext>
            </a:extLst>
          </p:cNvPr>
          <p:cNvSpPr txBox="1">
            <a:spLocks/>
          </p:cNvSpPr>
          <p:nvPr userDrawn="1"/>
        </p:nvSpPr>
        <p:spPr>
          <a:xfrm>
            <a:off x="720000" y="540000"/>
            <a:ext cx="107532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153139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: eine Ecke abgeschnitten 9">
            <a:extLst>
              <a:ext uri="{FF2B5EF4-FFF2-40B4-BE49-F238E27FC236}">
                <a16:creationId xmlns:a16="http://schemas.microsoft.com/office/drawing/2014/main" id="{430F3BCF-86D3-5F01-DBA1-DB6EA823F450}"/>
              </a:ext>
            </a:extLst>
          </p:cNvPr>
          <p:cNvSpPr>
            <a:spLocks/>
          </p:cNvSpPr>
          <p:nvPr userDrawn="1"/>
        </p:nvSpPr>
        <p:spPr>
          <a:xfrm rot="10800000" flipH="1">
            <a:off x="358800" y="369709"/>
            <a:ext cx="11473200" cy="6138000"/>
          </a:xfrm>
          <a:prstGeom prst="snip1Rect">
            <a:avLst>
              <a:gd name="adj" fmla="val 14746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44310B3-623B-BF78-3870-AC48FD929C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/>
              <a:t>Titel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6B32BED-D4F0-5010-9A0C-F8184CF59D4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Barlow Medium" panose="000006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Untertitel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BAF4EC2-95B0-1A4B-10E7-5B368D33E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26A6F-3EAA-45CC-991A-EB2C483CCD31}" type="datetime1">
              <a:rPr lang="en-US" smtClean="0"/>
              <a:t>8/26/2024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B8CBEB-6B17-06EA-1A51-FB170EC21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A0EB20-16F3-8329-9393-1390A8065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2328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: eine Ecke abgeschnitten 9">
            <a:extLst>
              <a:ext uri="{FF2B5EF4-FFF2-40B4-BE49-F238E27FC236}">
                <a16:creationId xmlns:a16="http://schemas.microsoft.com/office/drawing/2014/main" id="{430F3BCF-86D3-5F01-DBA1-DB6EA823F450}"/>
              </a:ext>
            </a:extLst>
          </p:cNvPr>
          <p:cNvSpPr>
            <a:spLocks/>
          </p:cNvSpPr>
          <p:nvPr userDrawn="1"/>
        </p:nvSpPr>
        <p:spPr>
          <a:xfrm rot="10800000" flipH="1">
            <a:off x="358800" y="369709"/>
            <a:ext cx="11473200" cy="6138000"/>
          </a:xfrm>
          <a:prstGeom prst="snip1Rect">
            <a:avLst>
              <a:gd name="adj" fmla="val 14746"/>
            </a:avLst>
          </a:prstGeom>
          <a:solidFill>
            <a:schemeClr val="tx2"/>
          </a:solidFill>
          <a:ln>
            <a:solidFill>
              <a:schemeClr val="tx2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44310B3-623B-BF78-3870-AC48FD929C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/>
              <a:t>Titel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6B32BED-D4F0-5010-9A0C-F8184CF59D4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Barlow Medium" panose="000006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Untertitel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BAF4EC2-95B0-1A4B-10E7-5B368D33E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F88AFB5-2754-4D5D-8C27-BFEB8862D840}" type="datetime1">
              <a:rPr lang="en-US" smtClean="0"/>
              <a:t>8/26/2024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B8CBEB-6B17-06EA-1A51-FB170EC21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A0EB20-16F3-8329-9393-1390A8065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7903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F37831-6582-02F7-88D2-942FF3816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40000"/>
            <a:ext cx="10753200" cy="720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80AF151-4E2F-1960-BFA5-274E3BF2A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40000"/>
            <a:ext cx="10753199" cy="4452944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292EC8-1856-D4F7-C15D-5A561DC44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C85C-09F4-458D-914A-628A358F765C}" type="datetime1">
              <a:rPr lang="en-US" smtClean="0"/>
              <a:t>8/26/2024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6A1F0B-A9F4-DD91-1B2D-98CCF0872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B0B455-B7DF-9E90-C8F6-9A56592C5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890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00A6E6-1348-302B-1510-A229D059B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8" y="1709738"/>
            <a:ext cx="107532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D8791B-D963-7760-5322-086AA1382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9999" y="4589463"/>
            <a:ext cx="1075319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CA7B6C-3005-C7FD-FB81-DF83B9653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039DB-970D-4A5F-BF92-D2090E02B5D5}" type="datetime1">
              <a:rPr lang="en-US" smtClean="0"/>
              <a:t>8/26/2024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F40C779-E75D-7F62-4962-3CC16D4E2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CB28C0-A777-97CD-BF2C-5042E712B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15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: eine Ecke abgeschnitten 6">
            <a:extLst>
              <a:ext uri="{FF2B5EF4-FFF2-40B4-BE49-F238E27FC236}">
                <a16:creationId xmlns:a16="http://schemas.microsoft.com/office/drawing/2014/main" id="{C421EDC9-141A-AEFC-E831-57145086D053}"/>
              </a:ext>
            </a:extLst>
          </p:cNvPr>
          <p:cNvSpPr>
            <a:spLocks/>
          </p:cNvSpPr>
          <p:nvPr userDrawn="1"/>
        </p:nvSpPr>
        <p:spPr>
          <a:xfrm rot="10800000" flipH="1">
            <a:off x="358800" y="369709"/>
            <a:ext cx="11473200" cy="6138000"/>
          </a:xfrm>
          <a:prstGeom prst="snip1Rect">
            <a:avLst>
              <a:gd name="adj" fmla="val 14746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000A6E6-1348-302B-1510-A229D059B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8" y="1709738"/>
            <a:ext cx="10753200" cy="2852737"/>
          </a:xfrm>
        </p:spPr>
        <p:txBody>
          <a:bodyPr anchor="b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D8791B-D963-7760-5322-086AA1382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9999" y="4589463"/>
            <a:ext cx="1075319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  <a:latin typeface="Barlow Medium" panose="000006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CA7B6C-3005-C7FD-FB81-DF83B9653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A148C37-873D-48F4-9B06-AA4CD0F9A01C}" type="datetime1">
              <a:rPr lang="en-US" smtClean="0"/>
              <a:t>8/26/2024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F40C779-E75D-7F62-4962-3CC16D4E2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CB28C0-A777-97CD-BF2C-5042E712B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14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: eine Ecke abgeschnitten 6">
            <a:extLst>
              <a:ext uri="{FF2B5EF4-FFF2-40B4-BE49-F238E27FC236}">
                <a16:creationId xmlns:a16="http://schemas.microsoft.com/office/drawing/2014/main" id="{960081BD-FDDA-E4F5-A32F-A1B1CB32F3DE}"/>
              </a:ext>
            </a:extLst>
          </p:cNvPr>
          <p:cNvSpPr>
            <a:spLocks/>
          </p:cNvSpPr>
          <p:nvPr userDrawn="1"/>
        </p:nvSpPr>
        <p:spPr>
          <a:xfrm rot="10800000" flipH="1">
            <a:off x="358800" y="369709"/>
            <a:ext cx="11473200" cy="6138000"/>
          </a:xfrm>
          <a:prstGeom prst="snip1Rect">
            <a:avLst>
              <a:gd name="adj" fmla="val 14746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000A6E6-1348-302B-1510-A229D059B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8" y="1709738"/>
            <a:ext cx="107532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D8791B-D963-7760-5322-086AA1382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9999" y="4589463"/>
            <a:ext cx="1075319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Barlow Medium" panose="000006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CA7B6C-3005-C7FD-FB81-DF83B9653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D6F5-6278-4A15-91A3-D30E40A5A5B1}" type="datetime1">
              <a:rPr lang="en-US" smtClean="0"/>
              <a:t>8/26/2024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F40C779-E75D-7F62-4962-3CC16D4E2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CB28C0-A777-97CD-BF2C-5042E712B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11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: eine Ecke abgeschnitten 7">
            <a:extLst>
              <a:ext uri="{FF2B5EF4-FFF2-40B4-BE49-F238E27FC236}">
                <a16:creationId xmlns:a16="http://schemas.microsoft.com/office/drawing/2014/main" id="{5E6DDE04-14E2-2AB8-4506-2A4B41835CC7}"/>
              </a:ext>
            </a:extLst>
          </p:cNvPr>
          <p:cNvSpPr>
            <a:spLocks/>
          </p:cNvSpPr>
          <p:nvPr userDrawn="1"/>
        </p:nvSpPr>
        <p:spPr>
          <a:xfrm rot="10800000" flipH="1">
            <a:off x="358800" y="369709"/>
            <a:ext cx="11473200" cy="6138000"/>
          </a:xfrm>
          <a:prstGeom prst="snip1Rect">
            <a:avLst>
              <a:gd name="adj" fmla="val 14746"/>
            </a:avLst>
          </a:prstGeom>
          <a:solidFill>
            <a:schemeClr val="tx2"/>
          </a:solidFill>
          <a:ln>
            <a:solidFill>
              <a:schemeClr val="tx2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000A6E6-1348-302B-1510-A229D059B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8" y="1709738"/>
            <a:ext cx="107532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D8791B-D963-7760-5322-086AA1382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9999" y="4589463"/>
            <a:ext cx="1075319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  <a:latin typeface="Barlow Medium" panose="000006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CA7B6C-3005-C7FD-FB81-DF83B9653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665A674-E693-45C3-9746-8F4E4DB10248}" type="datetime1">
              <a:rPr lang="en-US" smtClean="0"/>
              <a:t>8/26/2024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F40C779-E75D-7F62-4962-3CC16D4E2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CB28C0-A777-97CD-BF2C-5042E712B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441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2CE709-D27B-F37D-A886-98C243A7BB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9999" y="1439999"/>
            <a:ext cx="5299801" cy="43200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5B456B5-BD11-BD57-7EC8-F35EBA6F81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440000"/>
            <a:ext cx="5299801" cy="432208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4D37E65-0DE3-7444-CEC4-01773C718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687F5-C36B-4AF6-8EDD-EE64F05B6989}" type="datetime1">
              <a:rPr lang="en-US" smtClean="0"/>
              <a:t>8/26/2024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CD16466-AC87-6DD0-519A-24689122B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6311A2-EC25-D2D6-D182-ED4CD8056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6BCB5306-EA1D-1ABC-F421-174C3504A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40000"/>
            <a:ext cx="10753200" cy="720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05870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A1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: eine Ecke abgeschnitten 6">
            <a:extLst>
              <a:ext uri="{FF2B5EF4-FFF2-40B4-BE49-F238E27FC236}">
                <a16:creationId xmlns:a16="http://schemas.microsoft.com/office/drawing/2014/main" id="{18D1AB3A-D649-C823-D967-20C16C1E860D}"/>
              </a:ext>
            </a:extLst>
          </p:cNvPr>
          <p:cNvSpPr>
            <a:spLocks/>
          </p:cNvSpPr>
          <p:nvPr userDrawn="1"/>
        </p:nvSpPr>
        <p:spPr>
          <a:xfrm rot="10800000" flipH="1">
            <a:off x="358800" y="369709"/>
            <a:ext cx="11473200" cy="6138000"/>
          </a:xfrm>
          <a:prstGeom prst="snip1Rect">
            <a:avLst>
              <a:gd name="adj" fmla="val 14746"/>
            </a:avLst>
          </a:prstGeom>
          <a:solidFill>
            <a:schemeClr val="accent1"/>
          </a:solidFill>
          <a:ln w="38100">
            <a:solidFill>
              <a:schemeClr val="tx1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CAA4BBA-31D2-7A9D-1A25-180D68CE4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60000"/>
            <a:ext cx="10753200" cy="126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4780479-3764-B397-E3DD-ADA45A9AC7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9999" y="1799999"/>
            <a:ext cx="10753199" cy="414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C1BD1E-068F-43CA-1FE0-2690D86D66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9999" y="613800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04DD064-C4AB-4658-B43D-91A83C5258B6}" type="datetime1">
              <a:rPr lang="en-US" smtClean="0"/>
              <a:t>8/26/2024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509FBD-15E8-05C5-E64C-407586B50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95400" y="6147710"/>
            <a:ext cx="54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CF9FBB0-EA02-451B-1473-5BF816CFB1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53600" y="5619601"/>
            <a:ext cx="878400" cy="878400"/>
          </a:xfrm>
          <a:prstGeom prst="rect">
            <a:avLst/>
          </a:prstGeom>
        </p:spPr>
        <p:txBody>
          <a:bodyPr vert="horz" lIns="144000" tIns="144000" rIns="0" bIns="0" rtlCol="0" anchor="b" anchorCtr="0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BD8A8A1B-4E1E-43EF-8A39-7D4A3879B94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333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9" r:id="rId2"/>
    <p:sldLayoutId id="2147483720" r:id="rId3"/>
    <p:sldLayoutId id="2147483710" r:id="rId4"/>
    <p:sldLayoutId id="2147483711" r:id="rId5"/>
    <p:sldLayoutId id="2147483721" r:id="rId6"/>
    <p:sldLayoutId id="2147483722" r:id="rId7"/>
    <p:sldLayoutId id="2147483723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24" r:id="rId15"/>
    <p:sldLayoutId id="2147483650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0FD221-4BE7-AC52-BCF6-1BB7AA610C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>
                <a:solidFill>
                  <a:schemeClr val="accent2"/>
                </a:solidFill>
              </a:rPr>
              <a:t>STELLUNGNAHME</a:t>
            </a:r>
            <a:br>
              <a:rPr lang="nl-BE" dirty="0">
                <a:solidFill>
                  <a:schemeClr val="accent2"/>
                </a:solidFill>
              </a:rPr>
            </a:br>
            <a:r>
              <a:rPr lang="nl-BE" dirty="0">
                <a:solidFill>
                  <a:schemeClr val="accent2"/>
                </a:solidFill>
              </a:rPr>
              <a:t>CRAC-BERICHT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022C8BB-9A29-63FF-4D07-890A43C094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nl-BE" sz="3200" dirty="0">
              <a:solidFill>
                <a:schemeClr val="tx2"/>
              </a:solidFill>
            </a:endParaRPr>
          </a:p>
          <a:p>
            <a:r>
              <a:rPr lang="nl-BE" sz="3200" dirty="0">
                <a:solidFill>
                  <a:schemeClr val="tx2"/>
                </a:solidFill>
              </a:rPr>
              <a:t>Gemeinderat</a:t>
            </a:r>
          </a:p>
          <a:p>
            <a:r>
              <a:rPr lang="nl-BE" sz="2000" dirty="0">
                <a:solidFill>
                  <a:schemeClr val="tx2"/>
                </a:solidFill>
              </a:rPr>
              <a:t>26. August 2024</a:t>
            </a:r>
            <a:endParaRPr lang="de-DE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687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432DF-C53D-5EBF-2908-ADF6724BE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7. DIENSTE ALLGEMEIN UND SYNERGIEN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14346E2-E6DB-5348-6432-B9E426752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" name="Inhaltsplatzhalter 4">
            <a:extLst>
              <a:ext uri="{FF2B5EF4-FFF2-40B4-BE49-F238E27FC236}">
                <a16:creationId xmlns:a16="http://schemas.microsoft.com/office/drawing/2014/main" id="{A12DD03B-1A9B-4C0F-9E9D-C7657AD765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6313254"/>
              </p:ext>
            </p:extLst>
          </p:nvPr>
        </p:nvGraphicFramePr>
        <p:xfrm>
          <a:off x="720725" y="1439863"/>
          <a:ext cx="7165975" cy="44529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feld 5">
            <a:extLst>
              <a:ext uri="{FF2B5EF4-FFF2-40B4-BE49-F238E27FC236}">
                <a16:creationId xmlns:a16="http://schemas.microsoft.com/office/drawing/2014/main" id="{E247E6BB-843F-A69A-2F2A-8812A4A2DD90}"/>
              </a:ext>
            </a:extLst>
          </p:cNvPr>
          <p:cNvSpPr txBox="1"/>
          <p:nvPr/>
        </p:nvSpPr>
        <p:spPr>
          <a:xfrm>
            <a:off x="8276264" y="1710026"/>
            <a:ext cx="28151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000" dirty="0"/>
              <a:t>Ab 2019 </a:t>
            </a:r>
            <a:r>
              <a:rPr lang="fr-BE" sz="2000" dirty="0" err="1"/>
              <a:t>mehr</a:t>
            </a:r>
            <a:r>
              <a:rPr lang="fr-BE" sz="2000" dirty="0"/>
              <a:t> </a:t>
            </a:r>
            <a:r>
              <a:rPr lang="fr-BE" sz="2000" dirty="0" err="1"/>
              <a:t>Synergien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182185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57E840-8065-E6AB-3507-192900352E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9999" y="1439999"/>
            <a:ext cx="10651143" cy="2265281"/>
          </a:xfrm>
        </p:spPr>
        <p:txBody>
          <a:bodyPr>
            <a:normAutofit/>
          </a:bodyPr>
          <a:lstStyle/>
          <a:p>
            <a:r>
              <a:rPr lang="de-DE" sz="2200" dirty="0"/>
              <a:t>Eigenmittel ausschöpfen, bevor Anfragen an die Gemeinde gerichtet werden</a:t>
            </a:r>
          </a:p>
          <a:p>
            <a:r>
              <a:rPr lang="de-DE" sz="2200" dirty="0"/>
              <a:t>Dotationen (6,5 Mio.) übersteigen die Personalkosten der Gemeinde (6,1 Mio.)</a:t>
            </a:r>
          </a:p>
          <a:p>
            <a:r>
              <a:rPr lang="de-DE" sz="2200" dirty="0"/>
              <a:t>ÖSHZ-Dotation hat sich quasi verdoppelt</a:t>
            </a:r>
          </a:p>
          <a:p>
            <a:pPr marL="0" indent="0" algn="ctr">
              <a:buNone/>
            </a:pPr>
            <a:r>
              <a:rPr lang="de-DE" sz="2100" dirty="0"/>
              <a:t>« Le </a:t>
            </a:r>
            <a:r>
              <a:rPr lang="de-DE" sz="2100" dirty="0" err="1"/>
              <a:t>Centre</a:t>
            </a:r>
            <a:r>
              <a:rPr lang="de-DE" sz="2100" dirty="0"/>
              <a:t> </a:t>
            </a:r>
            <a:r>
              <a:rPr lang="de-DE" sz="2100" dirty="0" err="1"/>
              <a:t>recommande</a:t>
            </a:r>
            <a:r>
              <a:rPr lang="de-DE" sz="2100" dirty="0"/>
              <a:t> </a:t>
            </a:r>
            <a:r>
              <a:rPr lang="de-DE" sz="2100" dirty="0" err="1"/>
              <a:t>donc</a:t>
            </a:r>
            <a:r>
              <a:rPr lang="de-DE" sz="2100" dirty="0"/>
              <a:t> de </a:t>
            </a:r>
            <a:r>
              <a:rPr lang="de-DE" sz="2100" dirty="0" err="1"/>
              <a:t>limiter</a:t>
            </a:r>
            <a:r>
              <a:rPr lang="de-DE" sz="2100" dirty="0"/>
              <a:t> </a:t>
            </a:r>
            <a:r>
              <a:rPr lang="de-DE" sz="2100" dirty="0" err="1"/>
              <a:t>l’accroissement</a:t>
            </a:r>
            <a:r>
              <a:rPr lang="de-DE" sz="2100" dirty="0"/>
              <a:t> de la </a:t>
            </a:r>
            <a:r>
              <a:rPr lang="de-DE" sz="2100" dirty="0" err="1"/>
              <a:t>dotation</a:t>
            </a:r>
            <a:r>
              <a:rPr lang="de-DE" sz="2100" dirty="0"/>
              <a:t> </a:t>
            </a:r>
            <a:r>
              <a:rPr lang="de-DE" sz="2100" dirty="0" err="1"/>
              <a:t>communale</a:t>
            </a:r>
            <a:r>
              <a:rPr lang="de-DE" sz="2100" dirty="0"/>
              <a:t> </a:t>
            </a:r>
            <a:r>
              <a:rPr lang="de-DE" sz="2100" dirty="0" err="1"/>
              <a:t>dans</a:t>
            </a:r>
            <a:r>
              <a:rPr lang="de-DE" sz="2100" dirty="0"/>
              <a:t> la </a:t>
            </a:r>
            <a:r>
              <a:rPr lang="de-DE" sz="2100" dirty="0" err="1"/>
              <a:t>mesure</a:t>
            </a:r>
            <a:r>
              <a:rPr lang="de-DE" sz="2100" dirty="0"/>
              <a:t> du possible à </a:t>
            </a:r>
            <a:r>
              <a:rPr lang="de-DE" sz="2100" dirty="0" err="1"/>
              <a:t>l’augmentation</a:t>
            </a:r>
            <a:r>
              <a:rPr lang="de-DE" sz="2100" dirty="0"/>
              <a:t> de </a:t>
            </a:r>
            <a:r>
              <a:rPr lang="de-DE" sz="2100" dirty="0" err="1"/>
              <a:t>l’aide</a:t>
            </a:r>
            <a:r>
              <a:rPr lang="de-DE" sz="2100" dirty="0"/>
              <a:t> </a:t>
            </a:r>
            <a:r>
              <a:rPr lang="de-DE" sz="2100" dirty="0" err="1"/>
              <a:t>sociale</a:t>
            </a:r>
            <a:r>
              <a:rPr lang="de-DE" sz="2100" dirty="0"/>
              <a:t> et de la </a:t>
            </a:r>
            <a:r>
              <a:rPr lang="de-DE" sz="2100" dirty="0" err="1"/>
              <a:t>réinsertion</a:t>
            </a:r>
            <a:r>
              <a:rPr lang="de-DE" sz="2100" dirty="0"/>
              <a:t> </a:t>
            </a:r>
            <a:r>
              <a:rPr lang="de-DE" sz="2100" dirty="0" err="1"/>
              <a:t>socio-professionnelle</a:t>
            </a:r>
            <a:r>
              <a:rPr lang="de-DE" sz="2100" dirty="0"/>
              <a:t>, </a:t>
            </a:r>
            <a:r>
              <a:rPr lang="de-DE" sz="2100" dirty="0" err="1"/>
              <a:t>soit</a:t>
            </a:r>
            <a:r>
              <a:rPr lang="de-DE" sz="2100" dirty="0"/>
              <a:t> au </a:t>
            </a:r>
            <a:r>
              <a:rPr lang="de-DE" sz="2100" dirty="0" err="1"/>
              <a:t>coût</a:t>
            </a:r>
            <a:r>
              <a:rPr lang="de-DE" sz="2100" dirty="0"/>
              <a:t> </a:t>
            </a:r>
            <a:r>
              <a:rPr lang="de-DE" sz="2100" dirty="0" err="1"/>
              <a:t>net</a:t>
            </a:r>
            <a:r>
              <a:rPr lang="de-DE" sz="2100" dirty="0"/>
              <a:t> des </a:t>
            </a:r>
            <a:r>
              <a:rPr lang="de-DE" sz="2100" dirty="0" err="1"/>
              <a:t>missions</a:t>
            </a:r>
            <a:r>
              <a:rPr lang="de-DE" sz="2100" dirty="0"/>
              <a:t> </a:t>
            </a:r>
            <a:r>
              <a:rPr lang="de-DE" sz="2100" dirty="0" err="1"/>
              <a:t>prioritaires</a:t>
            </a:r>
            <a:r>
              <a:rPr lang="de-DE" sz="2100" dirty="0"/>
              <a:t> du CPAS. »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6F7E77C-CA54-70BF-27AC-32A0A925B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044935B-076F-DB16-052B-C92A1BEE9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solidFill>
                  <a:schemeClr val="accent2"/>
                </a:solidFill>
              </a:rPr>
              <a:t>8. ÜBERTRAGUNGEN (KIFAS, HLZ, POLIZEI,…)</a:t>
            </a:r>
          </a:p>
        </p:txBody>
      </p:sp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48685121-5271-F13D-943A-F9D66D02D82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21744156"/>
              </p:ext>
            </p:extLst>
          </p:nvPr>
        </p:nvGraphicFramePr>
        <p:xfrm>
          <a:off x="2864023" y="3987538"/>
          <a:ext cx="6363093" cy="2510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8047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EAB466-640C-1A41-0442-36802483D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3200" dirty="0">
                <a:solidFill>
                  <a:schemeClr val="accent2"/>
                </a:solidFill>
              </a:rPr>
              <a:t>9.</a:t>
            </a:r>
            <a:r>
              <a:rPr lang="de-DE" sz="3200" kern="100" dirty="0">
                <a:solidFill>
                  <a:schemeClr val="accent2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3200" kern="100" dirty="0">
                <a:solidFill>
                  <a:schemeClr val="accent2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ENTWICKLUNG DER SCHULD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2E0BD9-8586-D47B-5178-9EDB0DA8A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de-DE" dirty="0"/>
              <a:t>Momentan liegen die Ausgaben für die Schuld bei 7,11%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Diese Ausgaben könnten bis zu 17,5% steigen</a:t>
            </a:r>
          </a:p>
          <a:p>
            <a:pPr marL="457200" lvl="1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2400" dirty="0"/>
              <a:t>Laut CRAC (Seite 69) könnte die Gemeinde eine weitere Verschuldung von 173,33 € pro Einwohner/Jahr für die kommende Legislaturperiode ins Auge fassen. </a:t>
            </a:r>
          </a:p>
          <a:p>
            <a:pPr marL="0" indent="0" algn="ctr">
              <a:buNone/>
            </a:pPr>
            <a:r>
              <a:rPr lang="de-DE" sz="2400" dirty="0"/>
              <a:t>Dies würde eine zusätzliche Verschuldung bedeuten von </a:t>
            </a:r>
            <a:br>
              <a:rPr lang="de-DE" sz="2400" dirty="0"/>
            </a:br>
            <a:r>
              <a:rPr lang="de-DE" sz="2400" i="1" dirty="0"/>
              <a:t>11.364 Einwohner x 173.33 € x 6 Jahre = </a:t>
            </a:r>
            <a:r>
              <a:rPr lang="de-DE" sz="2400" i="1" dirty="0">
                <a:latin typeface="Barlow Medium" panose="00000600000000000000" pitchFamily="2" charset="0"/>
              </a:rPr>
              <a:t>11.818.332,72€</a:t>
            </a:r>
            <a:endParaRPr lang="de-DE" i="1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6D5648A-79E3-5CF1-522A-24CDBD44A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227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CC901C-B0B2-932D-EFC4-C7A2CCF2D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>
                <a:solidFill>
                  <a:schemeClr val="accent2"/>
                </a:solidFill>
              </a:rPr>
              <a:t>10. 	SCHULESSEN/UNTERHALT GRÜNANLAGEN</a:t>
            </a:r>
            <a:br>
              <a:rPr lang="de-DE" dirty="0">
                <a:solidFill>
                  <a:schemeClr val="accent2"/>
                </a:solidFill>
              </a:rPr>
            </a:br>
            <a:r>
              <a:rPr lang="de-DE" dirty="0">
                <a:solidFill>
                  <a:schemeClr val="accent2"/>
                </a:solidFill>
              </a:rPr>
              <a:t>	PATRONAGE/KARNEVAL/PARK CAFÉ/MUSEUM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CE72BF-5BD0-6F26-201E-7803472C3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Schulessen sollte Outgesourct werden (DG Mensa)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Teurer als Momentan &amp; DG Mensa ist nicht in der Lage</a:t>
            </a:r>
          </a:p>
          <a:p>
            <a:r>
              <a:rPr lang="de-DE" dirty="0"/>
              <a:t>Unterhalt Grünflächen (500.000€)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Viel Geld aber: </a:t>
            </a:r>
          </a:p>
          <a:p>
            <a:pPr lvl="2"/>
            <a:r>
              <a:rPr lang="de-DE" dirty="0"/>
              <a:t>Unterhalt des öffentlichen Raums</a:t>
            </a:r>
          </a:p>
          <a:p>
            <a:pPr lvl="2"/>
            <a:r>
              <a:rPr lang="de-DE" dirty="0"/>
              <a:t>Wahrung der Lebensqualität</a:t>
            </a:r>
          </a:p>
          <a:p>
            <a:r>
              <a:rPr lang="de-DE" dirty="0"/>
              <a:t>Vertrag Ralph Bühler aufkündigen (Patronage)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Ihn durch ein Personalmitglied der Gemeinde ersetzen</a:t>
            </a:r>
          </a:p>
          <a:p>
            <a:pPr lvl="2"/>
            <a:r>
              <a:rPr lang="de-DE" dirty="0"/>
              <a:t>Günstiger ? Aber Ralph leistet einen hervorragenden Dienst</a:t>
            </a:r>
          </a:p>
          <a:p>
            <a:r>
              <a:rPr lang="de-DE" dirty="0"/>
              <a:t> Karneval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Was geben wir der Bevölkerung von ihren Steuern zurück?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5FEA09B-A900-E4A8-CE77-3B195B048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338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CC901C-B0B2-932D-EFC4-C7A2CCF2D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>
                <a:solidFill>
                  <a:schemeClr val="accent2"/>
                </a:solidFill>
              </a:rPr>
              <a:t>10. 	SCHULESSEN/UNTERHALT GRÜNANLAGEN</a:t>
            </a:r>
            <a:br>
              <a:rPr lang="de-DE" dirty="0">
                <a:solidFill>
                  <a:schemeClr val="accent2"/>
                </a:solidFill>
              </a:rPr>
            </a:br>
            <a:r>
              <a:rPr lang="de-DE" dirty="0">
                <a:solidFill>
                  <a:schemeClr val="accent2"/>
                </a:solidFill>
              </a:rPr>
              <a:t>	PATRONAGE/KARNEVAL/PARK CAFÉ/MUSEUM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CE72BF-5BD0-6F26-201E-7803472C3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Park-Hotel schließen</a:t>
            </a:r>
          </a:p>
          <a:p>
            <a:pPr lvl="1"/>
            <a:r>
              <a:rPr lang="de-DE" dirty="0"/>
              <a:t>Dieses Gebäude ist ein Wahrzeichen der Gemeinde Kelmis (Schließung/Verkauf kommt nicht in Frage)</a:t>
            </a:r>
          </a:p>
          <a:p>
            <a:pPr lvl="2"/>
            <a:r>
              <a:rPr lang="de-DE" dirty="0"/>
              <a:t>Anderen Gebäude werden von der DG übernommen</a:t>
            </a:r>
          </a:p>
          <a:p>
            <a:pPr lvl="2"/>
            <a:r>
              <a:rPr lang="de-DE" dirty="0"/>
              <a:t>Sanatorium </a:t>
            </a:r>
          </a:p>
          <a:p>
            <a:pPr lvl="2"/>
            <a:r>
              <a:rPr lang="de-DE" dirty="0" err="1"/>
              <a:t>Gospert</a:t>
            </a:r>
            <a:r>
              <a:rPr lang="de-DE" dirty="0"/>
              <a:t> 42</a:t>
            </a:r>
          </a:p>
          <a:p>
            <a:pPr lvl="2"/>
            <a:r>
              <a:rPr lang="de-DE" dirty="0" err="1"/>
              <a:t>Worriken</a:t>
            </a:r>
            <a:endParaRPr lang="de-DE" dirty="0"/>
          </a:p>
          <a:p>
            <a:pPr lvl="2"/>
            <a:r>
              <a:rPr lang="de-DE" dirty="0"/>
              <a:t>Talsperre</a:t>
            </a:r>
          </a:p>
          <a:p>
            <a:pPr lvl="2"/>
            <a:r>
              <a:rPr lang="de-DE" dirty="0"/>
              <a:t>Kloster Heidberg</a:t>
            </a:r>
          </a:p>
          <a:p>
            <a:pPr lvl="2"/>
            <a:r>
              <a:rPr lang="de-DE" dirty="0"/>
              <a:t>Burg Reuland</a:t>
            </a:r>
          </a:p>
          <a:p>
            <a:pPr lvl="2"/>
            <a:r>
              <a:rPr lang="de-DE" dirty="0" err="1"/>
              <a:t>Emmaburg</a:t>
            </a:r>
            <a:endParaRPr lang="de-DE" dirty="0"/>
          </a:p>
          <a:p>
            <a:pPr lvl="2"/>
            <a:r>
              <a:rPr lang="de-DE" dirty="0"/>
              <a:t>Usw.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5FEA09B-A900-E4A8-CE77-3B195B048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160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D049D7-B464-4D27-FC1F-E015AE63E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solidFill>
                  <a:schemeClr val="accent2"/>
                </a:solidFill>
              </a:rPr>
              <a:t>11. SCHLUSSFOLGERUNG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8DE250-0657-B7C7-2DA4-2711AAD1A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Viele Vorschläge</a:t>
            </a:r>
          </a:p>
          <a:p>
            <a:pPr lvl="1"/>
            <a:r>
              <a:rPr lang="de-DE" dirty="0"/>
              <a:t>Eine Steuererhöhung</a:t>
            </a:r>
          </a:p>
          <a:p>
            <a:pPr lvl="1"/>
            <a:r>
              <a:rPr lang="de-DE" dirty="0"/>
              <a:t>Die Einstellung der Unterhalte der Grünflächen</a:t>
            </a:r>
          </a:p>
          <a:p>
            <a:pPr lvl="1"/>
            <a:r>
              <a:rPr lang="de-DE" dirty="0"/>
              <a:t>Die Kürzung/Streichung der Vereinszuschüsse</a:t>
            </a:r>
          </a:p>
          <a:p>
            <a:pPr lvl="1"/>
            <a:r>
              <a:rPr lang="de-DE" dirty="0"/>
              <a:t>Die Schließung des Park Hotels und des Museums</a:t>
            </a:r>
          </a:p>
          <a:p>
            <a:pPr lvl="1"/>
            <a:r>
              <a:rPr lang="de-DE" dirty="0"/>
              <a:t>Die Wiedereinführung von Gebühren für Vereinsveranstaltungen</a:t>
            </a:r>
          </a:p>
          <a:p>
            <a:pPr marL="457200" lvl="1" indent="0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>
                <a:latin typeface="Barlow Medium" panose="00000600000000000000" pitchFamily="2" charset="0"/>
              </a:rPr>
              <a:t>Wo wäre die Lebensqualität der </a:t>
            </a:r>
            <a:r>
              <a:rPr lang="de-DE" dirty="0" err="1">
                <a:latin typeface="Barlow Medium" panose="00000600000000000000" pitchFamily="2" charset="0"/>
              </a:rPr>
              <a:t>Kelmiser</a:t>
            </a:r>
            <a:r>
              <a:rPr lang="de-DE" dirty="0">
                <a:latin typeface="Barlow Medium" panose="00000600000000000000" pitchFamily="2" charset="0"/>
              </a:rPr>
              <a:t>, </a:t>
            </a:r>
            <a:r>
              <a:rPr lang="de-DE" dirty="0" err="1">
                <a:latin typeface="Barlow Medium" panose="00000600000000000000" pitchFamily="2" charset="0"/>
              </a:rPr>
              <a:t>Hergenrather</a:t>
            </a:r>
            <a:r>
              <a:rPr lang="de-DE" dirty="0">
                <a:latin typeface="Barlow Medium" panose="00000600000000000000" pitchFamily="2" charset="0"/>
              </a:rPr>
              <a:t> </a:t>
            </a:r>
            <a:br>
              <a:rPr lang="de-DE" dirty="0">
                <a:latin typeface="Barlow Medium" panose="00000600000000000000" pitchFamily="2" charset="0"/>
              </a:rPr>
            </a:br>
            <a:r>
              <a:rPr lang="de-DE" dirty="0">
                <a:latin typeface="Barlow Medium" panose="00000600000000000000" pitchFamily="2" charset="0"/>
              </a:rPr>
              <a:t>und Neu-</a:t>
            </a:r>
            <a:r>
              <a:rPr lang="de-DE" dirty="0" err="1">
                <a:latin typeface="Barlow Medium" panose="00000600000000000000" pitchFamily="2" charset="0"/>
              </a:rPr>
              <a:t>Moresneter</a:t>
            </a:r>
            <a:r>
              <a:rPr lang="de-DE" dirty="0">
                <a:latin typeface="Barlow Medium" panose="00000600000000000000" pitchFamily="2" charset="0"/>
              </a:rPr>
              <a:t>?</a:t>
            </a:r>
          </a:p>
          <a:p>
            <a:pPr marL="0" indent="0" algn="ctr">
              <a:buNone/>
            </a:pPr>
            <a:endParaRPr lang="de-DE" dirty="0">
              <a:latin typeface="Barlow Medium" panose="00000600000000000000" pitchFamily="2" charset="0"/>
            </a:endParaRPr>
          </a:p>
          <a:p>
            <a:r>
              <a:rPr lang="de-DE" dirty="0"/>
              <a:t>Anpassung Gemeindedotation (Termin am 30. August)</a:t>
            </a:r>
          </a:p>
          <a:p>
            <a:pPr lvl="1"/>
            <a:r>
              <a:rPr lang="de-DE" dirty="0"/>
              <a:t>Nicht im Bericht?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245F801-E9DD-D63A-6ADC-426B38252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55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330EB32E-C22D-CF1C-6A7B-09B45536A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de-DE" dirty="0">
                <a:solidFill>
                  <a:schemeClr val="accent2"/>
                </a:solidFill>
              </a:rPr>
              <a:t>11. SCHLUSSFOLGERUNG</a:t>
            </a:r>
            <a:endParaRPr lang="de-DE" dirty="0">
              <a:ln w="12700">
                <a:noFill/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E959A3B6-9AB5-FF2B-9C9A-01BE7D452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de-DE" dirty="0"/>
              <a:t>Es ist wichtig, dass </a:t>
            </a:r>
            <a:r>
              <a:rPr lang="de-DE"/>
              <a:t>wir alle an </a:t>
            </a:r>
            <a:r>
              <a:rPr lang="de-DE" dirty="0"/>
              <a:t>einem Strang ziehen</a:t>
            </a:r>
          </a:p>
          <a:p>
            <a:endParaRPr lang="de-DE" dirty="0"/>
          </a:p>
          <a:p>
            <a:r>
              <a:rPr lang="de-DE" dirty="0"/>
              <a:t>Wir haben gute und verlässliche Gesprächspartner auf DG-Ebene</a:t>
            </a:r>
          </a:p>
          <a:p>
            <a:endParaRPr lang="de-DE" dirty="0"/>
          </a:p>
          <a:p>
            <a:r>
              <a:rPr lang="de-DE" dirty="0"/>
              <a:t>Wir sind guter Dinger, dass wir das hinbekommen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F2F2C9C-2CEE-7677-6406-1BAC11EA6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317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330EB32E-C22D-CF1C-6A7B-09B45536A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8" y="360000"/>
            <a:ext cx="10753200" cy="6138002"/>
          </a:xfrm>
        </p:spPr>
        <p:txBody>
          <a:bodyPr anchor="ctr">
            <a:normAutofit/>
          </a:bodyPr>
          <a:lstStyle/>
          <a:p>
            <a:pPr algn="ctr"/>
            <a:r>
              <a:rPr lang="de-DE" sz="3200" dirty="0">
                <a:ln w="12700">
                  <a:noFill/>
                  <a:prstDash val="solid"/>
                </a:ln>
                <a:solidFill>
                  <a:schemeClr val="accent2"/>
                </a:solidFill>
              </a:rPr>
              <a:t>Vielen Dank für Ihre Aufmerksamkeit</a:t>
            </a:r>
            <a:endParaRPr lang="de-DE" sz="3200" dirty="0">
              <a:solidFill>
                <a:schemeClr val="accent2"/>
              </a:solidFill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F2F2C9C-2CEE-7677-6406-1BAC11EA6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140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39B36E-1CE4-57DD-5397-E757DAD91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chemeClr val="accent2"/>
                </a:solidFill>
              </a:rPr>
              <a:t>1. EINLEITUNG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3BB232-8A80-9C76-9FCA-2501D0892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nl-BE" dirty="0"/>
              <a:t>4.Oktober 2023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dirty="0"/>
              <a:t>Die Regierung (DG) beauftragt die CRAC die Gemeindefinanzen zu analysieren basierend auf den Zahlen der Rechnungslegung 2022.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de-DE" dirty="0"/>
          </a:p>
          <a:p>
            <a:pPr marL="0" lvl="1" indent="0" algn="ctr">
              <a:lnSpc>
                <a:spcPct val="150000"/>
              </a:lnSpc>
              <a:buNone/>
            </a:pPr>
            <a:r>
              <a:rPr lang="de-DE" sz="2800" dirty="0">
                <a:latin typeface="Barlow Medium" panose="00000600000000000000" pitchFamily="2" charset="0"/>
              </a:rPr>
              <a:t>ABER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buNone/>
            </a:pPr>
            <a:r>
              <a:rPr lang="de-DE" sz="2800" dirty="0"/>
              <a:t>15. April 2021</a:t>
            </a:r>
          </a:p>
          <a:p>
            <a:pPr marL="800100" lvl="2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400" dirty="0"/>
              <a:t>Die Gemeinde hat bereits am 15. April 2021 die BDO beauftragt die Rechnungslegungen der Jahre 2011 bis 2020 zu analysieren.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3505E66-9C50-8616-97FD-3A53221A3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70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540C58-C90E-1663-69F4-90F6E7938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chemeClr val="accent2"/>
                </a:solidFill>
              </a:rPr>
              <a:t>1. EINLEITUNG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FC7F386-483C-3B38-3B80-4BBFB7B59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Inhaltsplatzhalter 4" descr="Ein Bild, das Text, Screenshot, Software, Computersymbol enthält.&#10;&#10;Automatisch generierte Beschreibung">
            <a:extLst>
              <a:ext uri="{FF2B5EF4-FFF2-40B4-BE49-F238E27FC236}">
                <a16:creationId xmlns:a16="http://schemas.microsoft.com/office/drawing/2014/main" id="{191E5077-7E2B-E4E2-B526-6848D556E0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285" t="19810" r="23949" b="16470"/>
          <a:stretch/>
        </p:blipFill>
        <p:spPr bwMode="auto">
          <a:xfrm>
            <a:off x="1930400" y="1378801"/>
            <a:ext cx="8325963" cy="4680000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84159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1B48D3-A1C1-42F0-004E-23DB46F1A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chemeClr val="accent2"/>
                </a:solidFill>
              </a:rPr>
              <a:t>1. EINLEITUNG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EEDA9-6FF1-0292-B37B-E5ABF7DE9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de-DE" dirty="0"/>
              <a:t>Die Gemeinde ist selbst frühseitig aktiv geworden und die von ihr aufgestellte Finanzanalyse ist objektiver, da sie sich über einen längeren Zeitraum erstreckt und tiefgreifender ist.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7A30777-BAA0-F14D-5350-D06EFA648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309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D1766186-24A0-DA46-B76D-A73232D18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chemeClr val="accent2"/>
                </a:solidFill>
              </a:rPr>
              <a:t>2. DIE EINNAHMEN VON DIENSTLEISTUNGEN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9B21070-9786-902E-8B07-AD7362ABA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de-DE" sz="2400" dirty="0"/>
              <a:t>Systematische Analyse der Dienste machen, die Dienstleistungen erbringen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Studie zur Arbeitsplatzbemessung angefragt </a:t>
            </a:r>
          </a:p>
          <a:p>
            <a:pPr marL="457200" lvl="1" indent="0">
              <a:buNone/>
            </a:pPr>
            <a:endParaRPr lang="de-DE" dirty="0"/>
          </a:p>
          <a:p>
            <a:r>
              <a:rPr lang="de-DE" sz="2400" dirty="0"/>
              <a:t>Indexierung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Bei allen Mieten und Nutzungsgebühren ist eine Indexierung vorgesehen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Preise der Mahlzeiten in den Schulen drastisch angepasst</a:t>
            </a:r>
          </a:p>
          <a:p>
            <a:pPr marL="457200" lvl="1" indent="0">
              <a:buNone/>
            </a:pPr>
            <a:endParaRPr lang="de-DE" dirty="0"/>
          </a:p>
          <a:p>
            <a:r>
              <a:rPr lang="de-DE" sz="2400" dirty="0"/>
              <a:t>Materialausleihe zahlungspflichtig machen, ggf. mit Zuschüssen an Vereine verrechnen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Vereine unterstützen, die sich aktiv beteiligen und Aktivitäten organisieren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5C7EC5B-B708-925F-1EBD-B5249E2EF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631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4D70EA-1AB8-827E-926C-CF8FF53C8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3. STEUEREINNAHMEN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D253DB9-8D4D-E464-8B3E-B891266D9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Inhaltsplatzhalter 4">
            <a:extLst>
              <a:ext uri="{FF2B5EF4-FFF2-40B4-BE49-F238E27FC236}">
                <a16:creationId xmlns:a16="http://schemas.microsoft.com/office/drawing/2014/main" id="{589A71BA-EC3A-89F0-C758-20C78F745D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4464868"/>
              </p:ext>
            </p:extLst>
          </p:nvPr>
        </p:nvGraphicFramePr>
        <p:xfrm>
          <a:off x="720725" y="1439863"/>
          <a:ext cx="10752138" cy="4452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610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6FED8C-E9C7-7536-7676-481F05620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3. STEUEREINNAHMEN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5393E21-57D5-2417-68AD-A26F1BC1D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de-DE" sz="2400" dirty="0">
                <a:latin typeface="Barlow Medium" panose="00000600000000000000" pitchFamily="2" charset="0"/>
              </a:rPr>
              <a:t>Steuer auf natürliche Personen sowie die Immobiliensteuer erhöhen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 err="1"/>
              <a:t>St.n.P</a:t>
            </a:r>
            <a:r>
              <a:rPr lang="de-DE" sz="2000" dirty="0"/>
              <a:t>. von 6,9% auf 7,89% (Durchschnitt WR) 	►Mehreinnahme von 300.000€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Immobiliensteuer von 2.600 auf 2.700 (Eupen) 	►Mehreinnahme von 118.000€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e-DE" dirty="0"/>
              <a:t>Konvention Provinz Lüttich um die Steuerbasis der Immobiliensteuer zu prüfen</a:t>
            </a:r>
          </a:p>
          <a:p>
            <a:pPr marL="914400" lvl="2" indent="0">
              <a:buNone/>
            </a:pPr>
            <a:endParaRPr lang="de-DE" dirty="0"/>
          </a:p>
          <a:p>
            <a:r>
              <a:rPr lang="de-DE" sz="2400" dirty="0">
                <a:latin typeface="Barlow Medium" panose="00000600000000000000" pitchFamily="2" charset="0"/>
              </a:rPr>
              <a:t>Steuer auf leerstehende Wohnungen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2017 : 19.519,93€ 	(davon 13.800€ bekommen und 5.600€ uneintreibbar)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2018 : 71.120,00€ 	(davon 24.000€ bekommen und 40.700€ uneintreibbar) 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D2E926C-03F9-AE32-9928-48E6A6ADE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62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E43E3B-2444-D924-684C-20E9D3A9D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4. Übertragungen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501E1E6-7FC4-7C7A-D165-72418A324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de-DE" sz="2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Zuschüsse, die wir erhalten kurzfristig angelegt 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25E5010-9DDF-F913-E6DA-C6773E1B0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414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5231E5-DD96-DB70-C20E-5696A75ED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</a:rPr>
              <a:t>5. PERSONAL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2440D6F-D7C4-6FB9-3C73-9E1679B45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Bericht BDO → 6 VZÄ zu streichen</a:t>
            </a:r>
          </a:p>
          <a:p>
            <a:pPr lvl="1"/>
            <a:r>
              <a:rPr lang="de-DE" dirty="0"/>
              <a:t>Zwischen 2016 und 2023 erfolgt</a:t>
            </a:r>
          </a:p>
          <a:p>
            <a:pPr marL="457200" lvl="1" indent="0">
              <a:buNone/>
            </a:pPr>
            <a:endParaRPr lang="de-DE" dirty="0"/>
          </a:p>
          <a:p>
            <a:r>
              <a:rPr lang="de-DE" dirty="0"/>
              <a:t>Arbeitsplatzbemessung angefragt</a:t>
            </a:r>
          </a:p>
          <a:p>
            <a:endParaRPr lang="de-DE" dirty="0"/>
          </a:p>
          <a:p>
            <a:r>
              <a:rPr lang="de-DE" dirty="0"/>
              <a:t>Geringer Satz an Abwesenheiten</a:t>
            </a:r>
          </a:p>
          <a:p>
            <a:pPr lvl="1"/>
            <a:r>
              <a:rPr lang="de-DE" dirty="0"/>
              <a:t>gutes Arbeitsklima</a:t>
            </a:r>
          </a:p>
          <a:p>
            <a:pPr marL="457200" lvl="1" indent="0">
              <a:buNone/>
            </a:pPr>
            <a:endParaRPr lang="de-DE" dirty="0"/>
          </a:p>
          <a:p>
            <a:r>
              <a:rPr lang="de-DE" dirty="0"/>
              <a:t>Es gibt zu viele Überstunden</a:t>
            </a:r>
          </a:p>
          <a:p>
            <a:pPr lvl="1"/>
            <a:r>
              <a:rPr lang="de-DE" dirty="0"/>
              <a:t>manche Bereiche haben zu wenig Personal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A60CEFE-54BF-CA9F-B8EE-15EB92A56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052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kelmis">
      <a:dk1>
        <a:srgbClr val="231F20"/>
      </a:dk1>
      <a:lt1>
        <a:sysClr val="window" lastClr="FFFFFF"/>
      </a:lt1>
      <a:dk2>
        <a:srgbClr val="9EA1B7"/>
      </a:dk2>
      <a:lt2>
        <a:srgbClr val="E6E7E8"/>
      </a:lt2>
      <a:accent1>
        <a:srgbClr val="181849"/>
      </a:accent1>
      <a:accent2>
        <a:srgbClr val="F9DD0F"/>
      </a:accent2>
      <a:accent3>
        <a:srgbClr val="FF0000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elmis">
      <a:majorFont>
        <a:latin typeface="Pulp Display Extra Bold"/>
        <a:ea typeface=""/>
        <a:cs typeface=""/>
      </a:majorFont>
      <a:minorFont>
        <a:latin typeface="Barlow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598E57C18E104AB24E0844DA6CEA7E" ma:contentTypeVersion="14" ma:contentTypeDescription="Ein neues Dokument erstellen." ma:contentTypeScope="" ma:versionID="9956dd5e6f57a749ceab342c51f484f0">
  <xsd:schema xmlns:xsd="http://www.w3.org/2001/XMLSchema" xmlns:xs="http://www.w3.org/2001/XMLSchema" xmlns:p="http://schemas.microsoft.com/office/2006/metadata/properties" xmlns:ns2="61fe4183-db12-47da-8ddd-edadfd282fd0" xmlns:ns3="aec988bf-e78b-46e5-8220-cbd4da3cfd02" targetNamespace="http://schemas.microsoft.com/office/2006/metadata/properties" ma:root="true" ma:fieldsID="19caae165ea96da32385ec914ff502c9" ns2:_="" ns3:_="">
    <xsd:import namespace="61fe4183-db12-47da-8ddd-edadfd282fd0"/>
    <xsd:import namespace="aec988bf-e78b-46e5-8220-cbd4da3cfd0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fe4183-db12-47da-8ddd-edadfd282fd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ce3ab8a-586a-423d-aced-7865d9ac3fb5}" ma:internalName="TaxCatchAll" ma:showField="CatchAllData" ma:web="61fe4183-db12-47da-8ddd-edadfd282f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c988bf-e78b-46e5-8220-cbd4da3cfd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Bildmarkierungen" ma:readOnly="false" ma:fieldId="{5cf76f15-5ced-4ddc-b409-7134ff3c332f}" ma:taxonomyMulti="true" ma:sspId="7930d35f-c011-4f39-af1d-86632c743d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ec988bf-e78b-46e5-8220-cbd4da3cfd02">
      <Terms xmlns="http://schemas.microsoft.com/office/infopath/2007/PartnerControls"/>
    </lcf76f155ced4ddcb4097134ff3c332f>
    <TaxCatchAll xmlns="61fe4183-db12-47da-8ddd-edadfd282fd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84A926-7857-4619-A408-0AF0957AA9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fe4183-db12-47da-8ddd-edadfd282fd0"/>
    <ds:schemaRef ds:uri="aec988bf-e78b-46e5-8220-cbd4da3cfd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6A26AAE-B755-40E5-95C9-00E0BF07D77A}">
  <ds:schemaRefs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terms/"/>
    <ds:schemaRef ds:uri="http://purl.org/dc/elements/1.1/"/>
    <ds:schemaRef ds:uri="d0d82c8a-0a59-4d0e-8d31-7572772d6217"/>
    <ds:schemaRef ds:uri="http://schemas.microsoft.com/office/infopath/2007/PartnerControls"/>
    <ds:schemaRef ds:uri="http://www.w3.org/XML/1998/namespace"/>
    <ds:schemaRef ds:uri="aec988bf-e78b-46e5-8220-cbd4da3cfd02"/>
    <ds:schemaRef ds:uri="61fe4183-db12-47da-8ddd-edadfd282fd0"/>
  </ds:schemaRefs>
</ds:datastoreItem>
</file>

<file path=customXml/itemProps3.xml><?xml version="1.0" encoding="utf-8"?>
<ds:datastoreItem xmlns:ds="http://schemas.openxmlformats.org/officeDocument/2006/customXml" ds:itemID="{A95B8C95-C9EF-4845-965C-8F5FA35FAED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706</Words>
  <Application>Microsoft Office PowerPoint</Application>
  <PresentationFormat>Breitbild</PresentationFormat>
  <Paragraphs>126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6" baseType="lpstr">
      <vt:lpstr>Aptos</vt:lpstr>
      <vt:lpstr>Arial</vt:lpstr>
      <vt:lpstr>Barlow Light</vt:lpstr>
      <vt:lpstr>Barlow Medium</vt:lpstr>
      <vt:lpstr>Calibri</vt:lpstr>
      <vt:lpstr>Courier New</vt:lpstr>
      <vt:lpstr>Pulp Display Extra Bold</vt:lpstr>
      <vt:lpstr>Wingdings</vt:lpstr>
      <vt:lpstr>Office</vt:lpstr>
      <vt:lpstr>STELLUNGNAHME CRAC-BERICHT</vt:lpstr>
      <vt:lpstr>1. EINLEITUNG</vt:lpstr>
      <vt:lpstr>1. EINLEITUNG</vt:lpstr>
      <vt:lpstr>1. EINLEITUNG</vt:lpstr>
      <vt:lpstr>2. DIE EINNAHMEN VON DIENSTLEISTUNGEN</vt:lpstr>
      <vt:lpstr>3. STEUEREINNAHMEN</vt:lpstr>
      <vt:lpstr>3. STEUEREINNAHMEN</vt:lpstr>
      <vt:lpstr>4. Übertragungen</vt:lpstr>
      <vt:lpstr>5. PERSONAL</vt:lpstr>
      <vt:lpstr>7. DIENSTE ALLGEMEIN UND SYNERGIEN</vt:lpstr>
      <vt:lpstr>8. ÜBERTRAGUNGEN (KIFAS, HLZ, POLIZEI,…)</vt:lpstr>
      <vt:lpstr>9. ENTWICKLUNG DER SCHULD</vt:lpstr>
      <vt:lpstr>10.  SCHULESSEN/UNTERHALT GRÜNANLAGEN  PATRONAGE/KARNEVAL/PARK CAFÉ/MUSEUM</vt:lpstr>
      <vt:lpstr>10.  SCHULESSEN/UNTERHALT GRÜNANLAGEN  PATRONAGE/KARNEVAL/PARK CAFÉ/MUSEUM</vt:lpstr>
      <vt:lpstr>11. SCHLUSSFOLGERUNG</vt:lpstr>
      <vt:lpstr>11. SCHLUSSFOLGERUNG</vt:lpstr>
      <vt:lpstr>Vielen Dank für Ihre Aufmerksamkeit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Matthias Müller</dc:creator>
  <cp:lastModifiedBy>Nathalie Wimmer</cp:lastModifiedBy>
  <cp:revision>4</cp:revision>
  <cp:lastPrinted>2024-08-26T15:25:08Z</cp:lastPrinted>
  <dcterms:created xsi:type="dcterms:W3CDTF">2023-12-04T12:25:28Z</dcterms:created>
  <dcterms:modified xsi:type="dcterms:W3CDTF">2024-08-26T16:49:46Z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0x01010009598E57C18E104AB24E0844DA6CEA7E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