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91" r:id="rId2"/>
    <p:sldId id="319" r:id="rId3"/>
    <p:sldId id="320" r:id="rId4"/>
    <p:sldId id="313" r:id="rId5"/>
    <p:sldId id="314" r:id="rId6"/>
    <p:sldId id="303" r:id="rId7"/>
    <p:sldId id="316" r:id="rId8"/>
    <p:sldId id="317" r:id="rId9"/>
    <p:sldId id="321" r:id="rId10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2" autoAdjust="0"/>
    <p:restoredTop sz="95314" autoAdjust="0"/>
  </p:normalViewPr>
  <p:slideViewPr>
    <p:cSldViewPr snapToObjects="1">
      <p:cViewPr varScale="1">
        <p:scale>
          <a:sx n="109" d="100"/>
          <a:sy n="109" d="100"/>
        </p:scale>
        <p:origin x="17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5D705-1161-4379-A3E9-EF4E92A153F6}" type="datetimeFigureOut">
              <a:rPr lang="de-DE" smtClean="0"/>
              <a:t>06/12/2023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A695E-9AFA-458D-A880-7FFFEC93F5D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185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309-DBDF-45D2-9F75-1BA5CBA7F1A4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949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9DA7-F487-4D43-B3A8-AD1757A92BB8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860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D835-3BF1-4416-9D5F-A62902B3A9A3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17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3F40-5C27-47F4-B8A8-4E9B7BAB0236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552F-A378-4813-8210-43A6CE152E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389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EC2-F2B1-4A1E-807B-25E10E2DF27F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51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34B4-3A82-4661-84C0-61DDAC992653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6024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FF62-7634-43A0-9AAD-71ED173D309C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811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9E7F-91FE-4395-B14B-D3D1452A6A5E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962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8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4DFD-FF0F-478C-B28D-F20AAEF402E5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16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CE3FD-02D2-49B0-A5FD-1EE03780CA85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9DE0-EB9A-45B4-9D70-131B02615C6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55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331640" y="6356350"/>
            <a:ext cx="1259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C2004-C010-4666-A74C-E9E9D6B82CFC}" type="datetime1">
              <a:rPr lang="de-DE" smtClean="0"/>
              <a:t>06/12/2023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6552F-A378-4813-8210-43A6CE152EFA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796" y="6192867"/>
            <a:ext cx="618744" cy="6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8" name="Rectangle 3"/>
          <p:cNvSpPr>
            <a:spLocks noChangeAspect="1" noChangeArrowheads="1"/>
          </p:cNvSpPr>
          <p:nvPr userDrawn="1"/>
        </p:nvSpPr>
        <p:spPr bwMode="auto">
          <a:xfrm>
            <a:off x="756101" y="6266218"/>
            <a:ext cx="444500" cy="444500"/>
          </a:xfrm>
          <a:prstGeom prst="rect">
            <a:avLst/>
          </a:prstGeom>
          <a:solidFill>
            <a:srgbClr val="1C60B5"/>
          </a:solidFill>
          <a:ln w="0" algn="in">
            <a:solidFill>
              <a:srgbClr val="1C60B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9" name="Rectangle 4"/>
          <p:cNvSpPr>
            <a:spLocks noChangeAspect="1" noChangeArrowheads="1"/>
          </p:cNvSpPr>
          <p:nvPr userDrawn="1"/>
        </p:nvSpPr>
        <p:spPr bwMode="auto">
          <a:xfrm>
            <a:off x="748989" y="6011965"/>
            <a:ext cx="256032" cy="254253"/>
          </a:xfrm>
          <a:prstGeom prst="rect">
            <a:avLst/>
          </a:prstGeom>
          <a:solidFill>
            <a:srgbClr val="E2B70F"/>
          </a:solidFill>
          <a:ln w="0" algn="in">
            <a:solidFill>
              <a:srgbClr val="E2B70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0" name="Rectangle 5"/>
          <p:cNvSpPr>
            <a:spLocks noChangeAspect="1" noChangeArrowheads="1"/>
          </p:cNvSpPr>
          <p:nvPr userDrawn="1"/>
        </p:nvSpPr>
        <p:spPr bwMode="auto">
          <a:xfrm>
            <a:off x="457200" y="5968531"/>
            <a:ext cx="291789" cy="291789"/>
          </a:xfrm>
          <a:prstGeom prst="rect">
            <a:avLst/>
          </a:prstGeom>
          <a:solidFill>
            <a:srgbClr val="C9C9C9"/>
          </a:solidFill>
          <a:ln w="0" algn="in">
            <a:solidFill>
              <a:srgbClr val="C9C9C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1" name="Line 6"/>
          <p:cNvSpPr>
            <a:spLocks noChangeAspect="1" noChangeShapeType="1"/>
          </p:cNvSpPr>
          <p:nvPr userDrawn="1"/>
        </p:nvSpPr>
        <p:spPr bwMode="auto">
          <a:xfrm>
            <a:off x="137357" y="6273330"/>
            <a:ext cx="5444236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2" name="Line 7"/>
          <p:cNvSpPr>
            <a:spLocks noChangeAspect="1" noChangeShapeType="1"/>
          </p:cNvSpPr>
          <p:nvPr userDrawn="1"/>
        </p:nvSpPr>
        <p:spPr bwMode="auto">
          <a:xfrm>
            <a:off x="748989" y="5897929"/>
            <a:ext cx="0" cy="818182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773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493785"/>
            <a:ext cx="7772400" cy="1470025"/>
          </a:xfrm>
        </p:spPr>
        <p:txBody>
          <a:bodyPr>
            <a:normAutofit/>
          </a:bodyPr>
          <a:lstStyle/>
          <a:p>
            <a:r>
              <a:rPr lang="de-DE" dirty="0">
                <a:latin typeface="Century Gothic" pitchFamily="34" charset="0"/>
              </a:rPr>
              <a:t>Gemeinderat</a:t>
            </a:r>
            <a:br>
              <a:rPr lang="de-DE" dirty="0">
                <a:latin typeface="Century Gothic" pitchFamily="34" charset="0"/>
              </a:rPr>
            </a:br>
            <a:r>
              <a:rPr lang="de-DE" sz="3200" dirty="0">
                <a:latin typeface="Century Gothic" pitchFamily="34" charset="0"/>
              </a:rPr>
              <a:t>(18. Dezember 2023)</a:t>
            </a:r>
            <a:endParaRPr lang="de-DE" dirty="0">
              <a:latin typeface="Century Gothic" pitchFamily="34" charset="0"/>
            </a:endParaRPr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143508" y="3338990"/>
            <a:ext cx="885698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9600" dirty="0">
                <a:latin typeface="Century Gothic" pitchFamily="34" charset="0"/>
              </a:rPr>
              <a:t>Haushalt</a:t>
            </a:r>
          </a:p>
          <a:p>
            <a:r>
              <a:rPr lang="de-DE" sz="9600" dirty="0">
                <a:latin typeface="Century Gothic" pitchFamily="34" charset="0"/>
              </a:rPr>
              <a:t>2024</a:t>
            </a:r>
          </a:p>
          <a:p>
            <a:endParaRPr lang="de-DE" sz="5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85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667D6-46EF-1F8E-C47B-7E15D0FD4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63" y="2663915"/>
            <a:ext cx="8229600" cy="1143000"/>
          </a:xfrm>
        </p:spPr>
        <p:txBody>
          <a:bodyPr/>
          <a:lstStyle/>
          <a:p>
            <a:r>
              <a:rPr lang="fr-BE" dirty="0"/>
              <a:t>Herzlich </a:t>
            </a:r>
            <a:r>
              <a:rPr lang="de-DE" dirty="0"/>
              <a:t>Willkommen</a:t>
            </a:r>
            <a:r>
              <a:rPr lang="fr-BE" dirty="0"/>
              <a:t> 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5053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0D883D12-3DE2-E80D-FFFB-7CAFBEC62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09288"/>
              </p:ext>
            </p:extLst>
          </p:nvPr>
        </p:nvGraphicFramePr>
        <p:xfrm>
          <a:off x="1524000" y="593685"/>
          <a:ext cx="6096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1510014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92168460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2024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9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b="1" noProof="0" dirty="0"/>
                        <a:t>Ergebnis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noProof="0" dirty="0"/>
                        <a:t>- 1.673.044,90€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421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b="1" noProof="0" dirty="0"/>
                        <a:t>Vorherige Rechnungsjahre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noProof="0" dirty="0"/>
                        <a:t>397.026,58€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77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b="1" noProof="0" dirty="0"/>
                        <a:t>Haushaltsresultat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noProof="0" dirty="0"/>
                        <a:t>- 1.276.018,32€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786578"/>
                  </a:ext>
                </a:extLst>
              </a:tr>
            </a:tbl>
          </a:graphicData>
        </a:graphic>
      </p:graphicFrame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E67272F-B1EA-10D5-D20D-F0BF9398D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824227"/>
              </p:ext>
            </p:extLst>
          </p:nvPr>
        </p:nvGraphicFramePr>
        <p:xfrm>
          <a:off x="1524000" y="2618910"/>
          <a:ext cx="6096000" cy="286512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68777137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956953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/>
                        <a:t>Steigerung Personalindex  (2023 + 2024)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± 230.000,00€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782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noProof="0" dirty="0"/>
                        <a:t>HLZ (Diff. 2024-2023)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+ 70.353,48€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798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noProof="0" dirty="0"/>
                        <a:t>Polizei (Diff. 2024-2023)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+ 60.643,00€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1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noProof="0" dirty="0"/>
                        <a:t>ÖSHZ (Diff. 2024-2023)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+ 1.200.956,37€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78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b="1" noProof="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b="1" dirty="0"/>
                        <a:t>+ 1. 561.952,85€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281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Ergebnis</a:t>
                      </a: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fr-BE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- 111.092,05€</a:t>
                      </a:r>
                      <a:endParaRPr lang="de-DE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878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noProof="0" dirty="0"/>
                        <a:t>Haushaltsresultat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/>
                        <a:t>+ 285.934,53</a:t>
                      </a:r>
                      <a:r>
                        <a:rPr lang="fr-BE" dirty="0"/>
                        <a:t>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02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82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09648629-245F-E0CD-AAF7-3BE91F8C4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363692"/>
              </p:ext>
            </p:extLst>
          </p:nvPr>
        </p:nvGraphicFramePr>
        <p:xfrm>
          <a:off x="1437771" y="2207015"/>
          <a:ext cx="6239574" cy="171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1259">
                  <a:extLst>
                    <a:ext uri="{9D8B030D-6E8A-4147-A177-3AD203B41FA5}">
                      <a16:colId xmlns:a16="http://schemas.microsoft.com/office/drawing/2014/main" val="387426093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1660162337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987553256"/>
                    </a:ext>
                  </a:extLst>
                </a:gridCol>
                <a:gridCol w="935355">
                  <a:extLst>
                    <a:ext uri="{9D8B030D-6E8A-4147-A177-3AD203B41FA5}">
                      <a16:colId xmlns:a16="http://schemas.microsoft.com/office/drawing/2014/main" val="375911929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de-DE" sz="2000" u="sng" cap="all" baseline="0" noProof="0" dirty="0"/>
                        <a:t>Ordentlicher Dienst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4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noProof="0" dirty="0"/>
                        <a:t>Jahr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/>
                        <a:t>2019 </a:t>
                      </a:r>
                    </a:p>
                    <a:p>
                      <a:pPr algn="ctr"/>
                      <a:r>
                        <a:rPr lang="fr-BE" sz="1600" b="1" dirty="0"/>
                        <a:t>(RJ)</a:t>
                      </a:r>
                      <a:endParaRPr lang="de-D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/>
                        <a:t>2024 </a:t>
                      </a:r>
                    </a:p>
                    <a:p>
                      <a:pPr algn="ctr"/>
                      <a:r>
                        <a:rPr lang="fr-BE" sz="1600" b="1" dirty="0"/>
                        <a:t>(HH)</a:t>
                      </a:r>
                      <a:endParaRPr lang="de-D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/>
                        <a:t>Diff in %</a:t>
                      </a:r>
                      <a:endParaRPr lang="de-DE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285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noProof="0" dirty="0"/>
                        <a:t>TOTAL Ausgaben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12.930.499,57€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17.809.570,99€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37,73%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81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noProof="0" dirty="0"/>
                        <a:t>TOTAL Einnahmen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13.377.186,41€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16.136.526,09€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dirty="0"/>
                        <a:t>20,63%</a:t>
                      </a:r>
                      <a:endParaRPr lang="de-DE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078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321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C9EFEC5-7DAC-FF47-E26D-B17D59386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023128"/>
              </p:ext>
            </p:extLst>
          </p:nvPr>
        </p:nvGraphicFramePr>
        <p:xfrm>
          <a:off x="476545" y="685800"/>
          <a:ext cx="8173976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5879">
                  <a:extLst>
                    <a:ext uri="{9D8B030D-6E8A-4147-A177-3AD203B41FA5}">
                      <a16:colId xmlns:a16="http://schemas.microsoft.com/office/drawing/2014/main" val="3123371500"/>
                    </a:ext>
                  </a:extLst>
                </a:gridCol>
                <a:gridCol w="1413193">
                  <a:extLst>
                    <a:ext uri="{9D8B030D-6E8A-4147-A177-3AD203B41FA5}">
                      <a16:colId xmlns:a16="http://schemas.microsoft.com/office/drawing/2014/main" val="3986837831"/>
                    </a:ext>
                  </a:extLst>
                </a:gridCol>
                <a:gridCol w="1413193">
                  <a:extLst>
                    <a:ext uri="{9D8B030D-6E8A-4147-A177-3AD203B41FA5}">
                      <a16:colId xmlns:a16="http://schemas.microsoft.com/office/drawing/2014/main" val="493976016"/>
                    </a:ext>
                  </a:extLst>
                </a:gridCol>
                <a:gridCol w="1413193">
                  <a:extLst>
                    <a:ext uri="{9D8B030D-6E8A-4147-A177-3AD203B41FA5}">
                      <a16:colId xmlns:a16="http://schemas.microsoft.com/office/drawing/2014/main" val="1851742759"/>
                    </a:ext>
                  </a:extLst>
                </a:gridCol>
                <a:gridCol w="838518">
                  <a:extLst>
                    <a:ext uri="{9D8B030D-6E8A-4147-A177-3AD203B41FA5}">
                      <a16:colId xmlns:a16="http://schemas.microsoft.com/office/drawing/2014/main" val="1843903728"/>
                    </a:ext>
                  </a:extLst>
                </a:gridCol>
              </a:tblGrid>
              <a:tr h="270030">
                <a:tc gridSpan="5">
                  <a:txBody>
                    <a:bodyPr/>
                    <a:lstStyle/>
                    <a:p>
                      <a:pPr algn="ctr"/>
                      <a:r>
                        <a:rPr lang="fr-BE" sz="2000" u="sng" dirty="0"/>
                        <a:t>AUSGABEN: </a:t>
                      </a:r>
                      <a:r>
                        <a:rPr lang="de-DE" sz="2000" u="sng" noProof="0" dirty="0"/>
                        <a:t>Vergleich</a:t>
                      </a:r>
                      <a:r>
                        <a:rPr lang="fr-BE" sz="2000" u="sng" dirty="0"/>
                        <a:t> 2019 - 2024</a:t>
                      </a:r>
                      <a:endParaRPr lang="de-DE" sz="2000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302034"/>
                  </a:ext>
                </a:extLst>
              </a:tr>
              <a:tr h="294790">
                <a:tc>
                  <a:txBody>
                    <a:bodyPr/>
                    <a:lstStyle/>
                    <a:p>
                      <a:pPr algn="ctr"/>
                      <a:r>
                        <a:rPr lang="de-DE" sz="1600" u="sng" noProof="0" dirty="0"/>
                        <a:t>Jahr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/>
                        <a:t>2019</a:t>
                      </a:r>
                      <a:endParaRPr lang="de-D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/>
                        <a:t>2024</a:t>
                      </a:r>
                      <a:endParaRPr lang="de-D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/>
                        <a:t>Diff 24-19</a:t>
                      </a:r>
                      <a:endParaRPr lang="de-D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/>
                        <a:t>In %</a:t>
                      </a:r>
                      <a:endParaRPr lang="de-DE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4332591"/>
                  </a:ext>
                </a:extLst>
              </a:tr>
              <a:tr h="272475">
                <a:tc>
                  <a:txBody>
                    <a:bodyPr/>
                    <a:lstStyle/>
                    <a:p>
                      <a:r>
                        <a:rPr lang="de-DE" sz="1600" noProof="0" dirty="0"/>
                        <a:t>Personal (Vollzeitäquivalenz = 86)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4.886.598,13€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6.140.639,46€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1.254.041,33€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25,66%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9805941"/>
                  </a:ext>
                </a:extLst>
              </a:tr>
              <a:tr h="306680">
                <a:tc>
                  <a:txBody>
                    <a:bodyPr/>
                    <a:lstStyle/>
                    <a:p>
                      <a:r>
                        <a:rPr lang="de-DE" sz="1600" noProof="0" dirty="0"/>
                        <a:t>HLZ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262.758,09€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461.206,14€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198.448,05€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75,53%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2940461"/>
                  </a:ext>
                </a:extLst>
              </a:tr>
              <a:tr h="286435">
                <a:tc>
                  <a:txBody>
                    <a:bodyPr/>
                    <a:lstStyle/>
                    <a:p>
                      <a:r>
                        <a:rPr lang="de-DE" sz="1600" noProof="0" dirty="0"/>
                        <a:t>Polizei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800.598,00€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1.071.380,00€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270.782,00€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33,82%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8550477"/>
                  </a:ext>
                </a:extLst>
              </a:tr>
              <a:tr h="266190">
                <a:tc>
                  <a:txBody>
                    <a:bodyPr/>
                    <a:lstStyle/>
                    <a:p>
                      <a:r>
                        <a:rPr lang="de-DE" sz="1600" noProof="0" dirty="0"/>
                        <a:t>AGR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508.800,00€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508.800,00€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- 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0,00%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211146"/>
                  </a:ext>
                </a:extLst>
              </a:tr>
              <a:tr h="313300">
                <a:tc>
                  <a:txBody>
                    <a:bodyPr/>
                    <a:lstStyle/>
                    <a:p>
                      <a:r>
                        <a:rPr lang="de-DE" sz="1600" noProof="0" dirty="0"/>
                        <a:t>ÖSHZ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1.299.301,66€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2.416.088,36€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1.116.786,70€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85,95%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4760137"/>
                  </a:ext>
                </a:extLst>
              </a:tr>
              <a:tr h="270705">
                <a:tc>
                  <a:txBody>
                    <a:bodyPr/>
                    <a:lstStyle/>
                    <a:p>
                      <a:r>
                        <a:rPr lang="de-DE" sz="1600" noProof="0" dirty="0"/>
                        <a:t>Schuld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865.013,46€</a:t>
                      </a:r>
                      <a:endParaRPr lang="de-DE" sz="16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1.256.267,96€</a:t>
                      </a:r>
                      <a:endParaRPr lang="de-DE" sz="16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b="0" dirty="0"/>
                        <a:t>391.254,50€</a:t>
                      </a:r>
                      <a:endParaRPr lang="de-DE" sz="1600" b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600" dirty="0"/>
                        <a:t>45,23%</a:t>
                      </a:r>
                      <a:endParaRPr lang="de-DE" sz="16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480377"/>
                  </a:ext>
                </a:extLst>
              </a:tr>
            </a:tbl>
          </a:graphicData>
        </a:graphic>
      </p:graphicFrame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E27981E2-C524-E899-59D5-6DEE78340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894405"/>
              </p:ext>
            </p:extLst>
          </p:nvPr>
        </p:nvGraphicFramePr>
        <p:xfrm>
          <a:off x="1961710" y="4170993"/>
          <a:ext cx="5274310" cy="111252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3700780">
                  <a:extLst>
                    <a:ext uri="{9D8B030D-6E8A-4147-A177-3AD203B41FA5}">
                      <a16:colId xmlns:a16="http://schemas.microsoft.com/office/drawing/2014/main" val="3911913158"/>
                    </a:ext>
                  </a:extLst>
                </a:gridCol>
                <a:gridCol w="1573530">
                  <a:extLst>
                    <a:ext uri="{9D8B030D-6E8A-4147-A177-3AD203B41FA5}">
                      <a16:colId xmlns:a16="http://schemas.microsoft.com/office/drawing/2014/main" val="776110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noProof="0" dirty="0"/>
                        <a:t>Verlust Rechnungsjahr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1.673.044,90€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242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dirty="0"/>
                        <a:t>Schuld (Diff 24-19)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-391.254,50€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62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dirty="0"/>
                        <a:t>Verlust ohne Schuld (Diff 24-19)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/>
                        <a:t>1.281.790,40€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58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65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88A46C00-4245-C7ED-2AD0-3F9AC024040B}"/>
              </a:ext>
            </a:extLst>
          </p:cNvPr>
          <p:cNvSpPr txBox="1"/>
          <p:nvPr/>
        </p:nvSpPr>
        <p:spPr>
          <a:xfrm>
            <a:off x="251520" y="1133745"/>
            <a:ext cx="87309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1. </a:t>
            </a:r>
            <a:r>
              <a:rPr lang="de-DE" b="1" u="sng" dirty="0"/>
              <a:t>Ausgaben</a:t>
            </a:r>
          </a:p>
          <a:p>
            <a:endParaRPr lang="de-DE" sz="1600" dirty="0"/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ÖSHZ – Solidarität	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Kelmis: 235 Eingliederungseinkommen Empfänger (3x mehr als Raeren, 4x mehr als </a:t>
            </a:r>
            <a:r>
              <a:rPr lang="de-DE" sz="1600" dirty="0" err="1"/>
              <a:t>Bleyberg</a:t>
            </a:r>
            <a:r>
              <a:rPr lang="de-DE" sz="16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= 2,4 Mio. Dotation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Ausgaben ÖSHZ = 3,6 Mio. für Eingliederungseinkommen Empfänger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45% Gemeindeanteil -&gt; keine Entscheidungsgewalt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Kelmis hat Geld für 100 Personen = 1,5 Mio.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Solidarität der Anderen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Du erhältst nicht das, worauf du Anrecht hast, sondern was du nötig hast		</a:t>
            </a:r>
          </a:p>
          <a:p>
            <a:endParaRPr lang="de-DE" sz="1600" dirty="0"/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Monitoring 		</a:t>
            </a:r>
          </a:p>
          <a:p>
            <a:endParaRPr lang="de-DE" sz="1600" dirty="0"/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Durchforstung ordentliche Ausgaben -&gt; mit Aufsicht im November 2023 erfolgt</a:t>
            </a:r>
          </a:p>
          <a:p>
            <a:endParaRPr lang="de-DE" sz="1600" dirty="0"/>
          </a:p>
          <a:p>
            <a:endParaRPr lang="de-DE" sz="16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A67F80D-BF09-CF93-04B6-CF4486D4BA64}"/>
              </a:ext>
            </a:extLst>
          </p:cNvPr>
          <p:cNvSpPr txBox="1"/>
          <p:nvPr/>
        </p:nvSpPr>
        <p:spPr>
          <a:xfrm>
            <a:off x="2321750" y="368660"/>
            <a:ext cx="45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u="sng" dirty="0"/>
              <a:t>Marshall – Plan </a:t>
            </a:r>
            <a:r>
              <a:rPr lang="de-DE" sz="2000" b="1" u="sng" dirty="0"/>
              <a:t>für</a:t>
            </a:r>
            <a:r>
              <a:rPr lang="fr-BE" sz="2000" b="1" u="sng" dirty="0"/>
              <a:t> Kelmis</a:t>
            </a:r>
          </a:p>
          <a:p>
            <a:pPr algn="ctr"/>
            <a:endParaRPr lang="de-DE" sz="2000" b="1" u="sng" dirty="0"/>
          </a:p>
        </p:txBody>
      </p:sp>
    </p:spTree>
    <p:extLst>
      <p:ext uri="{BB962C8B-B14F-4D97-AF65-F5344CB8AC3E}">
        <p14:creationId xmlns:p14="http://schemas.microsoft.com/office/powerpoint/2010/main" val="241588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7927C50-D570-1DD4-6851-2576E342F859}"/>
              </a:ext>
            </a:extLst>
          </p:cNvPr>
          <p:cNvSpPr txBox="1"/>
          <p:nvPr/>
        </p:nvSpPr>
        <p:spPr>
          <a:xfrm>
            <a:off x="251520" y="1178750"/>
            <a:ext cx="74258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/>
              <a:t>2. </a:t>
            </a:r>
            <a:r>
              <a:rPr lang="de-DE" b="1" u="sng" dirty="0"/>
              <a:t>Einnahmen</a:t>
            </a:r>
            <a:endParaRPr lang="de-DE" sz="1600" b="1" u="sng" dirty="0"/>
          </a:p>
          <a:p>
            <a:endParaRPr lang="de-DE" sz="1600" b="1" dirty="0"/>
          </a:p>
          <a:p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Gemeindefonds DG -&gt; in Verhandlung mit DG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Steuersätze Vergleich mit DG-Gemeinden (Quelle Jahresbericht Parlament der DG) </a:t>
            </a:r>
            <a:endParaRPr lang="fr-BE" sz="1600" dirty="0"/>
          </a:p>
          <a:p>
            <a:endParaRPr lang="de-DE" sz="1600"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6FD07DCE-FAA2-063E-95B1-E88DC1949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855265"/>
              </p:ext>
            </p:extLst>
          </p:nvPr>
        </p:nvGraphicFramePr>
        <p:xfrm>
          <a:off x="1511660" y="3420795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IPP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ZH Kataster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Kelmis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6,90%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Ø DG - Norden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7,30%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2.525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Ø DG - Süden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6,20%</a:t>
                      </a:r>
                    </a:p>
                    <a:p>
                      <a:pPr algn="ctr"/>
                      <a:r>
                        <a:rPr lang="de-DE" dirty="0"/>
                        <a:t>(Profit DBA Luxemburg)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Ø DG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6,68%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2.155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B38D5DF6-C2C5-8B6A-43E7-AA2720C1CE1E}"/>
              </a:ext>
            </a:extLst>
          </p:cNvPr>
          <p:cNvSpPr txBox="1"/>
          <p:nvPr/>
        </p:nvSpPr>
        <p:spPr>
          <a:xfrm>
            <a:off x="2321750" y="368660"/>
            <a:ext cx="45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u="sng" dirty="0"/>
              <a:t>Marshall – Plan </a:t>
            </a:r>
            <a:r>
              <a:rPr lang="de-DE" sz="2000" b="1" u="sng" dirty="0"/>
              <a:t>für</a:t>
            </a:r>
            <a:r>
              <a:rPr lang="fr-BE" sz="2000" b="1" u="sng" dirty="0"/>
              <a:t> Kelmis</a:t>
            </a:r>
          </a:p>
          <a:p>
            <a:pPr algn="ctr"/>
            <a:endParaRPr lang="de-DE" sz="2000" b="1" u="sng" dirty="0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31F4130-C64C-6A08-638E-2461D510151B}"/>
              </a:ext>
            </a:extLst>
          </p:cNvPr>
          <p:cNvCxnSpPr>
            <a:cxnSpLocks/>
          </p:cNvCxnSpPr>
          <p:nvPr/>
        </p:nvCxnSpPr>
        <p:spPr>
          <a:xfrm flipV="1">
            <a:off x="4481990" y="1934275"/>
            <a:ext cx="315035" cy="1350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BC9F800F-67D0-62EC-06A9-88EF73ED8B54}"/>
              </a:ext>
            </a:extLst>
          </p:cNvPr>
          <p:cNvCxnSpPr>
            <a:cxnSpLocks/>
          </p:cNvCxnSpPr>
          <p:nvPr/>
        </p:nvCxnSpPr>
        <p:spPr>
          <a:xfrm>
            <a:off x="4481990" y="2143872"/>
            <a:ext cx="315035" cy="813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5D45BA7E-A824-B442-5463-9FFE4EDECB0E}"/>
              </a:ext>
            </a:extLst>
          </p:cNvPr>
          <p:cNvSpPr txBox="1"/>
          <p:nvPr/>
        </p:nvSpPr>
        <p:spPr>
          <a:xfrm>
            <a:off x="4791672" y="1699958"/>
            <a:ext cx="203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err="1"/>
              <a:t>Ausgaben</a:t>
            </a:r>
            <a:r>
              <a:rPr lang="fr-BE" dirty="0"/>
              <a:t> </a:t>
            </a:r>
            <a:r>
              <a:rPr lang="fr-BE" sz="1600" dirty="0" err="1"/>
              <a:t>Gemeinde</a:t>
            </a:r>
            <a:endParaRPr lang="de-DE" sz="16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F14AFE1-D5AE-362B-6CFD-CFA629C6862A}"/>
              </a:ext>
            </a:extLst>
          </p:cNvPr>
          <p:cNvSpPr txBox="1"/>
          <p:nvPr/>
        </p:nvSpPr>
        <p:spPr>
          <a:xfrm>
            <a:off x="4791672" y="2024553"/>
            <a:ext cx="203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err="1"/>
              <a:t>Ausgaben</a:t>
            </a:r>
            <a:r>
              <a:rPr lang="fr-BE" dirty="0"/>
              <a:t> </a:t>
            </a:r>
            <a:r>
              <a:rPr lang="fr-BE" sz="1600" dirty="0"/>
              <a:t>ÖSHZ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22940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089E3210-7C89-C41D-31F3-857E3F30EEEE}"/>
              </a:ext>
            </a:extLst>
          </p:cNvPr>
          <p:cNvSpPr txBox="1"/>
          <p:nvPr/>
        </p:nvSpPr>
        <p:spPr>
          <a:xfrm>
            <a:off x="251520" y="1448780"/>
            <a:ext cx="873097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3. </a:t>
            </a:r>
            <a:r>
              <a:rPr lang="de-DE" b="1" u="sng" dirty="0"/>
              <a:t>Neue Wege gehen</a:t>
            </a:r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Einwohnerzahl auf 15.000 erhöhen (Studie UCL)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ZACC zum Dörnchen &amp; Hergenrath Zentrum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2 Mio. mehr Steuereinnahmen</a:t>
            </a:r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Energiepisten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Photovoltaik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Windpark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Geothermie	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/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Wasservermarktung	</a:t>
            </a:r>
          </a:p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76E90F8-FDC6-28AC-CB48-03D170472FED}"/>
              </a:ext>
            </a:extLst>
          </p:cNvPr>
          <p:cNvSpPr txBox="1"/>
          <p:nvPr/>
        </p:nvSpPr>
        <p:spPr>
          <a:xfrm>
            <a:off x="2321750" y="368660"/>
            <a:ext cx="45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u="sng" dirty="0"/>
              <a:t>Marshall – Plan </a:t>
            </a:r>
            <a:r>
              <a:rPr lang="de-DE" sz="2000" b="1" u="sng" dirty="0"/>
              <a:t>für</a:t>
            </a:r>
            <a:r>
              <a:rPr lang="fr-BE" sz="2000" b="1" u="sng" dirty="0"/>
              <a:t> Kelmis</a:t>
            </a:r>
          </a:p>
          <a:p>
            <a:pPr algn="ctr"/>
            <a:endParaRPr lang="de-DE" sz="2000" b="1" u="sng" dirty="0"/>
          </a:p>
        </p:txBody>
      </p:sp>
    </p:spTree>
    <p:extLst>
      <p:ext uri="{BB962C8B-B14F-4D97-AF65-F5344CB8AC3E}">
        <p14:creationId xmlns:p14="http://schemas.microsoft.com/office/powerpoint/2010/main" val="2234000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089E3210-7C89-C41D-31F3-857E3F30EEEE}"/>
              </a:ext>
            </a:extLst>
          </p:cNvPr>
          <p:cNvSpPr txBox="1"/>
          <p:nvPr/>
        </p:nvSpPr>
        <p:spPr>
          <a:xfrm>
            <a:off x="251520" y="1448780"/>
            <a:ext cx="873097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3. </a:t>
            </a:r>
            <a:r>
              <a:rPr lang="de-DE" b="1" u="sng" dirty="0"/>
              <a:t>Schlussfolgerung</a:t>
            </a:r>
          </a:p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Kombination aus:</a:t>
            </a:r>
          </a:p>
          <a:p>
            <a:endParaRPr lang="de-DE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Fonds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Mehr Einnahmen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Senkung Sozialabgaben</a:t>
            </a:r>
          </a:p>
          <a:p>
            <a:pPr lvl="1"/>
            <a:r>
              <a:rPr lang="de-DE" sz="1600" dirty="0"/>
              <a:t>	</a:t>
            </a:r>
          </a:p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76E90F8-FDC6-28AC-CB48-03D170472FED}"/>
              </a:ext>
            </a:extLst>
          </p:cNvPr>
          <p:cNvSpPr txBox="1"/>
          <p:nvPr/>
        </p:nvSpPr>
        <p:spPr>
          <a:xfrm>
            <a:off x="2321750" y="368660"/>
            <a:ext cx="45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u="sng" dirty="0"/>
              <a:t>Marshall – Plan </a:t>
            </a:r>
            <a:r>
              <a:rPr lang="de-DE" sz="2000" b="1" u="sng" dirty="0"/>
              <a:t>für</a:t>
            </a:r>
            <a:r>
              <a:rPr lang="fr-BE" sz="2000" b="1" u="sng" dirty="0"/>
              <a:t> Kelmis</a:t>
            </a:r>
          </a:p>
          <a:p>
            <a:pPr algn="ctr"/>
            <a:endParaRPr lang="de-DE" sz="2000" b="1" u="sng" dirty="0"/>
          </a:p>
        </p:txBody>
      </p:sp>
    </p:spTree>
    <p:extLst>
      <p:ext uri="{BB962C8B-B14F-4D97-AF65-F5344CB8AC3E}">
        <p14:creationId xmlns:p14="http://schemas.microsoft.com/office/powerpoint/2010/main" val="202684290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408</Words>
  <Application>Microsoft Office PowerPoint</Application>
  <PresentationFormat>Bildschirmpräsentation (4:3)</PresentationFormat>
  <Paragraphs>153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Larissa</vt:lpstr>
      <vt:lpstr>Gemeinderat (18. Dezember 2023)</vt:lpstr>
      <vt:lpstr>Herzlich Willkommen !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Student Saskia</dc:creator>
  <cp:lastModifiedBy>Laura Vyghen</cp:lastModifiedBy>
  <cp:revision>586</cp:revision>
  <cp:lastPrinted>2023-12-06T08:56:12Z</cp:lastPrinted>
  <dcterms:created xsi:type="dcterms:W3CDTF">2019-07-25T08:58:18Z</dcterms:created>
  <dcterms:modified xsi:type="dcterms:W3CDTF">2023-12-06T13:49:21Z</dcterms:modified>
</cp:coreProperties>
</file>