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4_0.xml" ContentType="application/vnd.ms-powerpoint.comments+xml"/>
  <Override PartName="/ppt/comments/modernComment_11B_0.xml" ContentType="application/vnd.ms-powerpoint.comments+xml"/>
  <Override PartName="/ppt/authors.xml" ContentType="application/vnd.ms-powerpoint.author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66"/>
  </p:notesMasterIdLst>
  <p:sldIdLst>
    <p:sldId id="256" r:id="rId8"/>
    <p:sldId id="257" r:id="rId9"/>
    <p:sldId id="974" r:id="rId10"/>
    <p:sldId id="258" r:id="rId11"/>
    <p:sldId id="259" r:id="rId12"/>
    <p:sldId id="323" r:id="rId13"/>
    <p:sldId id="324" r:id="rId14"/>
    <p:sldId id="325" r:id="rId15"/>
    <p:sldId id="1030" r:id="rId16"/>
    <p:sldId id="260" r:id="rId17"/>
    <p:sldId id="1031" r:id="rId18"/>
    <p:sldId id="1032" r:id="rId19"/>
    <p:sldId id="1033" r:id="rId20"/>
    <p:sldId id="261" r:id="rId21"/>
    <p:sldId id="976" r:id="rId22"/>
    <p:sldId id="262" r:id="rId23"/>
    <p:sldId id="263" r:id="rId24"/>
    <p:sldId id="264" r:id="rId25"/>
    <p:sldId id="1034" r:id="rId26"/>
    <p:sldId id="265" r:id="rId27"/>
    <p:sldId id="979" r:id="rId28"/>
    <p:sldId id="266" r:id="rId29"/>
    <p:sldId id="267" r:id="rId30"/>
    <p:sldId id="980" r:id="rId31"/>
    <p:sldId id="268" r:id="rId32"/>
    <p:sldId id="269" r:id="rId33"/>
    <p:sldId id="1035" r:id="rId34"/>
    <p:sldId id="270" r:id="rId35"/>
    <p:sldId id="271" r:id="rId36"/>
    <p:sldId id="988" r:id="rId37"/>
    <p:sldId id="272" r:id="rId38"/>
    <p:sldId id="273" r:id="rId39"/>
    <p:sldId id="274" r:id="rId40"/>
    <p:sldId id="277" r:id="rId41"/>
    <p:sldId id="276" r:id="rId42"/>
    <p:sldId id="278" r:id="rId43"/>
    <p:sldId id="279" r:id="rId44"/>
    <p:sldId id="1003" r:id="rId45"/>
    <p:sldId id="280" r:id="rId46"/>
    <p:sldId id="281" r:id="rId47"/>
    <p:sldId id="1036" r:id="rId48"/>
    <p:sldId id="1037" r:id="rId49"/>
    <p:sldId id="1038" r:id="rId50"/>
    <p:sldId id="282" r:id="rId51"/>
    <p:sldId id="283" r:id="rId52"/>
    <p:sldId id="284" r:id="rId53"/>
    <p:sldId id="1042" r:id="rId54"/>
    <p:sldId id="285" r:id="rId55"/>
    <p:sldId id="286" r:id="rId56"/>
    <p:sldId id="287" r:id="rId57"/>
    <p:sldId id="288" r:id="rId58"/>
    <p:sldId id="289" r:id="rId59"/>
    <p:sldId id="290" r:id="rId60"/>
    <p:sldId id="291" r:id="rId61"/>
    <p:sldId id="292" r:id="rId62"/>
    <p:sldId id="293" r:id="rId63"/>
    <p:sldId id="294" r:id="rId64"/>
    <p:sldId id="1041" r:id="rId65"/>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3A840-9CC5-2A1F-60B1-DF44789591DF}" name="Frédéric Dobbelstein" initials="FD" userId="S::frederic.dobbelstein@bdo.be::d0e02fdc-16ee-45e8-ba92-c60372d15ebf" providerId="AD"/>
  <p188:author id="{562DEA93-71D6-7C87-3C37-7600F9E93DAB}" name="Marie Gavroy" initials="MG" userId="S::marie.gavroy@bdo.be::a4b8da7f-d7ee-469b-a8f3-e43b3e95df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66" autoAdjust="0"/>
  </p:normalViewPr>
  <p:slideViewPr>
    <p:cSldViewPr snapToGrid="0">
      <p:cViewPr>
        <p:scale>
          <a:sx n="139" d="100"/>
          <a:sy n="139" d="100"/>
        </p:scale>
        <p:origin x="-84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7.xml"/><Relationship Id="rId71"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frederic.dobbelstein\AppData\Local\Microsoft\Windows\INetCache\Content.Outlook\3QHW0TU2\BDO%202010-2023%20Personnel-Service.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frederic.dobbelstein\AppData\Local\Microsoft\Windows\INetCache\Content.Outlook\3QHW0TU2\BDO%202010-2023%20Personnel-Servi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solidFill>
              <a:srgbClr val="009999"/>
            </a:solidFill>
            <a:ln>
              <a:noFill/>
            </a:ln>
            <a:effectLst/>
          </c:spPr>
          <c:invertIfNegative val="0"/>
          <c:cat>
            <c:numRef>
              <c:f>'Services - ETP'!$G$2:$O$2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'Services - ETP'!$G$3:$O$3</c:f>
              <c:numCache>
                <c:formatCode>0.00</c:formatCode>
                <c:ptCount val="9"/>
                <c:pt idx="0">
                  <c:v>87.718526315789461</c:v>
                </c:pt>
                <c:pt idx="1">
                  <c:v>92.254573684210513</c:v>
                </c:pt>
                <c:pt idx="2">
                  <c:v>89.433257894736826</c:v>
                </c:pt>
                <c:pt idx="3">
                  <c:v>86.756789473684222</c:v>
                </c:pt>
                <c:pt idx="4">
                  <c:v>88.985301754385958</c:v>
                </c:pt>
                <c:pt idx="5">
                  <c:v>87.96114561403509</c:v>
                </c:pt>
                <c:pt idx="6">
                  <c:v>86.316642105263142</c:v>
                </c:pt>
                <c:pt idx="7">
                  <c:v>86.423907422402152</c:v>
                </c:pt>
                <c:pt idx="8">
                  <c:v>84.331707692307688</c:v>
                </c:pt>
              </c:numCache>
            </c:numRef>
          </c:val>
          <c:extLst xmlns:c16r2="http://schemas.microsoft.com/office/drawing/2015/06/chart">
            <c:ext xmlns:c16="http://schemas.microsoft.com/office/drawing/2014/chart" uri="{C3380CC4-5D6E-409C-BE32-E72D297353CC}">
              <c16:uniqueId val="{00000000-6542-46AD-B75F-742B7B043E42}"/>
            </c:ext>
          </c:extLst>
        </c:ser>
        <c:dLbls>
          <c:showLegendKey val="0"/>
          <c:showVal val="0"/>
          <c:showCatName val="0"/>
          <c:showSerName val="0"/>
          <c:showPercent val="0"/>
          <c:showBubbleSize val="0"/>
        </c:dLbls>
        <c:gapWidth val="219"/>
        <c:overlap val="-27"/>
        <c:axId val="44704512"/>
        <c:axId val="44706048"/>
      </c:barChart>
      <c:catAx>
        <c:axId val="4470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4706048"/>
        <c:crosses val="autoZero"/>
        <c:auto val="1"/>
        <c:lblAlgn val="ctr"/>
        <c:lblOffset val="100"/>
        <c:noMultiLvlLbl val="0"/>
      </c:catAx>
      <c:valAx>
        <c:axId val="44706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4704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solidFill>
              <a:srgbClr val="009999"/>
            </a:solidFill>
            <a:ln>
              <a:noFill/>
            </a:ln>
            <a:effectLst/>
          </c:spPr>
          <c:invertIfNegative val="0"/>
          <c:cat>
            <c:numRef>
              <c:f>'Services - ETP'!$G$2:$O$2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'Services - ETP'!$G$3:$O$3</c:f>
              <c:numCache>
                <c:formatCode>0.00</c:formatCode>
                <c:ptCount val="9"/>
                <c:pt idx="0">
                  <c:v>87.718526315789461</c:v>
                </c:pt>
                <c:pt idx="1">
                  <c:v>92.254573684210513</c:v>
                </c:pt>
                <c:pt idx="2">
                  <c:v>89.433257894736826</c:v>
                </c:pt>
                <c:pt idx="3">
                  <c:v>86.756789473684222</c:v>
                </c:pt>
                <c:pt idx="4">
                  <c:v>88.985301754385958</c:v>
                </c:pt>
                <c:pt idx="5">
                  <c:v>87.96114561403509</c:v>
                </c:pt>
                <c:pt idx="6">
                  <c:v>86.316642105263142</c:v>
                </c:pt>
                <c:pt idx="7">
                  <c:v>86.423907422402152</c:v>
                </c:pt>
                <c:pt idx="8">
                  <c:v>84.331707692307688</c:v>
                </c:pt>
              </c:numCache>
            </c:numRef>
          </c:val>
          <c:extLst xmlns:c16r2="http://schemas.microsoft.com/office/drawing/2015/06/chart">
            <c:ext xmlns:c16="http://schemas.microsoft.com/office/drawing/2014/chart" uri="{C3380CC4-5D6E-409C-BE32-E72D297353CC}">
              <c16:uniqueId val="{00000000-6542-46AD-B75F-742B7B043E42}"/>
            </c:ext>
          </c:extLst>
        </c:ser>
        <c:dLbls>
          <c:showLegendKey val="0"/>
          <c:showVal val="0"/>
          <c:showCatName val="0"/>
          <c:showSerName val="0"/>
          <c:showPercent val="0"/>
          <c:showBubbleSize val="0"/>
        </c:dLbls>
        <c:gapWidth val="219"/>
        <c:overlap val="-27"/>
        <c:axId val="54886400"/>
        <c:axId val="54887936"/>
      </c:barChart>
      <c:catAx>
        <c:axId val="5488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4887936"/>
        <c:crosses val="autoZero"/>
        <c:auto val="1"/>
        <c:lblAlgn val="ctr"/>
        <c:lblOffset val="100"/>
        <c:noMultiLvlLbl val="0"/>
      </c:catAx>
      <c:valAx>
        <c:axId val="54887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488640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4_0.xml><?xml version="1.0" encoding="utf-8"?>
<p188:cmLst xmlns:a="http://schemas.openxmlformats.org/drawingml/2006/main" xmlns:r="http://schemas.openxmlformats.org/officeDocument/2006/relationships" xmlns:p188="http://schemas.microsoft.com/office/powerpoint/2018/8/main">
  <p188:cm id="{19A0A896-A3DE-471D-898D-041F0852BD03}" authorId="{2473A840-9CC5-2A1F-60B1-DF44789591DF}" created="2023-05-24T11:51:23.040">
    <pc:sldMkLst xmlns:pc="http://schemas.microsoft.com/office/powerpoint/2013/main/command">
      <pc:docMk/>
      <pc:sldMk cId="0" sldId="276"/>
    </pc:sldMkLst>
    <p188:txBody>
      <a:bodyPr/>
      <a:lstStyle/>
      <a:p>
        <a:r>
          <a:rPr lang="fr-BE"/>
          <a:t>À traduire</a:t>
        </a:r>
      </a:p>
    </p188:txBody>
  </p188:cm>
</p188:cmLst>
</file>

<file path=ppt/comments/modernComment_11B_0.xml><?xml version="1.0" encoding="utf-8"?>
<p188:cmLst xmlns:a="http://schemas.openxmlformats.org/drawingml/2006/main" xmlns:r="http://schemas.openxmlformats.org/officeDocument/2006/relationships" xmlns:p188="http://schemas.microsoft.com/office/powerpoint/2018/8/main">
  <p188:cm id="{F906F0D0-FE5B-4C49-B4FF-5B8EC740DA2B}" authorId="{2473A840-9CC5-2A1F-60B1-DF44789591DF}" created="2023-05-24T11:28:54.414">
    <ac:txMkLst xmlns:ac="http://schemas.microsoft.com/office/drawing/2013/main/command">
      <pc:docMk xmlns:pc="http://schemas.microsoft.com/office/powerpoint/2013/main/command"/>
      <pc:sldMk xmlns:pc="http://schemas.microsoft.com/office/powerpoint/2013/main/command" cId="0" sldId="283"/>
      <ac:spMk id="786" creationId="{00000000-0000-0000-0000-000000000000}"/>
      <ac:txMk cp="0" len="63">
        <ac:context len="386" hash="332178536"/>
      </ac:txMk>
    </ac:txMkLst>
    <p188:pos x="5400291" y="243538"/>
    <p188:txBody>
      <a:bodyPr/>
      <a:lstStyle/>
      <a:p>
        <a:r>
          <a:rPr lang="fr-BE"/>
          <a:t>Vérifier la phrase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n-US" sz="4400" b="0" strike="noStrike" spc="-1">
                <a:latin typeface="Arial"/>
              </a:rPr>
              <a:t>Folie mittels Klicken verschieben</a:t>
            </a:r>
          </a:p>
        </p:txBody>
      </p:sp>
      <p:sp>
        <p:nvSpPr>
          <p:cNvPr id="397" name="PlaceHolder 2"/>
          <p:cNvSpPr>
            <a:spLocks noGrp="1"/>
          </p:cNvSpPr>
          <p:nvPr>
            <p:ph type="body"/>
          </p:nvPr>
        </p:nvSpPr>
        <p:spPr>
          <a:xfrm>
            <a:off x="756000" y="5078520"/>
            <a:ext cx="6047640" cy="4811040"/>
          </a:xfrm>
          <a:prstGeom prst="rect">
            <a:avLst/>
          </a:prstGeom>
        </p:spPr>
        <p:txBody>
          <a:bodyPr lIns="0" tIns="0" rIns="0" bIns="0">
            <a:noAutofit/>
          </a:bodyPr>
          <a:lstStyle/>
          <a:p>
            <a:r>
              <a:rPr lang="en-US" sz="2000" b="0" strike="noStrike" spc="-1">
                <a:latin typeface="Arial"/>
              </a:rPr>
              <a:t>Format der Notizen mittels Klicken bearbeiten</a:t>
            </a:r>
          </a:p>
        </p:txBody>
      </p:sp>
      <p:sp>
        <p:nvSpPr>
          <p:cNvPr id="398" name="PlaceHolder 3"/>
          <p:cNvSpPr>
            <a:spLocks noGrp="1"/>
          </p:cNvSpPr>
          <p:nvPr>
            <p:ph type="hdr"/>
          </p:nvPr>
        </p:nvSpPr>
        <p:spPr>
          <a:xfrm>
            <a:off x="0" y="0"/>
            <a:ext cx="3280680" cy="534240"/>
          </a:xfrm>
          <a:prstGeom prst="rect">
            <a:avLst/>
          </a:prstGeom>
        </p:spPr>
        <p:txBody>
          <a:bodyPr lIns="0" tIns="0" rIns="0" bIns="0">
            <a:noAutofit/>
          </a:bodyPr>
          <a:lstStyle/>
          <a:p>
            <a:r>
              <a:rPr lang="en-US" sz="1400" b="0" strike="noStrike" spc="-1">
                <a:latin typeface="Times New Roman"/>
              </a:rPr>
              <a:t>&lt;Kopfzeile&gt;</a:t>
            </a:r>
          </a:p>
        </p:txBody>
      </p:sp>
      <p:sp>
        <p:nvSpPr>
          <p:cNvPr id="39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US" sz="1400" b="0" strike="noStrike" spc="-1">
                <a:latin typeface="Times New Roman"/>
              </a:rPr>
              <a:t>&lt;Datum/Uhrzeit&gt;</a:t>
            </a:r>
          </a:p>
        </p:txBody>
      </p:sp>
      <p:sp>
        <p:nvSpPr>
          <p:cNvPr id="40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US" sz="1400" b="0" strike="noStrike" spc="-1">
                <a:latin typeface="Times New Roman"/>
              </a:rPr>
              <a:t>&lt;Fußzeile&gt;</a:t>
            </a:r>
          </a:p>
        </p:txBody>
      </p:sp>
      <p:sp>
        <p:nvSpPr>
          <p:cNvPr id="40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17AE3CA-A7A2-4584-8493-CCBC39982170}" type="slidenum">
              <a:rPr lang="en-US" sz="1400" b="0" strike="noStrike" spc="-1">
                <a:latin typeface="Times New Roman"/>
              </a:rPr>
              <a:t>‹Nr.›</a:t>
            </a:fld>
            <a:endParaRPr lang="en-US" sz="1400" b="0" strike="noStrike" spc="-1">
              <a:latin typeface="Times New Roman"/>
            </a:endParaRPr>
          </a:p>
        </p:txBody>
      </p:sp>
    </p:spTree>
    <p:extLst>
      <p:ext uri="{BB962C8B-B14F-4D97-AF65-F5344CB8AC3E}">
        <p14:creationId xmlns:p14="http://schemas.microsoft.com/office/powerpoint/2010/main" val="313940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PlaceHolder 1"/>
          <p:cNvSpPr>
            <a:spLocks noGrp="1" noRot="1" noChangeAspect="1"/>
          </p:cNvSpPr>
          <p:nvPr>
            <p:ph type="sldImg"/>
          </p:nvPr>
        </p:nvSpPr>
        <p:spPr>
          <a:xfrm>
            <a:off x="87313" y="742950"/>
            <a:ext cx="6619875" cy="3724275"/>
          </a:xfrm>
          <a:prstGeom prst="rect">
            <a:avLst/>
          </a:prstGeom>
        </p:spPr>
      </p:sp>
      <p:sp>
        <p:nvSpPr>
          <p:cNvPr id="1114"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en-US" sz="2000" b="0" strike="noStrike" spc="-1" dirty="0" err="1">
                <a:latin typeface="Arial"/>
              </a:rPr>
              <a:t>présentateur</a:t>
            </a:r>
            <a:endParaRPr lang="en-US" sz="2000" b="0" strike="noStrike" spc="-1" dirty="0">
              <a:latin typeface="Arial"/>
            </a:endParaRPr>
          </a:p>
        </p:txBody>
      </p:sp>
      <p:sp>
        <p:nvSpPr>
          <p:cNvPr id="1115"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3E0C250D-735C-47F2-8444-80453672FAFD}" type="slidenum">
              <a:rPr lang="en-US" sz="1100" b="0" strike="noStrike" spc="-1">
                <a:solidFill>
                  <a:srgbClr val="000000"/>
                </a:solidFill>
                <a:latin typeface="Times New Roman"/>
              </a:rPr>
              <a:t>1</a:t>
            </a:fld>
            <a:endParaRPr lang="en-US" sz="11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 name="PlaceHolder 1"/>
          <p:cNvSpPr>
            <a:spLocks noGrp="1" noRot="1" noChangeAspect="1"/>
          </p:cNvSpPr>
          <p:nvPr>
            <p:ph type="sldImg"/>
          </p:nvPr>
        </p:nvSpPr>
        <p:spPr>
          <a:xfrm>
            <a:off x="87313" y="742950"/>
            <a:ext cx="6619875" cy="3724275"/>
          </a:xfrm>
          <a:prstGeom prst="rect">
            <a:avLst/>
          </a:prstGeom>
        </p:spPr>
      </p:sp>
      <p:sp>
        <p:nvSpPr>
          <p:cNvPr id="1123"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endParaRPr lang="en-US" sz="2000" b="0" strike="noStrike" spc="-1">
              <a:latin typeface="Arial"/>
            </a:endParaRPr>
          </a:p>
        </p:txBody>
      </p:sp>
      <p:sp>
        <p:nvSpPr>
          <p:cNvPr id="1124"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153E8486-B7E6-41BB-9CEF-DCA93C2AEC8A}" type="slidenum">
              <a:rPr lang="en-US" sz="1100" b="0" strike="noStrike" spc="-1">
                <a:solidFill>
                  <a:srgbClr val="000000"/>
                </a:solidFill>
                <a:latin typeface="Times New Roman"/>
              </a:rPr>
              <a:t>11</a:t>
            </a:fld>
            <a:endParaRPr lang="en-US" sz="1100" b="0" strike="noStrike" spc="-1">
              <a:latin typeface="Arial"/>
            </a:endParaRPr>
          </a:p>
        </p:txBody>
      </p:sp>
    </p:spTree>
    <p:extLst>
      <p:ext uri="{BB962C8B-B14F-4D97-AF65-F5344CB8AC3E}">
        <p14:creationId xmlns:p14="http://schemas.microsoft.com/office/powerpoint/2010/main" val="257618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 name="PlaceHolder 1"/>
          <p:cNvSpPr>
            <a:spLocks noGrp="1" noRot="1" noChangeAspect="1"/>
          </p:cNvSpPr>
          <p:nvPr>
            <p:ph type="sldImg"/>
          </p:nvPr>
        </p:nvSpPr>
        <p:spPr>
          <a:xfrm>
            <a:off x="87313" y="742950"/>
            <a:ext cx="6619875" cy="3724275"/>
          </a:xfrm>
          <a:prstGeom prst="rect">
            <a:avLst/>
          </a:prstGeom>
        </p:spPr>
      </p:sp>
      <p:sp>
        <p:nvSpPr>
          <p:cNvPr id="1123"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en-US" sz="2000" b="0" strike="noStrike" spc="-1" dirty="0">
                <a:latin typeface="Arial"/>
              </a:rPr>
              <a:t>TOUS les </a:t>
            </a:r>
            <a:r>
              <a:rPr lang="en-US" sz="2000" b="0" strike="noStrike" spc="-1" dirty="0" err="1">
                <a:latin typeface="Arial"/>
              </a:rPr>
              <a:t>postes</a:t>
            </a:r>
            <a:r>
              <a:rPr lang="en-US" sz="2000" b="0" strike="noStrike" spc="-1" dirty="0">
                <a:latin typeface="Arial"/>
              </a:rPr>
              <a:t> de </a:t>
            </a:r>
            <a:r>
              <a:rPr lang="en-US" sz="2000" b="0" strike="noStrike" spc="-1" dirty="0" err="1">
                <a:latin typeface="Arial"/>
              </a:rPr>
              <a:t>dépenses</a:t>
            </a:r>
            <a:r>
              <a:rPr lang="en-US" sz="2000" b="0" strike="noStrike" spc="-1" dirty="0">
                <a:latin typeface="Arial"/>
              </a:rPr>
              <a:t> </a:t>
            </a:r>
            <a:r>
              <a:rPr lang="en-US" sz="2000" b="0" strike="noStrike" spc="-1" dirty="0" err="1">
                <a:latin typeface="Arial"/>
              </a:rPr>
              <a:t>ont</a:t>
            </a:r>
            <a:r>
              <a:rPr lang="en-US" sz="2000" b="0" strike="noStrike" spc="-1" dirty="0">
                <a:latin typeface="Arial"/>
              </a:rPr>
              <a:t> </a:t>
            </a:r>
            <a:r>
              <a:rPr lang="en-US" sz="2000" b="0" strike="noStrike" spc="-1" dirty="0" err="1">
                <a:latin typeface="Arial"/>
              </a:rPr>
              <a:t>augmenté</a:t>
            </a:r>
            <a:r>
              <a:rPr lang="en-US" sz="2000" b="0" strike="noStrike" spc="-1" dirty="0">
                <a:latin typeface="Arial"/>
              </a:rPr>
              <a:t>. Nous </a:t>
            </a:r>
            <a:r>
              <a:rPr lang="en-US" sz="2000" b="0" strike="noStrike" spc="-1" dirty="0" err="1">
                <a:latin typeface="Arial"/>
              </a:rPr>
              <a:t>détaillerons</a:t>
            </a:r>
            <a:r>
              <a:rPr lang="en-US" sz="2000" b="0" strike="noStrike" spc="-1" dirty="0">
                <a:latin typeface="Arial"/>
              </a:rPr>
              <a:t> plus tard les raisons </a:t>
            </a:r>
            <a:r>
              <a:rPr lang="en-US" sz="2000" b="0" strike="noStrike" spc="-1" dirty="0" err="1">
                <a:latin typeface="Arial"/>
              </a:rPr>
              <a:t>mais</a:t>
            </a:r>
            <a:r>
              <a:rPr lang="en-US" sz="2000" b="0" strike="noStrike" spc="-1" dirty="0">
                <a:latin typeface="Arial"/>
              </a:rPr>
              <a:t> </a:t>
            </a:r>
            <a:r>
              <a:rPr lang="en-US" sz="2000" b="0" strike="noStrike" spc="-1" dirty="0" err="1">
                <a:latin typeface="Arial"/>
              </a:rPr>
              <a:t>vous</a:t>
            </a:r>
            <a:r>
              <a:rPr lang="en-US" sz="2000" b="0" strike="noStrike" spc="-1" dirty="0">
                <a:latin typeface="Arial"/>
              </a:rPr>
              <a:t> </a:t>
            </a:r>
            <a:r>
              <a:rPr lang="en-US" sz="2000" b="0" strike="noStrike" spc="-1" dirty="0" err="1">
                <a:latin typeface="Arial"/>
              </a:rPr>
              <a:t>observez</a:t>
            </a:r>
            <a:r>
              <a:rPr lang="en-US" sz="2000" b="0" strike="noStrike" spc="-1" dirty="0">
                <a:latin typeface="Arial"/>
              </a:rPr>
              <a:t> déjà </a:t>
            </a:r>
            <a:r>
              <a:rPr lang="en-US" sz="2000" b="0" strike="noStrike" spc="-1" dirty="0" err="1">
                <a:latin typeface="Arial"/>
              </a:rPr>
              <a:t>l’augmentation</a:t>
            </a:r>
            <a:r>
              <a:rPr lang="en-US" sz="2000" b="0" strike="noStrike" spc="-1" dirty="0">
                <a:latin typeface="Arial"/>
              </a:rPr>
              <a:t> </a:t>
            </a:r>
            <a:r>
              <a:rPr lang="en-US" sz="2000" b="0" strike="noStrike" spc="-1" dirty="0" err="1">
                <a:latin typeface="Arial"/>
              </a:rPr>
              <a:t>en</a:t>
            </a:r>
            <a:r>
              <a:rPr lang="en-US" sz="2000" b="0" strike="noStrike" spc="-1" dirty="0">
                <a:latin typeface="Arial"/>
              </a:rPr>
              <a:t> % des </a:t>
            </a:r>
            <a:r>
              <a:rPr lang="en-US" sz="2000" b="0" strike="noStrike" spc="-1" dirty="0" err="1">
                <a:latin typeface="Arial"/>
              </a:rPr>
              <a:t>dépenses</a:t>
            </a:r>
            <a:r>
              <a:rPr lang="en-US" sz="2000" b="0" strike="noStrike" spc="-1" dirty="0">
                <a:latin typeface="Arial"/>
              </a:rPr>
              <a:t> entre 2018 et 2022</a:t>
            </a:r>
          </a:p>
        </p:txBody>
      </p:sp>
      <p:sp>
        <p:nvSpPr>
          <p:cNvPr id="1124"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153E8486-B7E6-41BB-9CEF-DCA93C2AEC8A}" type="slidenum">
              <a:rPr lang="en-US" sz="1100" b="0" strike="noStrike" spc="-1">
                <a:solidFill>
                  <a:srgbClr val="000000"/>
                </a:solidFill>
                <a:latin typeface="Times New Roman"/>
              </a:rPr>
              <a:t>12</a:t>
            </a:fld>
            <a:endParaRPr lang="en-US" sz="1100" b="0" strike="noStrike" spc="-1">
              <a:latin typeface="Arial"/>
            </a:endParaRPr>
          </a:p>
        </p:txBody>
      </p:sp>
    </p:spTree>
    <p:extLst>
      <p:ext uri="{BB962C8B-B14F-4D97-AF65-F5344CB8AC3E}">
        <p14:creationId xmlns:p14="http://schemas.microsoft.com/office/powerpoint/2010/main" val="3659378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 name="PlaceHolder 1"/>
          <p:cNvSpPr>
            <a:spLocks noGrp="1" noRot="1" noChangeAspect="1"/>
          </p:cNvSpPr>
          <p:nvPr>
            <p:ph type="sldImg"/>
          </p:nvPr>
        </p:nvSpPr>
        <p:spPr>
          <a:xfrm>
            <a:off x="87313" y="742950"/>
            <a:ext cx="6619875" cy="3724275"/>
          </a:xfrm>
          <a:prstGeom prst="rect">
            <a:avLst/>
          </a:prstGeom>
        </p:spPr>
      </p:sp>
      <p:sp>
        <p:nvSpPr>
          <p:cNvPr id="1123"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en-US" sz="2000" b="0" strike="noStrike" spc="-1" dirty="0">
                <a:latin typeface="Arial"/>
              </a:rPr>
              <a:t>Pour faire face à </a:t>
            </a:r>
            <a:r>
              <a:rPr lang="en-US" sz="2000" b="0" strike="noStrike" spc="-1" dirty="0" err="1">
                <a:latin typeface="Arial"/>
              </a:rPr>
              <a:t>l’augmentation</a:t>
            </a:r>
            <a:r>
              <a:rPr lang="en-US" sz="2000" b="0" strike="noStrike" spc="-1" dirty="0">
                <a:latin typeface="Arial"/>
              </a:rPr>
              <a:t> des </a:t>
            </a:r>
            <a:r>
              <a:rPr lang="en-US" sz="2000" b="0" strike="noStrike" spc="-1" dirty="0" err="1">
                <a:latin typeface="Arial"/>
              </a:rPr>
              <a:t>dépenses</a:t>
            </a:r>
            <a:r>
              <a:rPr lang="en-US" sz="2000" b="0" strike="noStrike" spc="-1" dirty="0">
                <a:latin typeface="Arial"/>
              </a:rPr>
              <a:t>, il faut des </a:t>
            </a:r>
            <a:r>
              <a:rPr lang="en-US" sz="2000" b="0" strike="noStrike" spc="-1" dirty="0" err="1">
                <a:latin typeface="Arial"/>
              </a:rPr>
              <a:t>recettes</a:t>
            </a:r>
            <a:r>
              <a:rPr lang="en-US" sz="2000" b="0" strike="noStrike" spc="-1" dirty="0">
                <a:latin typeface="Arial"/>
              </a:rPr>
              <a:t>, et </a:t>
            </a:r>
            <a:r>
              <a:rPr lang="en-US" sz="2000" b="0" strike="noStrike" spc="-1" dirty="0" err="1">
                <a:latin typeface="Arial"/>
              </a:rPr>
              <a:t>vous</a:t>
            </a:r>
            <a:r>
              <a:rPr lang="en-US" sz="2000" b="0" strike="noStrike" spc="-1" dirty="0">
                <a:latin typeface="Arial"/>
              </a:rPr>
              <a:t> </a:t>
            </a:r>
            <a:r>
              <a:rPr lang="en-US" sz="2000" b="0" strike="noStrike" spc="-1" dirty="0" err="1">
                <a:latin typeface="Arial"/>
              </a:rPr>
              <a:t>observez</a:t>
            </a:r>
            <a:r>
              <a:rPr lang="en-US" sz="2000" b="0" strike="noStrike" spc="-1" dirty="0">
                <a:latin typeface="Arial"/>
              </a:rPr>
              <a:t> que les </a:t>
            </a:r>
            <a:r>
              <a:rPr lang="en-US" sz="2000" b="0" strike="noStrike" spc="-1" dirty="0" err="1">
                <a:latin typeface="Arial"/>
              </a:rPr>
              <a:t>recettes</a:t>
            </a:r>
            <a:r>
              <a:rPr lang="en-US" sz="2000" b="0" strike="noStrike" spc="-1" dirty="0">
                <a:latin typeface="Arial"/>
              </a:rPr>
              <a:t> </a:t>
            </a:r>
            <a:r>
              <a:rPr lang="en-US" sz="2000" b="0" strike="noStrike" spc="-1" dirty="0" err="1">
                <a:latin typeface="Arial"/>
              </a:rPr>
              <a:t>augmentent</a:t>
            </a:r>
            <a:r>
              <a:rPr lang="en-US" sz="2000" b="0" strike="noStrike" spc="-1" dirty="0">
                <a:latin typeface="Arial"/>
              </a:rPr>
              <a:t> </a:t>
            </a:r>
            <a:r>
              <a:rPr lang="en-US" sz="2000" b="0" strike="noStrike" spc="-1" dirty="0" err="1">
                <a:latin typeface="Arial"/>
              </a:rPr>
              <a:t>nettement</a:t>
            </a:r>
            <a:r>
              <a:rPr lang="en-US" sz="2000" b="0" strike="noStrike" spc="-1" dirty="0">
                <a:latin typeface="Arial"/>
              </a:rPr>
              <a:t> </a:t>
            </a:r>
            <a:r>
              <a:rPr lang="en-US" sz="2000" b="0" strike="noStrike" spc="-1" dirty="0" err="1">
                <a:latin typeface="Arial"/>
              </a:rPr>
              <a:t>moins</a:t>
            </a:r>
            <a:r>
              <a:rPr lang="en-US" sz="2000" b="0" strike="noStrike" spc="-1" dirty="0">
                <a:latin typeface="Arial"/>
              </a:rPr>
              <a:t> que les </a:t>
            </a:r>
            <a:r>
              <a:rPr lang="en-US" sz="2000" b="0" strike="noStrike" spc="-1" dirty="0" err="1">
                <a:latin typeface="Arial"/>
              </a:rPr>
              <a:t>dépenses</a:t>
            </a:r>
            <a:r>
              <a:rPr lang="en-US" sz="2000" b="0" strike="noStrike" spc="-1" dirty="0">
                <a:latin typeface="Arial"/>
              </a:rPr>
              <a:t> </a:t>
            </a:r>
            <a:r>
              <a:rPr lang="en-US" sz="2000" b="0" strike="noStrike" spc="-1" dirty="0" err="1">
                <a:latin typeface="Arial"/>
              </a:rPr>
              <a:t>ce</a:t>
            </a:r>
            <a:r>
              <a:rPr lang="en-US" sz="2000" b="0" strike="noStrike" spc="-1" dirty="0">
                <a:latin typeface="Arial"/>
              </a:rPr>
              <a:t> qui </a:t>
            </a:r>
            <a:r>
              <a:rPr lang="en-US" sz="2000" b="0" strike="noStrike" spc="-1" dirty="0" err="1">
                <a:latin typeface="Arial"/>
              </a:rPr>
              <a:t>crée</a:t>
            </a:r>
            <a:r>
              <a:rPr lang="en-US" sz="2000" b="0" strike="noStrike" spc="-1" dirty="0">
                <a:latin typeface="Arial"/>
              </a:rPr>
              <a:t> un </a:t>
            </a:r>
            <a:r>
              <a:rPr lang="en-US" sz="2000" b="0" strike="noStrike" spc="-1" dirty="0" err="1">
                <a:latin typeface="Arial"/>
              </a:rPr>
              <a:t>déséquilibre</a:t>
            </a:r>
            <a:r>
              <a:rPr lang="en-US" sz="2000" b="0" strike="noStrike" spc="-1" dirty="0">
                <a:latin typeface="Arial"/>
              </a:rPr>
              <a:t> et </a:t>
            </a:r>
            <a:r>
              <a:rPr lang="en-US" sz="2000" b="0" strike="noStrike" spc="-1" dirty="0" err="1">
                <a:latin typeface="Arial"/>
              </a:rPr>
              <a:t>donc</a:t>
            </a:r>
            <a:r>
              <a:rPr lang="en-US" sz="2000" b="0" strike="noStrike" spc="-1" dirty="0">
                <a:latin typeface="Arial"/>
              </a:rPr>
              <a:t> </a:t>
            </a:r>
            <a:r>
              <a:rPr lang="en-US" sz="2000" b="0" strike="noStrike" spc="-1" dirty="0" err="1">
                <a:latin typeface="Arial"/>
              </a:rPr>
              <a:t>une</a:t>
            </a:r>
            <a:r>
              <a:rPr lang="en-US" sz="2000" b="0" strike="noStrike" spc="-1" dirty="0">
                <a:latin typeface="Arial"/>
              </a:rPr>
              <a:t> </a:t>
            </a:r>
            <a:r>
              <a:rPr lang="en-US" sz="2000" b="0" strike="noStrike" spc="-1" dirty="0" err="1">
                <a:latin typeface="Arial"/>
              </a:rPr>
              <a:t>perte</a:t>
            </a:r>
            <a:r>
              <a:rPr lang="en-US" sz="2000" b="0" strike="noStrike" spc="-1" dirty="0">
                <a:latin typeface="Arial"/>
              </a:rPr>
              <a:t>.</a:t>
            </a:r>
          </a:p>
        </p:txBody>
      </p:sp>
      <p:sp>
        <p:nvSpPr>
          <p:cNvPr id="1124"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153E8486-B7E6-41BB-9CEF-DCA93C2AEC8A}" type="slidenum">
              <a:rPr lang="en-US" sz="1100" b="0" strike="noStrike" spc="-1">
                <a:solidFill>
                  <a:srgbClr val="000000"/>
                </a:solidFill>
                <a:latin typeface="Times New Roman"/>
              </a:rPr>
              <a:t>13</a:t>
            </a:fld>
            <a:endParaRPr lang="en-US" sz="1100" b="0" strike="noStrike" spc="-1">
              <a:latin typeface="Arial"/>
            </a:endParaRPr>
          </a:p>
        </p:txBody>
      </p:sp>
    </p:spTree>
    <p:extLst>
      <p:ext uri="{BB962C8B-B14F-4D97-AF65-F5344CB8AC3E}">
        <p14:creationId xmlns:p14="http://schemas.microsoft.com/office/powerpoint/2010/main" val="643500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BE"/>
              <a:t>« on dépense 1376€ &gt; 500€ personnel 500 transfert &gt; </a:t>
            </a:r>
          </a:p>
        </p:txBody>
      </p:sp>
      <p:sp>
        <p:nvSpPr>
          <p:cNvPr id="4" name="Espace réservé du numéro de diapositive 3"/>
          <p:cNvSpPr>
            <a:spLocks noGrp="1"/>
          </p:cNvSpPr>
          <p:nvPr>
            <p:ph type="sldNum" sz="quarter" idx="5"/>
          </p:nvPr>
        </p:nvSpPr>
        <p:spPr/>
        <p:txBody>
          <a:bodyPr/>
          <a:lstStyle/>
          <a:p>
            <a:fld id="{94F325E1-631E-4FFD-AF35-27D076BB57F2}" type="slidenum">
              <a:rPr lang="en-GB" smtClean="0"/>
              <a:pPr/>
              <a:t>15</a:t>
            </a:fld>
            <a:endParaRPr lang="en-GB"/>
          </a:p>
        </p:txBody>
      </p:sp>
    </p:spTree>
    <p:extLst>
      <p:ext uri="{BB962C8B-B14F-4D97-AF65-F5344CB8AC3E}">
        <p14:creationId xmlns:p14="http://schemas.microsoft.com/office/powerpoint/2010/main" val="2020435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 name="PlaceHolder 1"/>
          <p:cNvSpPr>
            <a:spLocks noGrp="1" noRot="1" noChangeAspect="1"/>
          </p:cNvSpPr>
          <p:nvPr>
            <p:ph type="sldImg"/>
          </p:nvPr>
        </p:nvSpPr>
        <p:spPr>
          <a:xfrm>
            <a:off x="87313" y="742950"/>
            <a:ext cx="6619875" cy="3724275"/>
          </a:xfrm>
          <a:prstGeom prst="rect">
            <a:avLst/>
          </a:prstGeom>
        </p:spPr>
      </p:sp>
      <p:sp>
        <p:nvSpPr>
          <p:cNvPr id="1126"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pPr marL="216000" indent="-213840">
              <a:lnSpc>
                <a:spcPct val="100000"/>
              </a:lnSpc>
            </a:pPr>
            <a:r>
              <a:rPr lang="en-US" sz="2000" b="0" strike="noStrike" spc="-1" dirty="0">
                <a:latin typeface="Arial"/>
              </a:rPr>
              <a:t>Nous </a:t>
            </a:r>
            <a:r>
              <a:rPr lang="en-US" sz="2000" b="0" strike="noStrike" spc="-1" dirty="0" err="1">
                <a:latin typeface="Arial"/>
              </a:rPr>
              <a:t>alllons</a:t>
            </a:r>
            <a:r>
              <a:rPr lang="en-US" sz="2000" b="0" strike="noStrike" spc="-1" dirty="0">
                <a:latin typeface="Arial"/>
              </a:rPr>
              <a:t> </a:t>
            </a:r>
            <a:r>
              <a:rPr lang="en-US" sz="2000" b="0" strike="noStrike" spc="-1" dirty="0" err="1">
                <a:latin typeface="Arial"/>
              </a:rPr>
              <a:t>dés</a:t>
            </a:r>
            <a:r>
              <a:rPr lang="en-US" sz="2000" b="0" strike="noStrike" spc="-1" dirty="0">
                <a:latin typeface="Arial"/>
              </a:rPr>
              <a:t> à present presenter les </a:t>
            </a:r>
            <a:r>
              <a:rPr lang="en-US" sz="2000" b="0" strike="noStrike" spc="-1" dirty="0" err="1">
                <a:latin typeface="Arial"/>
              </a:rPr>
              <a:t>dépenses</a:t>
            </a:r>
            <a:r>
              <a:rPr lang="en-US" sz="2000" b="0" strike="noStrike" spc="-1" dirty="0">
                <a:latin typeface="Arial"/>
              </a:rPr>
              <a:t> de la commune</a:t>
            </a:r>
          </a:p>
          <a:p>
            <a:pPr marL="216000" indent="-213840">
              <a:lnSpc>
                <a:spcPct val="100000"/>
              </a:lnSpc>
            </a:pPr>
            <a:r>
              <a:rPr lang="en-US" sz="2000" b="0" strike="noStrike" spc="-1" dirty="0">
                <a:latin typeface="Arial"/>
              </a:rPr>
              <a:t>Pour donner des </a:t>
            </a:r>
            <a:r>
              <a:rPr lang="en-US" sz="2000" b="0" strike="noStrike" spc="-1" dirty="0" err="1">
                <a:latin typeface="Arial"/>
              </a:rPr>
              <a:t>idées</a:t>
            </a:r>
            <a:r>
              <a:rPr lang="en-US" sz="2000" b="0" strike="noStrike" spc="-1" dirty="0">
                <a:latin typeface="Arial"/>
              </a:rPr>
              <a:t> des </a:t>
            </a:r>
            <a:r>
              <a:rPr lang="en-US" sz="2000" b="0" strike="noStrike" spc="-1" dirty="0" err="1">
                <a:latin typeface="Arial"/>
              </a:rPr>
              <a:t>differnets</a:t>
            </a:r>
            <a:r>
              <a:rPr lang="en-US" sz="2000" b="0" strike="noStrike" spc="-1" dirty="0">
                <a:latin typeface="Arial"/>
              </a:rPr>
              <a:t> </a:t>
            </a:r>
            <a:r>
              <a:rPr lang="en-US" sz="2000" b="0" strike="noStrike" spc="-1" dirty="0" err="1">
                <a:latin typeface="Arial"/>
              </a:rPr>
              <a:t>postes</a:t>
            </a:r>
            <a:r>
              <a:rPr lang="en-US" sz="2000" b="0" strike="noStrike" spc="-1" dirty="0">
                <a:latin typeface="Arial"/>
              </a:rPr>
              <a:t> de </a:t>
            </a:r>
            <a:r>
              <a:rPr lang="en-US" sz="2000" b="0" strike="noStrike" spc="-1" dirty="0" err="1">
                <a:latin typeface="Arial"/>
              </a:rPr>
              <a:t>dépsens</a:t>
            </a:r>
            <a:r>
              <a:rPr lang="en-US" sz="2000" b="0" strike="noStrike" spc="-1" dirty="0">
                <a:latin typeface="Arial"/>
              </a:rPr>
              <a:t> </a:t>
            </a:r>
            <a:r>
              <a:rPr lang="en-US" sz="2000" b="0" strike="noStrike" spc="-1" dirty="0" err="1">
                <a:latin typeface="Arial"/>
              </a:rPr>
              <a:t>vous</a:t>
            </a:r>
            <a:r>
              <a:rPr lang="en-US" sz="2000" b="0" strike="noStrike" spc="-1" dirty="0">
                <a:latin typeface="Arial"/>
              </a:rPr>
              <a:t> </a:t>
            </a:r>
            <a:r>
              <a:rPr lang="en-US" sz="2000" b="0" strike="noStrike" spc="-1" dirty="0" err="1">
                <a:latin typeface="Arial"/>
              </a:rPr>
              <a:t>trouverez</a:t>
            </a:r>
            <a:r>
              <a:rPr lang="en-US" sz="2000" b="0" strike="noStrike" spc="-1" dirty="0">
                <a:latin typeface="Arial"/>
              </a:rPr>
              <a:t> </a:t>
            </a:r>
            <a:r>
              <a:rPr lang="en-US" sz="2000" b="0" strike="noStrike" spc="-1" dirty="0" err="1">
                <a:latin typeface="Arial"/>
              </a:rPr>
              <a:t>ici</a:t>
            </a:r>
            <a:r>
              <a:rPr lang="en-US" sz="2000" b="0" strike="noStrike" spc="-1" dirty="0">
                <a:latin typeface="Arial"/>
              </a:rPr>
              <a:t> les </a:t>
            </a:r>
            <a:r>
              <a:rPr lang="en-US" sz="2000" b="0" strike="noStrike" spc="-1" dirty="0" err="1">
                <a:latin typeface="Arial"/>
              </a:rPr>
              <a:t>éléments</a:t>
            </a:r>
            <a:r>
              <a:rPr lang="en-US" sz="2000" b="0" strike="noStrike" spc="-1" dirty="0">
                <a:latin typeface="Arial"/>
              </a:rPr>
              <a:t> </a:t>
            </a:r>
            <a:r>
              <a:rPr lang="en-US" sz="2000" b="0" strike="noStrike" spc="-1" dirty="0" err="1">
                <a:latin typeface="Arial"/>
              </a:rPr>
              <a:t>suivant</a:t>
            </a:r>
            <a:r>
              <a:rPr lang="en-US" sz="2000" b="0" strike="noStrike" spc="-1" dirty="0">
                <a:latin typeface="Arial"/>
              </a:rPr>
              <a:t>:</a:t>
            </a:r>
          </a:p>
          <a:p>
            <a:pPr marL="216000" indent="-213840">
              <a:lnSpc>
                <a:spcPct val="100000"/>
              </a:lnSpc>
            </a:pPr>
            <a:r>
              <a:rPr lang="en-US" sz="2000" b="0" strike="noStrike" spc="-1" dirty="0">
                <a:latin typeface="Arial"/>
              </a:rPr>
              <a:t>Le </a:t>
            </a:r>
            <a:r>
              <a:rPr lang="en-US" sz="2000" b="0" strike="noStrike" spc="-1" dirty="0" err="1">
                <a:latin typeface="Arial"/>
              </a:rPr>
              <a:t>remboursement</a:t>
            </a:r>
            <a:r>
              <a:rPr lang="en-US" sz="2000" b="0" strike="noStrike" spc="-1" dirty="0">
                <a:latin typeface="Arial"/>
              </a:rPr>
              <a:t> de la </a:t>
            </a:r>
            <a:r>
              <a:rPr lang="en-US" sz="2000" b="0" strike="noStrike" spc="-1" dirty="0" err="1">
                <a:latin typeface="Arial"/>
              </a:rPr>
              <a:t>dette</a:t>
            </a:r>
            <a:endParaRPr lang="en-US" sz="2000" b="0" strike="noStrike" spc="-1" dirty="0">
              <a:latin typeface="Arial"/>
            </a:endParaRPr>
          </a:p>
          <a:p>
            <a:pPr marL="216000" indent="-213840">
              <a:lnSpc>
                <a:spcPct val="100000"/>
              </a:lnSpc>
            </a:pPr>
            <a:r>
              <a:rPr lang="en-US" sz="2000" b="0" strike="noStrike" spc="-1" dirty="0">
                <a:latin typeface="Arial"/>
              </a:rPr>
              <a:t>Les </a:t>
            </a:r>
            <a:r>
              <a:rPr lang="en-US" sz="2000" b="0" strike="noStrike" spc="-1" dirty="0" err="1">
                <a:latin typeface="Arial"/>
              </a:rPr>
              <a:t>dépenses</a:t>
            </a:r>
            <a:r>
              <a:rPr lang="en-US" sz="2000" b="0" strike="noStrike" spc="-1" dirty="0">
                <a:latin typeface="Arial"/>
              </a:rPr>
              <a:t> de personnel</a:t>
            </a:r>
          </a:p>
          <a:p>
            <a:pPr marL="216000" indent="-213840">
              <a:lnSpc>
                <a:spcPct val="100000"/>
              </a:lnSpc>
            </a:pPr>
            <a:r>
              <a:rPr lang="en-US" sz="2000" b="0" strike="noStrike" spc="-1" dirty="0">
                <a:latin typeface="Arial"/>
              </a:rPr>
              <a:t>Les </a:t>
            </a:r>
            <a:r>
              <a:rPr lang="en-US" sz="2000" b="0" strike="noStrike" spc="-1" dirty="0" err="1">
                <a:latin typeface="Arial"/>
              </a:rPr>
              <a:t>dépenses</a:t>
            </a:r>
            <a:r>
              <a:rPr lang="en-US" sz="2000" b="0" strike="noStrike" spc="-1" dirty="0">
                <a:latin typeface="Arial"/>
              </a:rPr>
              <a:t> de </a:t>
            </a:r>
            <a:r>
              <a:rPr lang="en-US" sz="2000" b="0" strike="noStrike" spc="-1" dirty="0" err="1">
                <a:latin typeface="Arial"/>
              </a:rPr>
              <a:t>fonctionnement</a:t>
            </a:r>
            <a:r>
              <a:rPr lang="en-US" sz="2000" b="0" strike="noStrike" spc="-1" dirty="0">
                <a:latin typeface="Arial"/>
              </a:rPr>
              <a:t> et les </a:t>
            </a:r>
            <a:r>
              <a:rPr lang="en-US" sz="2000" b="0" strike="noStrike" spc="-1" dirty="0" err="1">
                <a:latin typeface="Arial"/>
              </a:rPr>
              <a:t>dépenses</a:t>
            </a:r>
            <a:r>
              <a:rPr lang="en-US" sz="2000" b="0" strike="noStrike" spc="-1" dirty="0">
                <a:latin typeface="Arial"/>
              </a:rPr>
              <a:t> de </a:t>
            </a:r>
            <a:r>
              <a:rPr lang="en-US" sz="2000" b="0" strike="noStrike" spc="-1" dirty="0" err="1">
                <a:latin typeface="Arial"/>
              </a:rPr>
              <a:t>transferts</a:t>
            </a:r>
            <a:r>
              <a:rPr lang="en-US" sz="2000" b="0" strike="noStrike" spc="-1" dirty="0">
                <a:latin typeface="Arial"/>
              </a:rPr>
              <a:t> (</a:t>
            </a:r>
            <a:r>
              <a:rPr lang="en-US" sz="2000" b="0" strike="noStrike" spc="-1" dirty="0" err="1">
                <a:latin typeface="Arial"/>
              </a:rPr>
              <a:t>c’est</a:t>
            </a:r>
            <a:r>
              <a:rPr lang="en-US" sz="2000" b="0" strike="noStrike" spc="-1" dirty="0">
                <a:latin typeface="Arial"/>
              </a:rPr>
              <a:t> à dire les </a:t>
            </a:r>
            <a:r>
              <a:rPr lang="en-US" sz="2000" b="0" strike="noStrike" spc="-1" dirty="0" err="1">
                <a:latin typeface="Arial"/>
              </a:rPr>
              <a:t>montant</a:t>
            </a:r>
            <a:r>
              <a:rPr lang="en-US" sz="2000" b="0" strike="noStrike" spc="-1" dirty="0">
                <a:latin typeface="Arial"/>
              </a:rPr>
              <a:t> </a:t>
            </a:r>
            <a:r>
              <a:rPr lang="en-US" sz="2000" b="0" strike="noStrike" spc="-1" dirty="0" err="1">
                <a:latin typeface="Arial"/>
              </a:rPr>
              <a:t>octroyés</a:t>
            </a:r>
            <a:r>
              <a:rPr lang="en-US" sz="2000" b="0" strike="noStrike" spc="-1" dirty="0">
                <a:latin typeface="Arial"/>
              </a:rPr>
              <a:t> à </a:t>
            </a:r>
            <a:r>
              <a:rPr lang="en-US" sz="2000" b="0" strike="noStrike" spc="-1" dirty="0" err="1">
                <a:latin typeface="Arial"/>
              </a:rPr>
              <a:t>d’autres</a:t>
            </a:r>
            <a:endParaRPr lang="en-US" sz="2000" b="0" strike="noStrike" spc="-1" dirty="0">
              <a:latin typeface="Arial"/>
            </a:endParaRPr>
          </a:p>
          <a:p>
            <a:pPr marL="216000" indent="-213840">
              <a:lnSpc>
                <a:spcPct val="100000"/>
              </a:lnSpc>
            </a:pPr>
            <a:r>
              <a:rPr lang="en-US" sz="2000" b="0" strike="noStrike" spc="-1" dirty="0">
                <a:latin typeface="Arial"/>
              </a:rPr>
              <a:t>Pas </a:t>
            </a:r>
            <a:r>
              <a:rPr lang="en-US" sz="2000" b="0" strike="noStrike" spc="-1" dirty="0" err="1">
                <a:latin typeface="Arial"/>
              </a:rPr>
              <a:t>d’impatience</a:t>
            </a:r>
            <a:r>
              <a:rPr lang="en-US" sz="2000" b="0" strike="noStrike" spc="-1" dirty="0">
                <a:latin typeface="Arial"/>
              </a:rPr>
              <a:t> nous </a:t>
            </a:r>
            <a:r>
              <a:rPr lang="en-US" sz="2000" b="0" strike="noStrike" spc="-1" dirty="0" err="1">
                <a:latin typeface="Arial"/>
              </a:rPr>
              <a:t>détaillerons</a:t>
            </a:r>
            <a:r>
              <a:rPr lang="en-US" sz="2000" b="0" strike="noStrike" spc="-1" dirty="0">
                <a:latin typeface="Arial"/>
              </a:rPr>
              <a:t> </a:t>
            </a:r>
            <a:r>
              <a:rPr lang="en-US" sz="2000" b="0" strike="noStrike" spc="-1" dirty="0" err="1">
                <a:latin typeface="Arial"/>
              </a:rPr>
              <a:t>chacun</a:t>
            </a:r>
            <a:r>
              <a:rPr lang="en-US" sz="2000" b="0" strike="noStrike" spc="-1" dirty="0">
                <a:latin typeface="Arial"/>
              </a:rPr>
              <a:t> des </a:t>
            </a:r>
            <a:r>
              <a:rPr lang="en-US" sz="2000" b="0" strike="noStrike" spc="-1" dirty="0" err="1">
                <a:latin typeface="Arial"/>
              </a:rPr>
              <a:t>postes</a:t>
            </a:r>
            <a:r>
              <a:rPr lang="en-US" sz="2000" b="0" strike="noStrike" spc="-1" dirty="0">
                <a:latin typeface="Arial"/>
              </a:rPr>
              <a:t> </a:t>
            </a:r>
            <a:r>
              <a:rPr lang="en-US" sz="2000" b="0" strike="noStrike" spc="-1" dirty="0" err="1">
                <a:latin typeface="Arial"/>
              </a:rPr>
              <a:t>mais</a:t>
            </a:r>
            <a:r>
              <a:rPr lang="en-US" sz="2000" b="0" strike="noStrike" spc="-1" dirty="0">
                <a:latin typeface="Arial"/>
              </a:rPr>
              <a:t> </a:t>
            </a:r>
            <a:r>
              <a:rPr lang="en-US" sz="2000" b="0" strike="noStrike" spc="-1" dirty="0" err="1">
                <a:latin typeface="Arial"/>
              </a:rPr>
              <a:t>vous</a:t>
            </a:r>
            <a:r>
              <a:rPr lang="en-US" sz="2000" b="0" strike="noStrike" spc="-1" dirty="0">
                <a:latin typeface="Arial"/>
              </a:rPr>
              <a:t> </a:t>
            </a:r>
            <a:r>
              <a:rPr lang="en-US" sz="2000" b="0" strike="noStrike" spc="-1" dirty="0" err="1">
                <a:latin typeface="Arial"/>
              </a:rPr>
              <a:t>observez</a:t>
            </a:r>
            <a:r>
              <a:rPr lang="en-US" sz="2000" b="0" strike="noStrike" spc="-1" dirty="0">
                <a:latin typeface="Arial"/>
              </a:rPr>
              <a:t> que 40% des </a:t>
            </a:r>
            <a:r>
              <a:rPr lang="en-US" sz="2000" b="0" strike="noStrike" spc="-1" dirty="0" err="1">
                <a:latin typeface="Arial"/>
              </a:rPr>
              <a:t>dépenses</a:t>
            </a:r>
            <a:r>
              <a:rPr lang="en-US" sz="2000" b="0" strike="noStrike" spc="-1" dirty="0">
                <a:latin typeface="Arial"/>
              </a:rPr>
              <a:t> </a:t>
            </a:r>
            <a:r>
              <a:rPr lang="en-US" sz="2000" b="0" strike="noStrike" spc="-1" dirty="0" err="1">
                <a:latin typeface="Arial"/>
              </a:rPr>
              <a:t>sont</a:t>
            </a:r>
            <a:r>
              <a:rPr lang="en-US" sz="2000" b="0" strike="noStrike" spc="-1" dirty="0">
                <a:latin typeface="Arial"/>
              </a:rPr>
              <a:t> </a:t>
            </a:r>
            <a:r>
              <a:rPr lang="en-US" sz="2000" b="0" strike="noStrike" spc="-1" dirty="0" err="1">
                <a:latin typeface="Arial"/>
              </a:rPr>
              <a:t>réalisées</a:t>
            </a:r>
            <a:r>
              <a:rPr lang="en-US" sz="2000" b="0" strike="noStrike" spc="-1" dirty="0">
                <a:latin typeface="Arial"/>
              </a:rPr>
              <a:t> par </a:t>
            </a:r>
            <a:r>
              <a:rPr lang="en-US" sz="2000" b="0" strike="noStrike" spc="-1" dirty="0" err="1">
                <a:latin typeface="Arial"/>
              </a:rPr>
              <a:t>d’autres</a:t>
            </a:r>
            <a:r>
              <a:rPr lang="en-US" sz="2000" b="0" strike="noStrike" spc="-1" dirty="0">
                <a:latin typeface="Arial"/>
              </a:rPr>
              <a:t> </a:t>
            </a:r>
            <a:r>
              <a:rPr lang="en-US" sz="2000" b="0" strike="noStrike" spc="-1" dirty="0" err="1">
                <a:latin typeface="Arial"/>
              </a:rPr>
              <a:t>acteurs</a:t>
            </a:r>
            <a:r>
              <a:rPr lang="en-US" sz="2000" b="0" strike="noStrike" spc="-1" dirty="0">
                <a:latin typeface="Arial"/>
              </a:rPr>
              <a:t>, au benefice du </a:t>
            </a:r>
            <a:r>
              <a:rPr lang="en-US" sz="2000" b="0" strike="noStrike" spc="-1" dirty="0" err="1">
                <a:latin typeface="Arial"/>
              </a:rPr>
              <a:t>citoyen</a:t>
            </a:r>
            <a:endParaRPr lang="en-US" sz="2000" b="0" strike="noStrike" spc="-1" dirty="0">
              <a:latin typeface="Arial"/>
            </a:endParaRPr>
          </a:p>
          <a:p>
            <a:pPr marL="216000" indent="-213840">
              <a:lnSpc>
                <a:spcPct val="100000"/>
              </a:lnSpc>
            </a:pPr>
            <a:endParaRPr lang="en-US" sz="2000" b="0" strike="noStrike" spc="-1" dirty="0">
              <a:latin typeface="Arial"/>
            </a:endParaRPr>
          </a:p>
          <a:p>
            <a:pPr marL="216000" indent="-213840">
              <a:lnSpc>
                <a:spcPct val="100000"/>
              </a:lnSpc>
            </a:pPr>
            <a:r>
              <a:rPr lang="en-US" sz="2000" b="0" strike="noStrike" spc="-1" dirty="0">
                <a:latin typeface="Arial"/>
              </a:rPr>
              <a:t>« on </a:t>
            </a:r>
            <a:r>
              <a:rPr lang="en-US" sz="2000" b="0" strike="noStrike" spc="-1" dirty="0" err="1">
                <a:latin typeface="Arial"/>
              </a:rPr>
              <a:t>dépense</a:t>
            </a:r>
            <a:r>
              <a:rPr lang="en-US" sz="2000" b="0" strike="noStrike" spc="-1" dirty="0">
                <a:latin typeface="Arial"/>
              </a:rPr>
              <a:t> 1376€ &gt; 500€ personnel 500 </a:t>
            </a:r>
            <a:r>
              <a:rPr lang="en-US" sz="2000" b="0" strike="noStrike" spc="-1" dirty="0" err="1">
                <a:latin typeface="Arial"/>
              </a:rPr>
              <a:t>transfert</a:t>
            </a:r>
            <a:r>
              <a:rPr lang="en-US" sz="2000" b="0" strike="noStrike" spc="-1" dirty="0">
                <a:latin typeface="Arial"/>
              </a:rPr>
              <a:t> &gt; </a:t>
            </a:r>
          </a:p>
        </p:txBody>
      </p:sp>
      <p:sp>
        <p:nvSpPr>
          <p:cNvPr id="1127"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5091ED7B-1C58-4D15-BFA1-E5B49B7BDDC9}" type="slidenum">
              <a:rPr lang="en-US" sz="1100" b="0" strike="noStrike" spc="-1">
                <a:solidFill>
                  <a:srgbClr val="000000"/>
                </a:solidFill>
                <a:latin typeface="Times New Roman"/>
              </a:rPr>
              <a:t>16</a:t>
            </a:fld>
            <a:endParaRPr lang="en-US" sz="11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 name="PlaceHolder 1"/>
          <p:cNvSpPr>
            <a:spLocks noGrp="1" noRot="1" noChangeAspect="1"/>
          </p:cNvSpPr>
          <p:nvPr>
            <p:ph type="sldImg"/>
          </p:nvPr>
        </p:nvSpPr>
        <p:spPr>
          <a:xfrm>
            <a:off x="87313" y="742950"/>
            <a:ext cx="6619875" cy="3724275"/>
          </a:xfrm>
          <a:prstGeom prst="rect">
            <a:avLst/>
          </a:prstGeom>
        </p:spPr>
      </p:sp>
      <p:sp>
        <p:nvSpPr>
          <p:cNvPr id="1129"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pPr marL="216000" indent="-213840">
              <a:lnSpc>
                <a:spcPct val="100000"/>
              </a:lnSpc>
            </a:pPr>
            <a:r>
              <a:rPr lang="en-US" sz="2000" b="0" strike="noStrike" spc="-1" dirty="0">
                <a:latin typeface="Arial"/>
              </a:rPr>
              <a:t>Bous </a:t>
            </a:r>
            <a:r>
              <a:rPr lang="en-US" sz="2000" b="0" strike="noStrike" spc="-1" dirty="0" err="1">
                <a:latin typeface="Arial"/>
              </a:rPr>
              <a:t>observez</a:t>
            </a:r>
            <a:r>
              <a:rPr lang="en-US" sz="2000" b="0" strike="noStrike" spc="-1" dirty="0">
                <a:latin typeface="Arial"/>
              </a:rPr>
              <a:t> </a:t>
            </a:r>
            <a:r>
              <a:rPr lang="en-US" sz="2000" b="0" strike="noStrike" spc="-1" dirty="0" err="1">
                <a:latin typeface="Arial"/>
              </a:rPr>
              <a:t>une</a:t>
            </a:r>
            <a:r>
              <a:rPr lang="en-US" sz="2000" b="0" strike="noStrike" spc="-1" dirty="0">
                <a:latin typeface="Arial"/>
              </a:rPr>
              <a:t> forte augmentation des </a:t>
            </a:r>
            <a:r>
              <a:rPr lang="en-US" sz="2000" b="0" strike="noStrike" spc="-1" dirty="0" err="1">
                <a:latin typeface="Arial"/>
              </a:rPr>
              <a:t>dépenses</a:t>
            </a:r>
            <a:r>
              <a:rPr lang="en-US" sz="2000" b="0" strike="noStrike" spc="-1" dirty="0">
                <a:latin typeface="Arial"/>
              </a:rPr>
              <a:t> avec </a:t>
            </a:r>
            <a:r>
              <a:rPr lang="en-US" sz="2000" b="0" strike="noStrike" spc="-1" dirty="0" err="1">
                <a:latin typeface="Arial"/>
              </a:rPr>
              <a:t>une</a:t>
            </a:r>
            <a:r>
              <a:rPr lang="en-US" sz="2000" b="0" strike="noStrike" spc="-1" dirty="0">
                <a:latin typeface="Arial"/>
              </a:rPr>
              <a:t> augmentation important entre 22 et 23 relative à </a:t>
            </a:r>
            <a:r>
              <a:rPr lang="en-US" sz="2000" b="0" strike="noStrike" spc="-1" dirty="0" err="1">
                <a:latin typeface="Arial"/>
              </a:rPr>
              <a:t>l’indexaction</a:t>
            </a:r>
            <a:r>
              <a:rPr lang="en-US" sz="2000" b="0" strike="noStrike" spc="-1" dirty="0">
                <a:latin typeface="Arial"/>
              </a:rPr>
              <a:t>, </a:t>
            </a:r>
            <a:r>
              <a:rPr lang="en-US" sz="2000" b="0" strike="noStrike" spc="-1" dirty="0" err="1">
                <a:latin typeface="Arial"/>
              </a:rPr>
              <a:t>l’ancienneté</a:t>
            </a:r>
            <a:r>
              <a:rPr lang="en-US" sz="2000" b="0" strike="noStrike" spc="-1" dirty="0">
                <a:latin typeface="Arial"/>
              </a:rPr>
              <a:t> du personnel</a:t>
            </a:r>
          </a:p>
          <a:p>
            <a:pPr marL="216000" indent="-213840">
              <a:lnSpc>
                <a:spcPct val="100000"/>
              </a:lnSpc>
            </a:pPr>
            <a:r>
              <a:rPr lang="en-US" sz="2000" b="0" strike="noStrike" spc="-1" dirty="0">
                <a:latin typeface="Arial"/>
              </a:rPr>
              <a:t>2022 15,8</a:t>
            </a:r>
          </a:p>
          <a:p>
            <a:pPr marL="216000" indent="-213840">
              <a:lnSpc>
                <a:spcPct val="100000"/>
              </a:lnSpc>
            </a:pPr>
            <a:r>
              <a:rPr lang="en-US" sz="2000" b="0" strike="noStrike" spc="-1" dirty="0">
                <a:latin typeface="Arial"/>
              </a:rPr>
              <a:t>2023 33,7%</a:t>
            </a:r>
          </a:p>
        </p:txBody>
      </p:sp>
      <p:sp>
        <p:nvSpPr>
          <p:cNvPr id="1130"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9BE69052-E432-4F26-A58C-1DFE2DC17DEE}" type="slidenum">
              <a:rPr lang="en-US" sz="1100" b="0" strike="noStrike" spc="-1">
                <a:solidFill>
                  <a:srgbClr val="000000"/>
                </a:solidFill>
                <a:latin typeface="Times New Roman"/>
              </a:rPr>
              <a:t>17</a:t>
            </a:fld>
            <a:endParaRPr lang="en-US" sz="11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PlaceHolder 1"/>
          <p:cNvSpPr>
            <a:spLocks noGrp="1" noRot="1" noChangeAspect="1"/>
          </p:cNvSpPr>
          <p:nvPr>
            <p:ph type="sldImg"/>
          </p:nvPr>
        </p:nvSpPr>
        <p:spPr>
          <a:xfrm>
            <a:off x="87313" y="742950"/>
            <a:ext cx="6619875" cy="3724275"/>
          </a:xfrm>
          <a:prstGeom prst="rect">
            <a:avLst/>
          </a:prstGeom>
        </p:spPr>
      </p:sp>
      <p:sp>
        <p:nvSpPr>
          <p:cNvPr id="1132"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pPr marL="216000" indent="-213840">
              <a:lnSpc>
                <a:spcPct val="100000"/>
              </a:lnSpc>
            </a:pPr>
            <a:r>
              <a:rPr lang="en-US" sz="2000" b="0" strike="noStrike" spc="-1" dirty="0">
                <a:latin typeface="Arial"/>
              </a:rPr>
              <a:t>Le personnel </a:t>
            </a:r>
            <a:r>
              <a:rPr lang="en-US" sz="2000" b="0" strike="noStrike" spc="-1" dirty="0" err="1">
                <a:latin typeface="Arial"/>
              </a:rPr>
              <a:t>c’est</a:t>
            </a:r>
            <a:r>
              <a:rPr lang="en-US" sz="2000" b="0" strike="noStrike" spc="-1" dirty="0">
                <a:latin typeface="Arial"/>
              </a:rPr>
              <a:t> le Coeur de la commune avec 32 agents </a:t>
            </a:r>
            <a:r>
              <a:rPr lang="en-US" sz="2000" b="0" strike="noStrike" spc="-1" dirty="0" err="1">
                <a:latin typeface="Arial"/>
              </a:rPr>
              <a:t>administratifs</a:t>
            </a:r>
            <a:r>
              <a:rPr lang="en-US" sz="2000" b="0" strike="noStrike" spc="-1" dirty="0">
                <a:latin typeface="Arial"/>
              </a:rPr>
              <a:t>, 8 agents </a:t>
            </a:r>
            <a:r>
              <a:rPr lang="en-US" sz="2000" b="0" strike="noStrike" spc="-1" dirty="0" err="1">
                <a:latin typeface="Arial"/>
              </a:rPr>
              <a:t>d’entretien</a:t>
            </a:r>
            <a:r>
              <a:rPr lang="en-US" sz="2000" b="0" strike="noStrike" spc="-1" dirty="0">
                <a:latin typeface="Arial"/>
              </a:rPr>
              <a:t>, 4 agents </a:t>
            </a:r>
            <a:r>
              <a:rPr lang="en-US" sz="2000" b="0" strike="noStrike" spc="-1" dirty="0" err="1">
                <a:latin typeface="Arial"/>
              </a:rPr>
              <a:t>en</a:t>
            </a:r>
            <a:r>
              <a:rPr lang="en-US" sz="2000" b="0" strike="noStrike" spc="-1" dirty="0">
                <a:latin typeface="Arial"/>
              </a:rPr>
              <a:t> cuisine et 39 agents techniques </a:t>
            </a:r>
            <a:r>
              <a:rPr lang="en-US" sz="2000" b="0" strike="noStrike" spc="-1" dirty="0" err="1">
                <a:latin typeface="Arial"/>
              </a:rPr>
              <a:t>en</a:t>
            </a:r>
            <a:r>
              <a:rPr lang="en-US" sz="2000" b="0" strike="noStrike" spc="-1" dirty="0">
                <a:latin typeface="Arial"/>
              </a:rPr>
              <a:t> charge des reparations, renovations, des </a:t>
            </a:r>
            <a:r>
              <a:rPr lang="en-US" sz="2000" b="0" strike="noStrike" spc="-1" dirty="0" err="1">
                <a:latin typeface="Arial"/>
              </a:rPr>
              <a:t>entretiens</a:t>
            </a:r>
            <a:r>
              <a:rPr lang="en-US" sz="2000" b="0" strike="noStrike" spc="-1" dirty="0">
                <a:latin typeface="Arial"/>
              </a:rPr>
              <a:t> de la route, du service des </a:t>
            </a:r>
            <a:r>
              <a:rPr lang="en-US" sz="2000" b="0" strike="noStrike" spc="-1" dirty="0" err="1">
                <a:latin typeface="Arial"/>
              </a:rPr>
              <a:t>eaux</a:t>
            </a:r>
            <a:r>
              <a:rPr lang="en-US" sz="2000" b="0" strike="noStrike" spc="-1" dirty="0">
                <a:latin typeface="Arial"/>
              </a:rPr>
              <a:t>..</a:t>
            </a:r>
          </a:p>
          <a:p>
            <a:pPr marL="216000" indent="-213840">
              <a:lnSpc>
                <a:spcPct val="100000"/>
              </a:lnSpc>
            </a:pPr>
            <a:r>
              <a:rPr lang="en-US" sz="2000" b="0" strike="noStrike" spc="-1" dirty="0">
                <a:latin typeface="Arial"/>
              </a:rPr>
              <a:t>Et à la question “ </a:t>
            </a:r>
            <a:r>
              <a:rPr lang="en-US" sz="2000" b="0" strike="noStrike" spc="-1" dirty="0" err="1">
                <a:latin typeface="Arial"/>
              </a:rPr>
              <a:t>n’avez-vous</a:t>
            </a:r>
            <a:r>
              <a:rPr lang="en-US" sz="2000" b="0" strike="noStrike" spc="-1" dirty="0">
                <a:latin typeface="Arial"/>
              </a:rPr>
              <a:t> pas trop engager” :</a:t>
            </a:r>
          </a:p>
        </p:txBody>
      </p:sp>
      <p:sp>
        <p:nvSpPr>
          <p:cNvPr id="1133"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0CDF12CE-14ED-4CAB-890E-F93E59C8E9EF}" type="slidenum">
              <a:rPr lang="en-US" sz="1100" b="0" strike="noStrike" spc="-1">
                <a:solidFill>
                  <a:srgbClr val="000000"/>
                </a:solidFill>
                <a:latin typeface="Times New Roman"/>
              </a:rPr>
              <a:t>18</a:t>
            </a:fld>
            <a:endParaRPr lang="en-US" sz="11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PlaceHolder 1"/>
          <p:cNvSpPr>
            <a:spLocks noGrp="1" noRot="1" noChangeAspect="1"/>
          </p:cNvSpPr>
          <p:nvPr>
            <p:ph type="sldImg"/>
          </p:nvPr>
        </p:nvSpPr>
        <p:spPr>
          <a:xfrm>
            <a:off x="87313" y="742950"/>
            <a:ext cx="6619875" cy="3724275"/>
          </a:xfrm>
          <a:prstGeom prst="rect">
            <a:avLst/>
          </a:prstGeom>
        </p:spPr>
      </p:sp>
      <p:sp>
        <p:nvSpPr>
          <p:cNvPr id="1132"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pPr marL="216000" indent="-213840">
              <a:lnSpc>
                <a:spcPct val="100000"/>
              </a:lnSpc>
            </a:pPr>
            <a:r>
              <a:rPr lang="en-US" sz="2000" b="0" strike="noStrike" spc="-1" dirty="0">
                <a:latin typeface="Arial"/>
              </a:rPr>
              <a:t>Nous </a:t>
            </a:r>
            <a:r>
              <a:rPr lang="en-US" sz="2000" b="0" strike="noStrike" spc="-1" dirty="0" err="1">
                <a:latin typeface="Arial"/>
              </a:rPr>
              <a:t>observons</a:t>
            </a:r>
            <a:r>
              <a:rPr lang="en-US" sz="2000" b="0" strike="noStrike" spc="-1" dirty="0">
                <a:latin typeface="Arial"/>
              </a:rPr>
              <a:t> que la commune </a:t>
            </a:r>
            <a:r>
              <a:rPr lang="en-US" sz="2000" b="0" strike="noStrike" spc="-1" dirty="0" err="1">
                <a:latin typeface="Arial"/>
              </a:rPr>
              <a:t>en</a:t>
            </a:r>
            <a:r>
              <a:rPr lang="en-US" sz="2000" b="0" strike="noStrike" spc="-1" dirty="0">
                <a:latin typeface="Arial"/>
              </a:rPr>
              <a:t> 2023 </a:t>
            </a:r>
            <a:r>
              <a:rPr lang="en-US" sz="2000" b="0" strike="noStrike" spc="-1" dirty="0" err="1">
                <a:latin typeface="Arial"/>
              </a:rPr>
              <a:t>va</a:t>
            </a:r>
            <a:r>
              <a:rPr lang="en-US" sz="2000" b="0" strike="noStrike" spc="-1" dirty="0">
                <a:latin typeface="Arial"/>
              </a:rPr>
              <a:t> </a:t>
            </a:r>
            <a:r>
              <a:rPr lang="en-US" sz="2000" b="0" strike="noStrike" spc="-1" dirty="0" err="1">
                <a:latin typeface="Arial"/>
              </a:rPr>
              <a:t>réduire</a:t>
            </a:r>
            <a:r>
              <a:rPr lang="en-US" sz="2000" b="0" strike="noStrike" spc="-1" dirty="0">
                <a:latin typeface="Arial"/>
              </a:rPr>
              <a:t> son </a:t>
            </a:r>
            <a:r>
              <a:rPr lang="en-US" sz="2000" b="0" strike="noStrike" spc="-1" dirty="0" err="1">
                <a:latin typeface="Arial"/>
              </a:rPr>
              <a:t>effectif</a:t>
            </a:r>
            <a:r>
              <a:rPr lang="en-US" sz="2000" b="0" strike="noStrike" spc="-1" dirty="0">
                <a:latin typeface="Arial"/>
              </a:rPr>
              <a:t>. </a:t>
            </a:r>
            <a:r>
              <a:rPr lang="en-US" sz="2000" b="0" strike="noStrike" spc="-1" dirty="0" err="1">
                <a:latin typeface="Arial"/>
              </a:rPr>
              <a:t>En</a:t>
            </a:r>
            <a:r>
              <a:rPr lang="en-US" sz="2000" b="0" strike="noStrike" spc="-1" dirty="0">
                <a:latin typeface="Arial"/>
              </a:rPr>
              <a:t> ETP</a:t>
            </a:r>
          </a:p>
        </p:txBody>
      </p:sp>
      <p:sp>
        <p:nvSpPr>
          <p:cNvPr id="1133"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0CDF12CE-14ED-4CAB-890E-F93E59C8E9EF}" type="slidenum">
              <a:rPr lang="en-US" sz="1100" b="0" strike="noStrike" spc="-1">
                <a:solidFill>
                  <a:srgbClr val="000000"/>
                </a:solidFill>
                <a:latin typeface="Times New Roman"/>
              </a:rPr>
              <a:t>19</a:t>
            </a:fld>
            <a:endParaRPr lang="en-US" sz="1100" b="0" strike="noStrike" spc="-1">
              <a:latin typeface="Arial"/>
            </a:endParaRPr>
          </a:p>
        </p:txBody>
      </p:sp>
    </p:spTree>
    <p:extLst>
      <p:ext uri="{BB962C8B-B14F-4D97-AF65-F5344CB8AC3E}">
        <p14:creationId xmlns:p14="http://schemas.microsoft.com/office/powerpoint/2010/main" val="1869271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 name="PlaceHolder 1"/>
          <p:cNvSpPr>
            <a:spLocks noGrp="1" noRot="1" noChangeAspect="1"/>
          </p:cNvSpPr>
          <p:nvPr>
            <p:ph type="sldImg"/>
          </p:nvPr>
        </p:nvSpPr>
        <p:spPr>
          <a:xfrm>
            <a:off x="87313" y="742950"/>
            <a:ext cx="6619875" cy="3724275"/>
          </a:xfrm>
          <a:prstGeom prst="rect">
            <a:avLst/>
          </a:prstGeom>
        </p:spPr>
      </p:sp>
      <p:sp>
        <p:nvSpPr>
          <p:cNvPr id="1135"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en-US" sz="2000" b="0" strike="noStrike" spc="-1" dirty="0">
                <a:latin typeface="Arial"/>
              </a:rPr>
              <a:t>LUC !</a:t>
            </a:r>
          </a:p>
        </p:txBody>
      </p:sp>
      <p:sp>
        <p:nvSpPr>
          <p:cNvPr id="1136"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540156EB-EC37-4B70-913C-9B1E54E40184}" type="slidenum">
              <a:rPr lang="en-US" sz="1100" b="0" strike="noStrike" spc="-1">
                <a:solidFill>
                  <a:srgbClr val="000000"/>
                </a:solidFill>
                <a:latin typeface="Times New Roman"/>
              </a:rPr>
              <a:t>20</a:t>
            </a:fld>
            <a:endParaRPr lang="en-US" sz="11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4F325E1-631E-4FFD-AF35-27D076BB57F2}" type="slidenum">
              <a:rPr lang="en-GB" smtClean="0"/>
              <a:pPr/>
              <a:t>21</a:t>
            </a:fld>
            <a:endParaRPr lang="en-GB"/>
          </a:p>
        </p:txBody>
      </p:sp>
    </p:spTree>
    <p:extLst>
      <p:ext uri="{BB962C8B-B14F-4D97-AF65-F5344CB8AC3E}">
        <p14:creationId xmlns:p14="http://schemas.microsoft.com/office/powerpoint/2010/main" val="209743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 name="PlaceHolder 1"/>
          <p:cNvSpPr>
            <a:spLocks noGrp="1" noRot="1" noChangeAspect="1"/>
          </p:cNvSpPr>
          <p:nvPr>
            <p:ph type="sldImg"/>
          </p:nvPr>
        </p:nvSpPr>
        <p:spPr>
          <a:xfrm>
            <a:off x="87313" y="742950"/>
            <a:ext cx="6619875" cy="3724275"/>
          </a:xfrm>
          <a:prstGeom prst="rect">
            <a:avLst/>
          </a:prstGeom>
        </p:spPr>
      </p:sp>
      <p:sp>
        <p:nvSpPr>
          <p:cNvPr id="1117"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en-US" sz="2000" b="0" strike="noStrike" spc="-1" dirty="0">
                <a:latin typeface="Arial"/>
              </a:rPr>
              <a:t>LUC</a:t>
            </a:r>
          </a:p>
        </p:txBody>
      </p:sp>
      <p:sp>
        <p:nvSpPr>
          <p:cNvPr id="1118"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A7397ED3-244E-4125-8F1D-0B4797E935C3}" type="slidenum">
              <a:rPr lang="en-US" sz="1100" b="0" strike="noStrike" spc="-1">
                <a:solidFill>
                  <a:srgbClr val="000000"/>
                </a:solidFill>
                <a:latin typeface="Times New Roman"/>
              </a:rPr>
              <a:t>2</a:t>
            </a:fld>
            <a:endParaRPr lang="en-US" sz="11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 name="PlaceHolder 1"/>
          <p:cNvSpPr>
            <a:spLocks noGrp="1" noRot="1" noChangeAspect="1"/>
          </p:cNvSpPr>
          <p:nvPr>
            <p:ph type="sldImg"/>
          </p:nvPr>
        </p:nvSpPr>
        <p:spPr>
          <a:xfrm>
            <a:off x="87313" y="742950"/>
            <a:ext cx="6619875" cy="3724275"/>
          </a:xfrm>
          <a:prstGeom prst="rect">
            <a:avLst/>
          </a:prstGeom>
        </p:spPr>
      </p:sp>
      <p:sp>
        <p:nvSpPr>
          <p:cNvPr id="1138"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pPr marL="216000" marR="0" lvl="0" indent="-213840" algn="l" defTabSz="914400" rtl="0" eaLnBrk="1" fontAlgn="auto" latinLnBrk="0" hangingPunct="1">
              <a:lnSpc>
                <a:spcPct val="100000"/>
              </a:lnSpc>
              <a:spcBef>
                <a:spcPts val="0"/>
              </a:spcBef>
              <a:spcAft>
                <a:spcPts val="0"/>
              </a:spcAft>
              <a:buClrTx/>
              <a:buSzTx/>
              <a:buFontTx/>
              <a:buNone/>
              <a:tabLst/>
              <a:defRPr/>
            </a:pPr>
            <a:r>
              <a:rPr lang="fr-BE" sz="2000" dirty="0"/>
              <a:t>Nous continuons avec les dépenses de fonctionnement, nous observons une augmentation importante entre 21 et 22 et vous observez dans le graphique le cout de l’énergie qui a doublé ! En un an !!!</a:t>
            </a:r>
          </a:p>
          <a:p>
            <a:pPr marL="216000" marR="0" lvl="0" indent="-213840" algn="l" defTabSz="914400" rtl="0" eaLnBrk="1" fontAlgn="auto" latinLnBrk="0" hangingPunct="1">
              <a:lnSpc>
                <a:spcPct val="100000"/>
              </a:lnSpc>
              <a:spcBef>
                <a:spcPts val="0"/>
              </a:spcBef>
              <a:spcAft>
                <a:spcPts val="0"/>
              </a:spcAft>
              <a:buClrTx/>
              <a:buSzTx/>
              <a:buFontTx/>
              <a:buNone/>
              <a:tabLst/>
              <a:defRPr/>
            </a:pPr>
            <a:r>
              <a:rPr lang="fr-BE" sz="2000" dirty="0"/>
              <a:t>Mais </a:t>
            </a:r>
          </a:p>
          <a:p>
            <a:pPr marL="216000" indent="-213840">
              <a:lnSpc>
                <a:spcPct val="100000"/>
              </a:lnSpc>
            </a:pPr>
            <a:endParaRPr lang="en-US" sz="2000" b="0" strike="noStrike" spc="-1" dirty="0">
              <a:latin typeface="Arial"/>
            </a:endParaRPr>
          </a:p>
          <a:p>
            <a:pPr marL="216000" indent="-213840">
              <a:lnSpc>
                <a:spcPct val="100000"/>
              </a:lnSpc>
            </a:pPr>
            <a:r>
              <a:rPr lang="en-US" sz="2000" b="0" strike="noStrike" spc="-1" dirty="0">
                <a:latin typeface="Arial"/>
              </a:rPr>
              <a:t>2022 : 48,7%</a:t>
            </a:r>
          </a:p>
          <a:p>
            <a:pPr marL="216000" indent="-213840">
              <a:lnSpc>
                <a:spcPct val="100000"/>
              </a:lnSpc>
            </a:pPr>
            <a:r>
              <a:rPr lang="en-US" sz="2000" b="0" strike="noStrike" spc="-1" dirty="0">
                <a:latin typeface="Arial"/>
              </a:rPr>
              <a:t>2023 :  56,7</a:t>
            </a:r>
          </a:p>
        </p:txBody>
      </p:sp>
      <p:sp>
        <p:nvSpPr>
          <p:cNvPr id="1139"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B3A5DF45-EED4-44B9-8F3E-089FD40711AC}" type="slidenum">
              <a:rPr lang="en-US" sz="1100" b="0" strike="noStrike" spc="-1">
                <a:solidFill>
                  <a:srgbClr val="000000"/>
                </a:solidFill>
                <a:latin typeface="Times New Roman"/>
              </a:rPr>
              <a:t>22</a:t>
            </a:fld>
            <a:endParaRPr lang="en-US" sz="11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BE" dirty="0"/>
              <a:t>Dans les dépenses de fonctionnement, nous retrouvons l’énergie avec l’électricité (</a:t>
            </a:r>
            <a:r>
              <a:rPr lang="fr-BE" dirty="0" err="1"/>
              <a:t>Lampiris</a:t>
            </a:r>
            <a:r>
              <a:rPr lang="fr-BE" dirty="0"/>
              <a:t>),</a:t>
            </a:r>
            <a:r>
              <a:rPr lang="fr-BE" baseline="0" dirty="0"/>
              <a:t> </a:t>
            </a:r>
            <a:r>
              <a:rPr lang="fr-BE" dirty="0"/>
              <a:t>les frais de chauffage (</a:t>
            </a:r>
            <a:r>
              <a:rPr lang="fr-BE" dirty="0" err="1"/>
              <a:t>Lampiris</a:t>
            </a:r>
            <a:r>
              <a:rPr lang="fr-BE" dirty="0"/>
              <a:t>), le matériel technique pour l’entretient/rénovation (</a:t>
            </a:r>
            <a:r>
              <a:rPr lang="fr-BE" dirty="0" err="1"/>
              <a:t>e.a</a:t>
            </a:r>
            <a:r>
              <a:rPr lang="fr-BE" dirty="0"/>
              <a:t>. </a:t>
            </a:r>
            <a:r>
              <a:rPr lang="fr-BE" dirty="0" err="1"/>
              <a:t>Tychon</a:t>
            </a:r>
            <a:r>
              <a:rPr lang="fr-BE" dirty="0"/>
              <a:t>), et les assurances (</a:t>
            </a:r>
            <a:r>
              <a:rPr lang="fr-BE" dirty="0" err="1"/>
              <a:t>Ethias</a:t>
            </a:r>
            <a:r>
              <a:rPr lang="fr-BE" dirty="0"/>
              <a:t>), et également le petit matériel : </a:t>
            </a:r>
            <a:r>
              <a:rPr lang="fr-FR" dirty="0"/>
              <a:t>Papier (</a:t>
            </a:r>
            <a:r>
              <a:rPr lang="fr-FR" dirty="0" err="1"/>
              <a:t>Lyreco</a:t>
            </a:r>
            <a:r>
              <a:rPr lang="fr-FR" dirty="0"/>
              <a:t>), </a:t>
            </a:r>
            <a:r>
              <a:rPr lang="fr-FR" dirty="0" smtClean="0"/>
              <a:t>courrier (Poste + Ricoh), </a:t>
            </a:r>
            <a:r>
              <a:rPr lang="fr-FR" dirty="0"/>
              <a:t>matériel de bureau (Bruneau,</a:t>
            </a:r>
            <a:r>
              <a:rPr lang="fr-FR" baseline="0" dirty="0"/>
              <a:t> Cloth </a:t>
            </a:r>
            <a:r>
              <a:rPr lang="fr-FR" baseline="0" dirty="0" err="1"/>
              <a:t>Kreativbüro</a:t>
            </a:r>
            <a:r>
              <a:rPr lang="fr-FR" baseline="0" dirty="0"/>
              <a:t>, …)</a:t>
            </a:r>
            <a:r>
              <a:rPr lang="fr-FR" dirty="0"/>
              <a:t>, contrats entretien informatique (</a:t>
            </a:r>
            <a:r>
              <a:rPr lang="fr-FR" dirty="0" err="1"/>
              <a:t>Civadis</a:t>
            </a:r>
            <a:r>
              <a:rPr lang="fr-FR" dirty="0"/>
              <a:t>, Ricoh, …), formations, frais scolaires (</a:t>
            </a:r>
            <a:r>
              <a:rPr lang="fr-FR" dirty="0" err="1"/>
              <a:t>Bricolux</a:t>
            </a:r>
            <a:r>
              <a:rPr lang="fr-FR" dirty="0"/>
              <a:t>, Bruneau, …).</a:t>
            </a:r>
          </a:p>
          <a:p>
            <a:r>
              <a:rPr lang="fr-FR" dirty="0"/>
              <a:t>Honoraires: avocats, BDO, bureau d’études, Team </a:t>
            </a:r>
            <a:r>
              <a:rPr lang="fr-FR" dirty="0" err="1"/>
              <a:t>Rheinland</a:t>
            </a:r>
            <a:r>
              <a:rPr lang="fr-FR" dirty="0"/>
              <a:t>,</a:t>
            </a:r>
            <a:r>
              <a:rPr lang="fr-FR" baseline="0" dirty="0"/>
              <a:t> notaires, architectes, </a:t>
            </a:r>
            <a:r>
              <a:rPr lang="fr-FR" baseline="0" dirty="0" err="1"/>
              <a:t>Vincotte</a:t>
            </a:r>
            <a:r>
              <a:rPr lang="fr-FR" baseline="0" dirty="0"/>
              <a:t>, …</a:t>
            </a:r>
            <a:endParaRPr lang="fr-BE" dirty="0"/>
          </a:p>
        </p:txBody>
      </p:sp>
      <p:sp>
        <p:nvSpPr>
          <p:cNvPr id="4" name="Espace réservé du numéro de diapositive 3"/>
          <p:cNvSpPr>
            <a:spLocks noGrp="1"/>
          </p:cNvSpPr>
          <p:nvPr>
            <p:ph type="sldNum"/>
          </p:nvPr>
        </p:nvSpPr>
        <p:spPr/>
        <p:txBody>
          <a:bodyPr/>
          <a:lstStyle/>
          <a:p>
            <a:pPr algn="r"/>
            <a:fld id="{017AE3CA-A7A2-4584-8493-CCBC39982170}" type="slidenum">
              <a:rPr lang="en-US" sz="1400" b="0" strike="noStrike" spc="-1" smtClean="0">
                <a:latin typeface="Times New Roman"/>
              </a:rPr>
              <a:t>23</a:t>
            </a:fld>
            <a:endParaRPr lang="en-US" sz="1400" b="0" strike="noStrike" spc="-1">
              <a:latin typeface="Times New Roman"/>
            </a:endParaRPr>
          </a:p>
        </p:txBody>
      </p:sp>
    </p:spTree>
    <p:extLst>
      <p:ext uri="{BB962C8B-B14F-4D97-AF65-F5344CB8AC3E}">
        <p14:creationId xmlns:p14="http://schemas.microsoft.com/office/powerpoint/2010/main" val="2713550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BE" dirty="0"/>
              <a:t>LUC !!!!</a:t>
            </a:r>
          </a:p>
        </p:txBody>
      </p:sp>
      <p:sp>
        <p:nvSpPr>
          <p:cNvPr id="4" name="Espace réservé du numéro de diapositive 3"/>
          <p:cNvSpPr>
            <a:spLocks noGrp="1"/>
          </p:cNvSpPr>
          <p:nvPr>
            <p:ph type="sldNum"/>
          </p:nvPr>
        </p:nvSpPr>
        <p:spPr/>
        <p:txBody>
          <a:bodyPr/>
          <a:lstStyle/>
          <a:p>
            <a:pPr algn="r"/>
            <a:fld id="{017AE3CA-A7A2-4584-8493-CCBC39982170}" type="slidenum">
              <a:rPr lang="en-US" sz="1400" b="0" strike="noStrike" spc="-1" smtClean="0">
                <a:latin typeface="Times New Roman"/>
              </a:rPr>
              <a:t>25</a:t>
            </a:fld>
            <a:endParaRPr lang="en-US" sz="1400" b="0" strike="noStrike" spc="-1">
              <a:latin typeface="Times New Roman"/>
            </a:endParaRPr>
          </a:p>
        </p:txBody>
      </p:sp>
    </p:spTree>
    <p:extLst>
      <p:ext uri="{BB962C8B-B14F-4D97-AF65-F5344CB8AC3E}">
        <p14:creationId xmlns:p14="http://schemas.microsoft.com/office/powerpoint/2010/main" val="3110783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 name="PlaceHolder 1"/>
          <p:cNvSpPr>
            <a:spLocks noGrp="1" noRot="1" noChangeAspect="1"/>
          </p:cNvSpPr>
          <p:nvPr>
            <p:ph type="sldImg"/>
          </p:nvPr>
        </p:nvSpPr>
        <p:spPr>
          <a:xfrm>
            <a:off x="87313" y="742950"/>
            <a:ext cx="6619875" cy="3724275"/>
          </a:xfrm>
          <a:prstGeom prst="rect">
            <a:avLst/>
          </a:prstGeom>
        </p:spPr>
      </p:sp>
      <p:sp>
        <p:nvSpPr>
          <p:cNvPr id="1141"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pPr marL="216000" indent="-213840">
              <a:lnSpc>
                <a:spcPct val="100000"/>
              </a:lnSpc>
            </a:pPr>
            <a:r>
              <a:rPr lang="en-US" sz="2000" b="0" strike="noStrike" spc="-1" dirty="0">
                <a:latin typeface="Arial"/>
              </a:rPr>
              <a:t>Nous </a:t>
            </a:r>
            <a:r>
              <a:rPr lang="en-US" sz="2000" b="0" strike="noStrike" spc="-1" dirty="0" err="1">
                <a:latin typeface="Arial"/>
              </a:rPr>
              <a:t>enchainons</a:t>
            </a:r>
            <a:r>
              <a:rPr lang="en-US" sz="2000" b="0" strike="noStrike" spc="-1" dirty="0">
                <a:latin typeface="Arial"/>
              </a:rPr>
              <a:t> avec le </a:t>
            </a:r>
            <a:r>
              <a:rPr lang="en-US" sz="2000" b="0" strike="noStrike" spc="-1" dirty="0" err="1">
                <a:latin typeface="Arial"/>
              </a:rPr>
              <a:t>deuxième</a:t>
            </a:r>
            <a:r>
              <a:rPr lang="en-US" sz="2000" b="0" strike="noStrike" spc="-1" dirty="0">
                <a:latin typeface="Arial"/>
              </a:rPr>
              <a:t> </a:t>
            </a:r>
            <a:r>
              <a:rPr lang="en-US" sz="2000" b="0" strike="noStrike" spc="-1" dirty="0" err="1">
                <a:latin typeface="Arial"/>
              </a:rPr>
              <a:t>gros</a:t>
            </a:r>
            <a:r>
              <a:rPr lang="en-US" sz="2000" b="0" strike="noStrike" spc="-1" dirty="0">
                <a:latin typeface="Arial"/>
              </a:rPr>
              <a:t> morceau, les </a:t>
            </a:r>
            <a:r>
              <a:rPr lang="en-US" sz="2000" b="0" strike="noStrike" spc="-1" dirty="0" err="1">
                <a:latin typeface="Arial"/>
              </a:rPr>
              <a:t>dépenses</a:t>
            </a:r>
            <a:r>
              <a:rPr lang="en-US" sz="2000" b="0" strike="noStrike" spc="-1" dirty="0">
                <a:latin typeface="Arial"/>
              </a:rPr>
              <a:t> de </a:t>
            </a:r>
            <a:r>
              <a:rPr lang="en-US" sz="2000" b="0" strike="noStrike" spc="-1" dirty="0" err="1">
                <a:latin typeface="Arial"/>
              </a:rPr>
              <a:t>transferts</a:t>
            </a:r>
            <a:r>
              <a:rPr lang="en-US" sz="2000" b="0" strike="noStrike" spc="-1" dirty="0">
                <a:latin typeface="Arial"/>
              </a:rPr>
              <a:t> </a:t>
            </a:r>
            <a:r>
              <a:rPr lang="en-US" sz="2000" b="0" strike="noStrike" spc="-1" dirty="0" err="1">
                <a:latin typeface="Arial"/>
              </a:rPr>
              <a:t>soit</a:t>
            </a:r>
            <a:r>
              <a:rPr lang="en-US" sz="2000" b="0" strike="noStrike" spc="-1" dirty="0">
                <a:latin typeface="Arial"/>
              </a:rPr>
              <a:t> </a:t>
            </a:r>
            <a:r>
              <a:rPr lang="fr-FR" sz="2000" b="0" strike="noStrike" spc="-1" dirty="0">
                <a:latin typeface="Arial"/>
              </a:rPr>
              <a:t>les subventions que la Commune octroie à des tiers (CPAS, police, Eglise, etc.)</a:t>
            </a:r>
          </a:p>
          <a:p>
            <a:pPr marL="216000" indent="-213840">
              <a:lnSpc>
                <a:spcPct val="100000"/>
              </a:lnSpc>
            </a:pPr>
            <a:r>
              <a:rPr lang="fr-FR" sz="2000" b="0" strike="noStrike" spc="-1" dirty="0">
                <a:latin typeface="Arial"/>
              </a:rPr>
              <a:t>A droit vous observez un benchmark, nous allons zoomer</a:t>
            </a:r>
            <a:endParaRPr lang="en-US" sz="2000" b="0" strike="noStrike" spc="-1" dirty="0">
              <a:latin typeface="Arial"/>
            </a:endParaRPr>
          </a:p>
          <a:p>
            <a:pPr marL="216000" indent="-213840">
              <a:lnSpc>
                <a:spcPct val="100000"/>
              </a:lnSpc>
            </a:pPr>
            <a:r>
              <a:rPr lang="en-US" sz="2000" b="0" strike="noStrike" spc="-1" dirty="0">
                <a:latin typeface="Arial"/>
              </a:rPr>
              <a:t>2022 32,4%</a:t>
            </a:r>
          </a:p>
          <a:p>
            <a:pPr marL="216000" indent="-213840">
              <a:lnSpc>
                <a:spcPct val="100000"/>
              </a:lnSpc>
            </a:pPr>
            <a:r>
              <a:rPr lang="en-US" sz="2000" b="0" strike="noStrike" spc="-1" dirty="0">
                <a:latin typeface="Arial"/>
              </a:rPr>
              <a:t>2023 21,4</a:t>
            </a:r>
          </a:p>
        </p:txBody>
      </p:sp>
      <p:sp>
        <p:nvSpPr>
          <p:cNvPr id="1142"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0DE67C22-D918-49F2-AA56-3618450F9400}" type="slidenum">
              <a:rPr lang="en-US" sz="1100" b="0" strike="noStrike" spc="-1">
                <a:solidFill>
                  <a:srgbClr val="000000"/>
                </a:solidFill>
                <a:latin typeface="Times New Roman"/>
              </a:rPr>
              <a:t>26</a:t>
            </a:fld>
            <a:endParaRPr lang="en-US" sz="11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 name="PlaceHolder 1"/>
          <p:cNvSpPr>
            <a:spLocks noGrp="1" noRot="1" noChangeAspect="1"/>
          </p:cNvSpPr>
          <p:nvPr>
            <p:ph type="sldImg"/>
          </p:nvPr>
        </p:nvSpPr>
        <p:spPr>
          <a:xfrm>
            <a:off x="87313" y="742950"/>
            <a:ext cx="6619875" cy="3724275"/>
          </a:xfrm>
          <a:prstGeom prst="rect">
            <a:avLst/>
          </a:prstGeom>
        </p:spPr>
      </p:sp>
      <p:sp>
        <p:nvSpPr>
          <p:cNvPr id="1141"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pPr marL="216000" indent="-213840">
              <a:lnSpc>
                <a:spcPct val="100000"/>
              </a:lnSpc>
            </a:pPr>
            <a:r>
              <a:rPr lang="fr-BE" sz="2000" b="0" strike="noStrike" spc="-1" dirty="0">
                <a:latin typeface="Arial"/>
              </a:rPr>
              <a:t>A gauche, vous observez la dotation au CPAS divisé par le nombre d’habitant</a:t>
            </a:r>
          </a:p>
          <a:p>
            <a:pPr marL="216000" indent="-213840">
              <a:lnSpc>
                <a:spcPct val="100000"/>
              </a:lnSpc>
            </a:pPr>
            <a:r>
              <a:rPr lang="fr-BE" sz="2000" b="0" strike="noStrike" spc="-1" dirty="0">
                <a:latin typeface="Arial"/>
              </a:rPr>
              <a:t>A droit vous observez les montants octroyées à d’autres opérateurs (hors CPAS) divisé par le nombre d’habitant</a:t>
            </a:r>
            <a:endParaRPr lang="en-US" sz="2000" b="0" strike="noStrike" spc="-1" dirty="0">
              <a:latin typeface="Arial"/>
            </a:endParaRPr>
          </a:p>
        </p:txBody>
      </p:sp>
      <p:sp>
        <p:nvSpPr>
          <p:cNvPr id="1142"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0DE67C22-D918-49F2-AA56-3618450F9400}" type="slidenum">
              <a:rPr lang="en-US" sz="1100" b="0" strike="noStrike" spc="-1">
                <a:solidFill>
                  <a:srgbClr val="000000"/>
                </a:solidFill>
                <a:latin typeface="Times New Roman"/>
              </a:rPr>
              <a:t>27</a:t>
            </a:fld>
            <a:endParaRPr lang="en-US" sz="1100" b="0" strike="noStrike" spc="-1">
              <a:latin typeface="Arial"/>
            </a:endParaRPr>
          </a:p>
        </p:txBody>
      </p:sp>
    </p:spTree>
    <p:extLst>
      <p:ext uri="{BB962C8B-B14F-4D97-AF65-F5344CB8AC3E}">
        <p14:creationId xmlns:p14="http://schemas.microsoft.com/office/powerpoint/2010/main" val="2208657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PlaceHolder 1"/>
          <p:cNvSpPr>
            <a:spLocks noGrp="1" noRot="1" noChangeAspect="1"/>
          </p:cNvSpPr>
          <p:nvPr>
            <p:ph type="sldImg"/>
          </p:nvPr>
        </p:nvSpPr>
        <p:spPr>
          <a:xfrm>
            <a:off x="87313" y="742950"/>
            <a:ext cx="6619875" cy="3724275"/>
          </a:xfrm>
          <a:prstGeom prst="rect">
            <a:avLst/>
          </a:prstGeom>
        </p:spPr>
      </p:sp>
      <p:sp>
        <p:nvSpPr>
          <p:cNvPr id="1144"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pPr marL="216000" indent="-213840">
              <a:lnSpc>
                <a:spcPct val="100000"/>
              </a:lnSpc>
            </a:pPr>
            <a:r>
              <a:rPr lang="en-US" sz="2000" b="0" strike="noStrike" spc="-1" dirty="0">
                <a:latin typeface="Arial"/>
              </a:rPr>
              <a:t>60 du </a:t>
            </a:r>
            <a:r>
              <a:rPr lang="en-US" sz="2000" b="0" strike="noStrike" spc="-1" dirty="0" err="1">
                <a:latin typeface="Arial"/>
              </a:rPr>
              <a:t>montant</a:t>
            </a:r>
            <a:r>
              <a:rPr lang="en-US" sz="2000" b="0" strike="noStrike" spc="-1" dirty="0">
                <a:latin typeface="Arial"/>
              </a:rPr>
              <a:t> </a:t>
            </a:r>
            <a:r>
              <a:rPr lang="en-US" sz="2000" b="0" strike="noStrike" spc="-1" dirty="0" err="1">
                <a:latin typeface="Arial"/>
              </a:rPr>
              <a:t>dépensés</a:t>
            </a:r>
            <a:r>
              <a:rPr lang="en-US" sz="2000" b="0" strike="noStrike" spc="-1" dirty="0">
                <a:latin typeface="Arial"/>
              </a:rPr>
              <a:t> (</a:t>
            </a:r>
            <a:r>
              <a:rPr lang="en-US" sz="2000" b="0" strike="noStrike" spc="-1" dirty="0" err="1">
                <a:latin typeface="Arial"/>
              </a:rPr>
              <a:t>soit</a:t>
            </a:r>
            <a:r>
              <a:rPr lang="en-US" sz="2000" b="0" strike="noStrike" spc="-1" dirty="0">
                <a:latin typeface="Arial"/>
              </a:rPr>
              <a:t> 3 millions) </a:t>
            </a:r>
            <a:r>
              <a:rPr lang="en-US" sz="2000" b="0" strike="noStrike" spc="-1" dirty="0" err="1">
                <a:latin typeface="Arial"/>
              </a:rPr>
              <a:t>sont</a:t>
            </a:r>
            <a:r>
              <a:rPr lang="en-US" sz="2000" b="0" strike="noStrike" spc="-1" dirty="0">
                <a:latin typeface="Arial"/>
              </a:rPr>
              <a:t> des </a:t>
            </a:r>
            <a:r>
              <a:rPr lang="en-US" sz="2000" b="0" strike="noStrike" spc="-1" dirty="0" err="1">
                <a:latin typeface="Arial"/>
              </a:rPr>
              <a:t>dépenses</a:t>
            </a:r>
            <a:r>
              <a:rPr lang="en-US" sz="2000" b="0" strike="noStrike" spc="-1" dirty="0">
                <a:latin typeface="Arial"/>
              </a:rPr>
              <a:t> </a:t>
            </a:r>
            <a:r>
              <a:rPr lang="en-US" sz="2000" b="0" strike="noStrike" spc="-1" dirty="0" err="1">
                <a:latin typeface="Arial"/>
              </a:rPr>
              <a:t>liées</a:t>
            </a:r>
            <a:r>
              <a:rPr lang="en-US" sz="2000" b="0" strike="noStrike" spc="-1" dirty="0">
                <a:latin typeface="Arial"/>
              </a:rPr>
              <a:t> aux 4 </a:t>
            </a:r>
            <a:r>
              <a:rPr lang="en-US" sz="2000" b="0" strike="noStrike" spc="-1" dirty="0" err="1">
                <a:latin typeface="Arial"/>
              </a:rPr>
              <a:t>activités</a:t>
            </a:r>
            <a:r>
              <a:rPr lang="en-US" sz="2000" b="0" strike="noStrike" spc="-1" dirty="0">
                <a:latin typeface="Arial"/>
              </a:rPr>
              <a:t> </a:t>
            </a:r>
            <a:r>
              <a:rPr lang="en-US" sz="2000" b="0" strike="noStrike" spc="-1" dirty="0" err="1">
                <a:latin typeface="Arial"/>
              </a:rPr>
              <a:t>suivantes</a:t>
            </a:r>
            <a:endParaRPr lang="en-US" sz="2000" b="0" strike="noStrike" spc="-1" dirty="0">
              <a:latin typeface="Arial"/>
            </a:endParaRPr>
          </a:p>
          <a:p>
            <a:pPr marL="216000" indent="-213840">
              <a:lnSpc>
                <a:spcPct val="100000"/>
              </a:lnSpc>
            </a:pPr>
            <a:r>
              <a:rPr lang="en-US" sz="2000" b="0" strike="noStrike" spc="-1" dirty="0">
                <a:latin typeface="Arial"/>
              </a:rPr>
              <a:t>-&gt; Thierry (un mot sur la RCA) la </a:t>
            </a:r>
            <a:r>
              <a:rPr lang="en-US" sz="2000" b="0" strike="noStrike" spc="-1" dirty="0" err="1">
                <a:latin typeface="Arial"/>
              </a:rPr>
              <a:t>loi</a:t>
            </a:r>
            <a:r>
              <a:rPr lang="en-US" sz="2000" b="0" strike="noStrike" spc="-1" dirty="0">
                <a:latin typeface="Arial"/>
              </a:rPr>
              <a:t> </a:t>
            </a:r>
            <a:r>
              <a:rPr lang="en-US" sz="2000" b="0" strike="noStrike" spc="-1" dirty="0" err="1">
                <a:latin typeface="Arial"/>
              </a:rPr>
              <a:t>sur</a:t>
            </a:r>
            <a:r>
              <a:rPr lang="en-US" sz="2000" b="0" strike="noStrike" spc="-1" dirty="0">
                <a:latin typeface="Arial"/>
              </a:rPr>
              <a:t> la TVA oblige la RCA de </a:t>
            </a:r>
            <a:r>
              <a:rPr lang="en-US" sz="2000" b="0" strike="noStrike" spc="-1" dirty="0" err="1">
                <a:latin typeface="Arial"/>
              </a:rPr>
              <a:t>facturer</a:t>
            </a:r>
            <a:r>
              <a:rPr lang="en-US" sz="2000" b="0" strike="noStrike" spc="-1" dirty="0">
                <a:latin typeface="Arial"/>
              </a:rPr>
              <a:t> un prix </a:t>
            </a:r>
            <a:r>
              <a:rPr lang="en-US" sz="2000" b="0" strike="noStrike" spc="-1" dirty="0" err="1">
                <a:latin typeface="Arial"/>
              </a:rPr>
              <a:t>lié</a:t>
            </a:r>
            <a:r>
              <a:rPr lang="en-US" sz="2000" b="0" strike="noStrike" spc="-1" dirty="0">
                <a:latin typeface="Arial"/>
              </a:rPr>
              <a:t> au prix </a:t>
            </a:r>
            <a:r>
              <a:rPr lang="en-US" sz="2000" b="0" strike="noStrike" spc="-1" dirty="0" err="1">
                <a:latin typeface="Arial"/>
              </a:rPr>
              <a:t>d’entrée</a:t>
            </a:r>
            <a:r>
              <a:rPr lang="en-US" sz="2000" b="0" strike="noStrike" spc="-1" dirty="0">
                <a:latin typeface="Arial"/>
              </a:rPr>
              <a:t> pour ne pas faire de </a:t>
            </a:r>
            <a:r>
              <a:rPr lang="en-US" sz="2000" b="0" strike="noStrike" spc="-1" dirty="0" err="1">
                <a:latin typeface="Arial"/>
              </a:rPr>
              <a:t>perte</a:t>
            </a:r>
            <a:r>
              <a:rPr lang="en-US" sz="2000" b="0" strike="noStrike" spc="-1" dirty="0">
                <a:latin typeface="Arial"/>
              </a:rPr>
              <a:t>.  Si le</a:t>
            </a:r>
            <a:r>
              <a:rPr lang="en-US" sz="2000" b="0" strike="noStrike" spc="-1" baseline="0" dirty="0">
                <a:latin typeface="Arial"/>
              </a:rPr>
              <a:t> prix </a:t>
            </a:r>
            <a:r>
              <a:rPr lang="en-US" sz="2000" b="0" strike="noStrike" spc="-1" baseline="0" dirty="0" err="1">
                <a:latin typeface="Arial"/>
              </a:rPr>
              <a:t>d’entrée</a:t>
            </a:r>
            <a:r>
              <a:rPr lang="en-US" sz="2000" b="0" strike="noStrike" spc="-1" baseline="0" dirty="0">
                <a:latin typeface="Arial"/>
              </a:rPr>
              <a:t> </a:t>
            </a:r>
            <a:r>
              <a:rPr lang="en-US" sz="2000" b="0" strike="noStrike" spc="-1" baseline="0" dirty="0" err="1">
                <a:latin typeface="Arial"/>
              </a:rPr>
              <a:t>est</a:t>
            </a:r>
            <a:r>
              <a:rPr lang="en-US" sz="2000" b="0" strike="noStrike" spc="-1" baseline="0" dirty="0">
                <a:latin typeface="Arial"/>
              </a:rPr>
              <a:t> </a:t>
            </a:r>
            <a:r>
              <a:rPr lang="en-US" sz="2000" b="0" strike="noStrike" spc="-1" baseline="0" dirty="0" err="1">
                <a:latin typeface="Arial"/>
              </a:rPr>
              <a:t>insuffisant</a:t>
            </a:r>
            <a:r>
              <a:rPr lang="en-US" sz="2000" b="0" strike="noStrike" spc="-1" baseline="0" dirty="0">
                <a:latin typeface="Arial"/>
              </a:rPr>
              <a:t>, la commune </a:t>
            </a:r>
            <a:r>
              <a:rPr lang="en-US" sz="2000" b="0" strike="noStrike" spc="-1" baseline="0" dirty="0" err="1">
                <a:latin typeface="Arial"/>
              </a:rPr>
              <a:t>doit</a:t>
            </a:r>
            <a:r>
              <a:rPr lang="en-US" sz="2000" b="0" strike="noStrike" spc="-1" baseline="0" dirty="0">
                <a:latin typeface="Arial"/>
              </a:rPr>
              <a:t> </a:t>
            </a:r>
            <a:r>
              <a:rPr lang="en-US" sz="2000" b="0" strike="noStrike" spc="-1" baseline="0" dirty="0" err="1">
                <a:latin typeface="Arial"/>
              </a:rPr>
              <a:t>combler</a:t>
            </a:r>
            <a:r>
              <a:rPr lang="en-US" sz="2000" b="0" strike="noStrike" spc="-1" baseline="0" dirty="0">
                <a:latin typeface="Arial"/>
              </a:rPr>
              <a:t> le </a:t>
            </a:r>
            <a:r>
              <a:rPr lang="en-US" sz="2000" b="0" strike="noStrike" spc="-1" baseline="0" dirty="0" err="1">
                <a:latin typeface="Arial"/>
              </a:rPr>
              <a:t>montant</a:t>
            </a:r>
            <a:r>
              <a:rPr lang="en-US" sz="2000" b="0" strike="noStrike" spc="-1" baseline="0" dirty="0">
                <a:latin typeface="Arial"/>
              </a:rPr>
              <a:t> </a:t>
            </a:r>
            <a:r>
              <a:rPr lang="en-US" sz="2000" b="0" strike="noStrike" spc="-1" baseline="0" dirty="0" err="1">
                <a:latin typeface="Arial"/>
              </a:rPr>
              <a:t>restant</a:t>
            </a:r>
            <a:r>
              <a:rPr lang="en-US" sz="2000" b="0" strike="noStrike" spc="-1" baseline="0" dirty="0">
                <a:latin typeface="Arial"/>
              </a:rPr>
              <a:t>.  RCA = piscine, </a:t>
            </a:r>
            <a:r>
              <a:rPr lang="en-US" sz="2000" b="0" strike="noStrike" spc="-1" baseline="0" dirty="0" err="1">
                <a:latin typeface="Arial"/>
              </a:rPr>
              <a:t>halle</a:t>
            </a:r>
            <a:r>
              <a:rPr lang="en-US" sz="2000" b="0" strike="noStrike" spc="-1" baseline="0" dirty="0">
                <a:latin typeface="Arial"/>
              </a:rPr>
              <a:t> </a:t>
            </a:r>
            <a:r>
              <a:rPr lang="en-US" sz="2000" b="0" strike="noStrike" spc="-1" baseline="0" dirty="0" err="1">
                <a:latin typeface="Arial"/>
              </a:rPr>
              <a:t>omnisport</a:t>
            </a:r>
            <a:r>
              <a:rPr lang="en-US" sz="2000" b="0" strike="noStrike" spc="-1" baseline="0" dirty="0">
                <a:latin typeface="Arial"/>
              </a:rPr>
              <a:t>, </a:t>
            </a:r>
            <a:r>
              <a:rPr lang="en-US" sz="2000" b="0" strike="noStrike" spc="-1" baseline="0" dirty="0" err="1">
                <a:latin typeface="Arial"/>
              </a:rPr>
              <a:t>hôtel</a:t>
            </a:r>
            <a:r>
              <a:rPr lang="en-US" sz="2000" b="0" strike="noStrike" spc="-1" baseline="0" dirty="0">
                <a:latin typeface="Arial"/>
              </a:rPr>
              <a:t> et </a:t>
            </a:r>
            <a:r>
              <a:rPr lang="en-US" sz="2000" b="0" strike="noStrike" spc="-1" baseline="0" dirty="0" err="1">
                <a:latin typeface="Arial"/>
              </a:rPr>
              <a:t>musée</a:t>
            </a:r>
            <a:endParaRPr lang="en-US" sz="2000" b="0" strike="noStrike" spc="-1" dirty="0">
              <a:latin typeface="Arial"/>
            </a:endParaRPr>
          </a:p>
          <a:p>
            <a:pPr marL="216000" indent="-213840">
              <a:lnSpc>
                <a:spcPct val="100000"/>
              </a:lnSpc>
            </a:pPr>
            <a:r>
              <a:rPr lang="en-US" sz="2000" b="0" strike="noStrike" spc="-1" dirty="0">
                <a:latin typeface="Arial"/>
              </a:rPr>
              <a:t>-&gt; Thierry un mot sur </a:t>
            </a:r>
            <a:r>
              <a:rPr lang="en-US" sz="2000" b="0" strike="noStrike" spc="-1" dirty="0" err="1">
                <a:latin typeface="Arial"/>
              </a:rPr>
              <a:t>dépenses</a:t>
            </a:r>
            <a:r>
              <a:rPr lang="en-US" sz="2000" b="0" strike="noStrike" spc="-1" dirty="0">
                <a:latin typeface="Arial"/>
              </a:rPr>
              <a:t> de </a:t>
            </a:r>
            <a:r>
              <a:rPr lang="en-US" sz="2000" b="0" strike="noStrike" spc="-1" dirty="0" err="1">
                <a:latin typeface="Arial"/>
              </a:rPr>
              <a:t>carnaval</a:t>
            </a:r>
            <a:r>
              <a:rPr lang="en-US" sz="2000" b="0" strike="noStrike" spc="-1" dirty="0">
                <a:latin typeface="Arial"/>
              </a:rPr>
              <a:t> ?? 2021 et 2022 </a:t>
            </a:r>
            <a:r>
              <a:rPr lang="en-US" sz="2000" b="0" strike="noStrike" spc="-1" dirty="0" err="1">
                <a:latin typeface="Arial"/>
              </a:rPr>
              <a:t>pratiquement</a:t>
            </a:r>
            <a:r>
              <a:rPr lang="en-US" sz="2000" b="0" strike="noStrike" spc="-1" baseline="0" dirty="0">
                <a:latin typeface="Arial"/>
              </a:rPr>
              <a:t> pas de </a:t>
            </a:r>
            <a:r>
              <a:rPr lang="en-US" sz="2000" b="0" strike="noStrike" spc="-1" baseline="0" dirty="0" err="1">
                <a:latin typeface="Arial"/>
              </a:rPr>
              <a:t>dépenses</a:t>
            </a:r>
            <a:r>
              <a:rPr lang="en-US" sz="2000" b="0" strike="noStrike" spc="-1" baseline="0" dirty="0">
                <a:latin typeface="Arial"/>
              </a:rPr>
              <a:t> à cause du </a:t>
            </a:r>
            <a:r>
              <a:rPr lang="en-US" sz="2000" b="0" strike="noStrike" spc="-1" baseline="0" dirty="0" err="1">
                <a:latin typeface="Arial"/>
              </a:rPr>
              <a:t>Covid</a:t>
            </a:r>
            <a:r>
              <a:rPr lang="en-US" sz="2000" b="0" strike="noStrike" spc="-1" baseline="0" dirty="0">
                <a:latin typeface="Arial"/>
              </a:rPr>
              <a:t>, 2023 : 42.500 € </a:t>
            </a:r>
            <a:r>
              <a:rPr lang="en-US" sz="2000" b="0" strike="noStrike" spc="-1" baseline="0" dirty="0" err="1">
                <a:latin typeface="Arial"/>
              </a:rPr>
              <a:t>nouveauté</a:t>
            </a:r>
            <a:r>
              <a:rPr lang="en-US" sz="2000" b="0" strike="noStrike" spc="-1" baseline="0" dirty="0">
                <a:latin typeface="Arial"/>
              </a:rPr>
              <a:t> = </a:t>
            </a:r>
            <a:r>
              <a:rPr lang="en-US" sz="2000" b="0" strike="noStrike" spc="-1" baseline="0" dirty="0" err="1">
                <a:latin typeface="Arial"/>
              </a:rPr>
              <a:t>carnaval</a:t>
            </a:r>
            <a:r>
              <a:rPr lang="en-US" sz="2000" b="0" strike="noStrike" spc="-1" baseline="0" dirty="0">
                <a:latin typeface="Arial"/>
              </a:rPr>
              <a:t> </a:t>
            </a:r>
            <a:r>
              <a:rPr lang="en-US" sz="2000" b="0" strike="noStrike" spc="-1" baseline="0" dirty="0" err="1">
                <a:latin typeface="Arial"/>
              </a:rPr>
              <a:t>sur</a:t>
            </a:r>
            <a:r>
              <a:rPr lang="en-US" sz="2000" b="0" strike="noStrike" spc="-1" baseline="0" dirty="0">
                <a:latin typeface="Arial"/>
              </a:rPr>
              <a:t> la place de la </a:t>
            </a:r>
            <a:r>
              <a:rPr lang="en-US" sz="2000" b="0" strike="noStrike" spc="-1" baseline="0" dirty="0" err="1">
                <a:latin typeface="Arial"/>
              </a:rPr>
              <a:t>Koul</a:t>
            </a:r>
            <a:endParaRPr lang="en-US" sz="2000" b="0" strike="noStrike" spc="-1" baseline="0" dirty="0">
              <a:latin typeface="Arial"/>
            </a:endParaRPr>
          </a:p>
          <a:p>
            <a:pPr marL="216000" indent="-213840">
              <a:lnSpc>
                <a:spcPct val="100000"/>
              </a:lnSpc>
            </a:pPr>
            <a:r>
              <a:rPr lang="en-US" sz="2000" b="0" strike="noStrike" spc="-1" baseline="0" dirty="0">
                <a:latin typeface="Arial"/>
              </a:rPr>
              <a:t>-&gt; </a:t>
            </a:r>
            <a:r>
              <a:rPr lang="en-US" sz="2000" b="0" strike="noStrike" spc="-1" baseline="0" dirty="0" err="1">
                <a:latin typeface="Arial"/>
              </a:rPr>
              <a:t>Volkserziehung</a:t>
            </a:r>
            <a:r>
              <a:rPr lang="en-US" sz="2000" b="0" strike="noStrike" spc="-1" baseline="0" dirty="0">
                <a:latin typeface="Arial"/>
              </a:rPr>
              <a:t> und Kunst: </a:t>
            </a:r>
            <a:r>
              <a:rPr lang="en-US" sz="2000" b="0" strike="noStrike" spc="-1" baseline="0" dirty="0" err="1">
                <a:latin typeface="Arial"/>
              </a:rPr>
              <a:t>Subventionen</a:t>
            </a:r>
            <a:r>
              <a:rPr lang="en-US" sz="2000" b="0" strike="noStrike" spc="-1" baseline="0" dirty="0">
                <a:latin typeface="Arial"/>
              </a:rPr>
              <a:t> </a:t>
            </a:r>
            <a:r>
              <a:rPr lang="en-US" sz="2000" b="0" strike="noStrike" spc="-1" baseline="0" dirty="0" err="1">
                <a:latin typeface="Arial"/>
              </a:rPr>
              <a:t>Vereine</a:t>
            </a:r>
            <a:r>
              <a:rPr lang="en-US" sz="2000" b="0" strike="noStrike" spc="-1" baseline="0">
                <a:latin typeface="Arial"/>
              </a:rPr>
              <a:t> + AGR</a:t>
            </a:r>
            <a:endParaRPr lang="en-US" sz="2000" b="0" strike="noStrike" spc="-1" dirty="0">
              <a:latin typeface="Arial"/>
            </a:endParaRPr>
          </a:p>
        </p:txBody>
      </p:sp>
      <p:sp>
        <p:nvSpPr>
          <p:cNvPr id="1145"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774C16D4-B890-4A08-9306-14E678BE7A0A}" type="slidenum">
              <a:rPr lang="en-US" sz="1100" b="0" strike="noStrike" spc="-1">
                <a:solidFill>
                  <a:srgbClr val="000000"/>
                </a:solidFill>
                <a:latin typeface="Times New Roman"/>
              </a:rPr>
              <a:t>28</a:t>
            </a:fld>
            <a:endParaRPr lang="en-US" sz="11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 name="PlaceHolder 1"/>
          <p:cNvSpPr>
            <a:spLocks noGrp="1" noRot="1" noChangeAspect="1"/>
          </p:cNvSpPr>
          <p:nvPr>
            <p:ph type="sldImg"/>
          </p:nvPr>
        </p:nvSpPr>
        <p:spPr>
          <a:xfrm>
            <a:off x="87313" y="742950"/>
            <a:ext cx="6619875" cy="3724275"/>
          </a:xfrm>
          <a:prstGeom prst="rect">
            <a:avLst/>
          </a:prstGeom>
        </p:spPr>
      </p:sp>
      <p:sp>
        <p:nvSpPr>
          <p:cNvPr id="1147"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pPr marL="216000" indent="-214200">
              <a:lnSpc>
                <a:spcPct val="100000"/>
              </a:lnSpc>
            </a:pPr>
            <a:r>
              <a:rPr lang="en-US" sz="2000" b="0" strike="noStrike" spc="-1" dirty="0">
                <a:latin typeface="Arial"/>
              </a:rPr>
              <a:t>LUC !!!!</a:t>
            </a:r>
          </a:p>
          <a:p>
            <a:pPr marL="216000" indent="-214200">
              <a:lnSpc>
                <a:spcPct val="100000"/>
              </a:lnSpc>
            </a:pPr>
            <a:endParaRPr lang="en-US" sz="2000" b="0" strike="noStrike" spc="-1" dirty="0">
              <a:latin typeface="Arial"/>
            </a:endParaRPr>
          </a:p>
        </p:txBody>
      </p:sp>
      <p:sp>
        <p:nvSpPr>
          <p:cNvPr id="1148"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3EFA0F92-2BB0-4D95-B878-2BB34A8EC424}" type="slidenum">
              <a:rPr lang="en-US" sz="1100" b="0" strike="noStrike" spc="-1">
                <a:solidFill>
                  <a:srgbClr val="000000"/>
                </a:solidFill>
                <a:latin typeface="Times New Roman"/>
              </a:rPr>
              <a:t>29</a:t>
            </a:fld>
            <a:endParaRPr lang="en-US" sz="1100" b="0" strike="noStrike" spc="-1">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pPr marL="0" marR="0" lvl="0" indent="0" algn="l" defTabSz="914112" rtl="0" eaLnBrk="1" fontAlgn="auto" latinLnBrk="0" hangingPunct="1">
              <a:lnSpc>
                <a:spcPct val="100000"/>
              </a:lnSpc>
              <a:spcBef>
                <a:spcPts val="0"/>
              </a:spcBef>
              <a:spcAft>
                <a:spcPts val="0"/>
              </a:spcAft>
              <a:buClrTx/>
              <a:buSzTx/>
              <a:buFontTx/>
              <a:buNone/>
              <a:tabLst/>
              <a:defRPr/>
            </a:pPr>
            <a:r>
              <a:rPr lang="fr-BE" dirty="0"/>
              <a:t>Graphique HORS CPAS (dépenses de transfert par habitant)</a:t>
            </a:r>
          </a:p>
          <a:p>
            <a:endParaRPr lang="fr-BE" dirty="0"/>
          </a:p>
        </p:txBody>
      </p:sp>
      <p:sp>
        <p:nvSpPr>
          <p:cNvPr id="4" name="Espace réservé du numéro de diapositive 3"/>
          <p:cNvSpPr>
            <a:spLocks noGrp="1"/>
          </p:cNvSpPr>
          <p:nvPr>
            <p:ph type="sldNum" sz="quarter" idx="5"/>
          </p:nvPr>
        </p:nvSpPr>
        <p:spPr/>
        <p:txBody>
          <a:bodyPr/>
          <a:lstStyle/>
          <a:p>
            <a:fld id="{94F325E1-631E-4FFD-AF35-27D076BB57F2}" type="slidenum">
              <a:rPr lang="en-GB" smtClean="0"/>
              <a:pPr/>
              <a:t>30</a:t>
            </a:fld>
            <a:endParaRPr lang="en-GB"/>
          </a:p>
        </p:txBody>
      </p:sp>
    </p:spTree>
    <p:extLst>
      <p:ext uri="{BB962C8B-B14F-4D97-AF65-F5344CB8AC3E}">
        <p14:creationId xmlns:p14="http://schemas.microsoft.com/office/powerpoint/2010/main" val="4025346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BE" dirty="0"/>
              <a:t>La dette est composée du </a:t>
            </a:r>
            <a:r>
              <a:rPr lang="fr-BE" dirty="0" err="1"/>
              <a:t>rembousement</a:t>
            </a:r>
            <a:r>
              <a:rPr lang="fr-BE" dirty="0"/>
              <a:t> de l’emprunt soit le capital et les intérêts</a:t>
            </a:r>
          </a:p>
          <a:p>
            <a:r>
              <a:rPr lang="fr-BE" dirty="0"/>
              <a:t>Nous observons que la commune a toujours été endettée à un taux oscillant entre 5,7 et 7,9%</a:t>
            </a:r>
          </a:p>
        </p:txBody>
      </p:sp>
      <p:sp>
        <p:nvSpPr>
          <p:cNvPr id="4" name="Espace réservé du numéro de diapositive 3"/>
          <p:cNvSpPr>
            <a:spLocks noGrp="1"/>
          </p:cNvSpPr>
          <p:nvPr>
            <p:ph type="sldNum"/>
          </p:nvPr>
        </p:nvSpPr>
        <p:spPr/>
        <p:txBody>
          <a:bodyPr/>
          <a:lstStyle/>
          <a:p>
            <a:pPr algn="r"/>
            <a:fld id="{017AE3CA-A7A2-4584-8493-CCBC39982170}" type="slidenum">
              <a:rPr lang="en-US" sz="1400" b="0" strike="noStrike" spc="-1" smtClean="0">
                <a:latin typeface="Times New Roman"/>
              </a:rPr>
              <a:t>31</a:t>
            </a:fld>
            <a:endParaRPr lang="en-US" sz="1400" b="0" strike="noStrike" spc="-1">
              <a:latin typeface="Times New Roman"/>
            </a:endParaRPr>
          </a:p>
        </p:txBody>
      </p:sp>
    </p:spTree>
    <p:extLst>
      <p:ext uri="{BB962C8B-B14F-4D97-AF65-F5344CB8AC3E}">
        <p14:creationId xmlns:p14="http://schemas.microsoft.com/office/powerpoint/2010/main" val="1589337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PlaceHolder 1"/>
          <p:cNvSpPr>
            <a:spLocks noGrp="1" noRot="1" noChangeAspect="1"/>
          </p:cNvSpPr>
          <p:nvPr>
            <p:ph type="sldImg"/>
          </p:nvPr>
        </p:nvSpPr>
        <p:spPr>
          <a:xfrm>
            <a:off x="87313" y="742950"/>
            <a:ext cx="6619875" cy="3724275"/>
          </a:xfrm>
          <a:prstGeom prst="rect">
            <a:avLst/>
          </a:prstGeom>
        </p:spPr>
      </p:sp>
      <p:sp>
        <p:nvSpPr>
          <p:cNvPr id="1150"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en-US" sz="2000" b="0" strike="noStrike" spc="-1" dirty="0">
                <a:latin typeface="Arial"/>
              </a:rPr>
              <a:t>La </a:t>
            </a:r>
            <a:r>
              <a:rPr lang="en-US" sz="2000" b="0" strike="noStrike" spc="-1" dirty="0" err="1">
                <a:latin typeface="Arial"/>
              </a:rPr>
              <a:t>dette</a:t>
            </a:r>
            <a:r>
              <a:rPr lang="en-US" sz="2000" b="0" strike="noStrike" spc="-1" dirty="0">
                <a:latin typeface="Arial"/>
              </a:rPr>
              <a:t> a </a:t>
            </a:r>
            <a:r>
              <a:rPr lang="en-US" sz="2000" b="0" strike="noStrike" spc="-1" dirty="0" err="1">
                <a:latin typeface="Arial"/>
              </a:rPr>
              <a:t>augmenté</a:t>
            </a:r>
            <a:r>
              <a:rPr lang="en-US" sz="2000" b="0" strike="noStrike" spc="-1" dirty="0">
                <a:latin typeface="Arial"/>
              </a:rPr>
              <a:t> </a:t>
            </a:r>
            <a:r>
              <a:rPr lang="en-US" sz="2000" b="0" strike="noStrike" spc="-1" dirty="0" err="1">
                <a:latin typeface="Arial"/>
              </a:rPr>
              <a:t>ces</a:t>
            </a:r>
            <a:r>
              <a:rPr lang="en-US" sz="2000" b="0" strike="noStrike" spc="-1" dirty="0">
                <a:latin typeface="Arial"/>
              </a:rPr>
              <a:t> </a:t>
            </a:r>
            <a:r>
              <a:rPr lang="en-US" sz="2000" b="0" strike="noStrike" spc="-1" dirty="0" err="1">
                <a:latin typeface="Arial"/>
              </a:rPr>
              <a:t>dernières</a:t>
            </a:r>
            <a:r>
              <a:rPr lang="en-US" sz="2000" b="0" strike="noStrike" spc="-1" dirty="0">
                <a:latin typeface="Arial"/>
              </a:rPr>
              <a:t> </a:t>
            </a:r>
            <a:r>
              <a:rPr lang="en-US" sz="2000" b="0" strike="noStrike" spc="-1" dirty="0" err="1">
                <a:latin typeface="Arial"/>
              </a:rPr>
              <a:t>années</a:t>
            </a:r>
            <a:r>
              <a:rPr lang="en-US" sz="2000" b="0" strike="noStrike" spc="-1" dirty="0">
                <a:latin typeface="Arial"/>
              </a:rPr>
              <a:t>, </a:t>
            </a:r>
            <a:r>
              <a:rPr lang="en-US" sz="2000" b="0" strike="noStrike" spc="-1" dirty="0" err="1">
                <a:latin typeface="Arial"/>
              </a:rPr>
              <a:t>elle</a:t>
            </a:r>
            <a:r>
              <a:rPr lang="en-US" sz="2000" b="0" strike="noStrike" spc="-1" dirty="0">
                <a:latin typeface="Arial"/>
              </a:rPr>
              <a:t> </a:t>
            </a:r>
            <a:r>
              <a:rPr lang="en-US" sz="2000" b="0" strike="noStrike" spc="-1" dirty="0" err="1">
                <a:latin typeface="Arial"/>
              </a:rPr>
              <a:t>sert</a:t>
            </a:r>
            <a:r>
              <a:rPr lang="en-US" sz="2000" b="0" strike="noStrike" spc="-1" dirty="0">
                <a:latin typeface="Arial"/>
              </a:rPr>
              <a:t> </a:t>
            </a:r>
            <a:r>
              <a:rPr lang="en-US" sz="2000" b="0" strike="noStrike" spc="-1" dirty="0" err="1">
                <a:latin typeface="Arial"/>
              </a:rPr>
              <a:t>principalement</a:t>
            </a:r>
            <a:r>
              <a:rPr lang="en-US" sz="2000" b="0" strike="noStrike" spc="-1" dirty="0">
                <a:latin typeface="Arial"/>
              </a:rPr>
              <a:t> à </a:t>
            </a:r>
            <a:r>
              <a:rPr lang="en-US" sz="2000" b="0" strike="noStrike" spc="-1" dirty="0" err="1">
                <a:latin typeface="Arial"/>
              </a:rPr>
              <a:t>rembourser</a:t>
            </a:r>
            <a:r>
              <a:rPr lang="en-US" sz="2000" b="0" strike="noStrike" spc="-1" dirty="0">
                <a:latin typeface="Arial"/>
              </a:rPr>
              <a:t> les </a:t>
            </a:r>
            <a:r>
              <a:rPr lang="en-US" sz="2000" b="0" strike="noStrike" spc="-1" dirty="0" err="1">
                <a:latin typeface="Arial"/>
              </a:rPr>
              <a:t>gros</a:t>
            </a:r>
            <a:r>
              <a:rPr lang="en-US" sz="2000" b="0" strike="noStrike" spc="-1" dirty="0">
                <a:latin typeface="Arial"/>
              </a:rPr>
              <a:t> travaux</a:t>
            </a:r>
          </a:p>
        </p:txBody>
      </p:sp>
      <p:sp>
        <p:nvSpPr>
          <p:cNvPr id="1151"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888F3411-A928-4E8C-9267-FE94DC9D8713}" type="slidenum">
              <a:rPr lang="en-US" sz="1100" b="0" strike="noStrike" spc="-1">
                <a:solidFill>
                  <a:srgbClr val="000000"/>
                </a:solidFill>
                <a:latin typeface="Times New Roman"/>
              </a:rPr>
              <a:t>32</a:t>
            </a:fld>
            <a:endParaRPr lang="en-US" sz="11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94F325E1-631E-4FFD-AF35-27D076BB57F2}" type="slidenum">
              <a:rPr lang="en-GB" smtClean="0"/>
              <a:pPr/>
              <a:t>3</a:t>
            </a:fld>
            <a:endParaRPr lang="en-GB"/>
          </a:p>
        </p:txBody>
      </p:sp>
    </p:spTree>
    <p:extLst>
      <p:ext uri="{BB962C8B-B14F-4D97-AF65-F5344CB8AC3E}">
        <p14:creationId xmlns:p14="http://schemas.microsoft.com/office/powerpoint/2010/main" val="1350070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PlaceHolder 1"/>
          <p:cNvSpPr>
            <a:spLocks noGrp="1" noRot="1" noChangeAspect="1"/>
          </p:cNvSpPr>
          <p:nvPr>
            <p:ph type="sldImg"/>
          </p:nvPr>
        </p:nvSpPr>
        <p:spPr>
          <a:xfrm>
            <a:off x="87313" y="742950"/>
            <a:ext cx="6619875" cy="3724275"/>
          </a:xfrm>
          <a:prstGeom prst="rect">
            <a:avLst/>
          </a:prstGeom>
        </p:spPr>
      </p:sp>
      <p:sp>
        <p:nvSpPr>
          <p:cNvPr id="1153"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en-US" sz="2000" b="0" strike="noStrike" spc="-1" dirty="0">
                <a:latin typeface="Arial"/>
              </a:rPr>
              <a:t>Les deux </a:t>
            </a:r>
            <a:r>
              <a:rPr lang="en-US" sz="2000" b="0" strike="noStrike" spc="-1" dirty="0" err="1">
                <a:latin typeface="Arial"/>
              </a:rPr>
              <a:t>graphiques</a:t>
            </a:r>
            <a:r>
              <a:rPr lang="en-US" sz="2000" b="0" strike="noStrike" spc="-1" dirty="0">
                <a:latin typeface="Arial"/>
              </a:rPr>
              <a:t> </a:t>
            </a:r>
            <a:r>
              <a:rPr lang="en-US" sz="2000" b="0" strike="noStrike" spc="-1" dirty="0" err="1">
                <a:latin typeface="Arial"/>
              </a:rPr>
              <a:t>suivants</a:t>
            </a:r>
            <a:r>
              <a:rPr lang="en-US" sz="2000" b="0" strike="noStrike" spc="-1" dirty="0">
                <a:latin typeface="Arial"/>
              </a:rPr>
              <a:t> </a:t>
            </a:r>
            <a:r>
              <a:rPr lang="en-US" sz="2000" b="0" strike="noStrike" spc="-1" dirty="0" err="1">
                <a:latin typeface="Arial"/>
              </a:rPr>
              <a:t>montrent</a:t>
            </a:r>
            <a:r>
              <a:rPr lang="en-US" sz="2000" b="0" strike="noStrike" spc="-1" dirty="0">
                <a:latin typeface="Arial"/>
              </a:rPr>
              <a:t> :</a:t>
            </a:r>
          </a:p>
          <a:p>
            <a:r>
              <a:rPr lang="en-US" sz="2000" b="0" strike="noStrike" spc="-1" dirty="0" err="1">
                <a:latin typeface="Arial"/>
              </a:rPr>
              <a:t>Qu’en</a:t>
            </a:r>
            <a:r>
              <a:rPr lang="en-US" sz="2000" b="0" strike="noStrike" spc="-1" dirty="0">
                <a:latin typeface="Arial"/>
              </a:rPr>
              <a:t> 2023 300K€ </a:t>
            </a:r>
            <a:r>
              <a:rPr lang="en-US" sz="2000" b="0" strike="noStrike" spc="-1" dirty="0" err="1">
                <a:latin typeface="Arial"/>
              </a:rPr>
              <a:t>sont</a:t>
            </a:r>
            <a:r>
              <a:rPr lang="en-US" sz="2000" b="0" strike="noStrike" spc="-1" dirty="0">
                <a:latin typeface="Arial"/>
              </a:rPr>
              <a:t> </a:t>
            </a:r>
            <a:r>
              <a:rPr lang="en-US" sz="2000" b="0" strike="noStrike" spc="-1" dirty="0" err="1">
                <a:latin typeface="Arial"/>
              </a:rPr>
              <a:t>consacrés</a:t>
            </a:r>
            <a:r>
              <a:rPr lang="en-US" sz="2000" b="0" strike="noStrike" spc="-1" dirty="0">
                <a:latin typeface="Arial"/>
              </a:rPr>
              <a:t> au </a:t>
            </a:r>
            <a:r>
              <a:rPr lang="en-US" sz="2000" b="0" strike="noStrike" spc="-1" dirty="0" err="1">
                <a:latin typeface="Arial"/>
              </a:rPr>
              <a:t>remboursement</a:t>
            </a:r>
            <a:r>
              <a:rPr lang="en-US" sz="2000" b="0" strike="noStrike" spc="-1" dirty="0">
                <a:latin typeface="Arial"/>
              </a:rPr>
              <a:t> du </a:t>
            </a:r>
            <a:r>
              <a:rPr lang="en-US" sz="2000" b="0" strike="noStrike" spc="-1" dirty="0" err="1">
                <a:latin typeface="Arial"/>
              </a:rPr>
              <a:t>pret</a:t>
            </a:r>
            <a:r>
              <a:rPr lang="en-US" sz="2000" b="0" strike="noStrike" spc="-1" dirty="0">
                <a:latin typeface="Arial"/>
              </a:rPr>
              <a:t> de 3 millions pour </a:t>
            </a:r>
            <a:r>
              <a:rPr lang="en-US" sz="2000" b="0" strike="noStrike" spc="-1" dirty="0" err="1">
                <a:latin typeface="Arial"/>
              </a:rPr>
              <a:t>soutenir</a:t>
            </a:r>
            <a:r>
              <a:rPr lang="en-US" sz="2000" b="0" strike="noStrike" spc="-1" dirty="0">
                <a:latin typeface="Arial"/>
              </a:rPr>
              <a:t> les </a:t>
            </a:r>
            <a:r>
              <a:rPr lang="en-US" sz="2000" b="0" strike="noStrike" spc="-1" dirty="0" err="1">
                <a:latin typeface="Arial"/>
              </a:rPr>
              <a:t>dépenses</a:t>
            </a:r>
            <a:r>
              <a:rPr lang="en-US" sz="2000" b="0" strike="noStrike" spc="-1" dirty="0">
                <a:latin typeface="Arial"/>
              </a:rPr>
              <a:t> </a:t>
            </a:r>
            <a:r>
              <a:rPr lang="en-US" sz="2000" b="0" strike="noStrike" spc="-1" dirty="0" err="1">
                <a:latin typeface="Arial"/>
              </a:rPr>
              <a:t>courantes</a:t>
            </a:r>
            <a:r>
              <a:rPr lang="en-US" sz="2000" b="0" strike="noStrike" spc="-1" dirty="0">
                <a:latin typeface="Arial"/>
              </a:rPr>
              <a:t> de la calamine</a:t>
            </a:r>
          </a:p>
          <a:p>
            <a:r>
              <a:rPr lang="en-US" sz="2000" b="0" strike="noStrike" spc="-1" dirty="0">
                <a:latin typeface="Arial"/>
              </a:rPr>
              <a:t>Ensuite sur le </a:t>
            </a:r>
            <a:r>
              <a:rPr lang="en-US" sz="2000" b="0" strike="noStrike" spc="-1" dirty="0" err="1">
                <a:latin typeface="Arial"/>
              </a:rPr>
              <a:t>graphique</a:t>
            </a:r>
            <a:r>
              <a:rPr lang="en-US" sz="2000" b="0" strike="noStrike" spc="-1" dirty="0">
                <a:latin typeface="Arial"/>
              </a:rPr>
              <a:t> du bas, on observe les </a:t>
            </a:r>
            <a:r>
              <a:rPr lang="en-US" sz="2000" b="0" strike="noStrike" spc="-1" dirty="0" err="1">
                <a:latin typeface="Arial"/>
              </a:rPr>
              <a:t>postes</a:t>
            </a:r>
            <a:r>
              <a:rPr lang="en-US" sz="2000" b="0" strike="noStrike" spc="-1" dirty="0">
                <a:latin typeface="Arial"/>
              </a:rPr>
              <a:t> </a:t>
            </a:r>
            <a:r>
              <a:rPr lang="en-US" sz="2000" b="0" strike="noStrike" spc="-1" dirty="0" err="1">
                <a:latin typeface="Arial"/>
              </a:rPr>
              <a:t>principaux</a:t>
            </a:r>
            <a:r>
              <a:rPr lang="en-US" sz="2000" b="0" strike="noStrike" spc="-1" dirty="0">
                <a:latin typeface="Arial"/>
              </a:rPr>
              <a:t> </a:t>
            </a:r>
            <a:r>
              <a:rPr lang="en-US" sz="2000" b="0" strike="noStrike" spc="-1" dirty="0" err="1">
                <a:latin typeface="Arial"/>
              </a:rPr>
              <a:t>sont</a:t>
            </a:r>
            <a:r>
              <a:rPr lang="en-US" sz="2000" b="0" strike="noStrike" spc="-1" dirty="0">
                <a:latin typeface="Arial"/>
              </a:rPr>
              <a:t> la </a:t>
            </a:r>
            <a:r>
              <a:rPr lang="en-US" sz="2000" b="0" strike="noStrike" spc="-1" dirty="0" err="1">
                <a:latin typeface="Arial"/>
              </a:rPr>
              <a:t>voirie</a:t>
            </a:r>
            <a:r>
              <a:rPr lang="en-US" sz="2000" b="0" strike="noStrike" spc="-1" dirty="0">
                <a:latin typeface="Arial"/>
              </a:rPr>
              <a:t> et </a:t>
            </a:r>
            <a:r>
              <a:rPr lang="en-US" sz="2000" b="0" strike="noStrike" spc="-1" dirty="0" err="1">
                <a:latin typeface="Arial"/>
              </a:rPr>
              <a:t>l’eau</a:t>
            </a:r>
            <a:r>
              <a:rPr lang="en-US" sz="2000" b="0" strike="noStrike" spc="-1" dirty="0">
                <a:latin typeface="Arial"/>
              </a:rPr>
              <a:t> et son </a:t>
            </a:r>
            <a:r>
              <a:rPr lang="en-US" sz="2000" b="0" strike="noStrike" spc="-1" dirty="0" err="1">
                <a:latin typeface="Arial"/>
              </a:rPr>
              <a:t>traitement</a:t>
            </a:r>
            <a:endParaRPr lang="en-US" sz="2000" b="0" strike="noStrike" spc="-1" dirty="0">
              <a:latin typeface="Arial"/>
            </a:endParaRPr>
          </a:p>
        </p:txBody>
      </p:sp>
      <p:sp>
        <p:nvSpPr>
          <p:cNvPr id="1154"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19A76769-E6C3-4603-AEFD-BA814D136D52}" type="slidenum">
              <a:rPr lang="en-US" sz="1100" b="0" strike="noStrike" spc="-1">
                <a:solidFill>
                  <a:srgbClr val="000000"/>
                </a:solidFill>
                <a:latin typeface="Times New Roman"/>
              </a:rPr>
              <a:t>33</a:t>
            </a:fld>
            <a:endParaRPr lang="en-US" sz="1100" b="0" strike="noStrike" spc="-1">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BE" dirty="0"/>
              <a:t>Si on examine plus précisément les dépenses pour les voiries nous observons que La Calamine est particulièrement dynamique dans l’entretien des routes (montant à l’extraordinaire par km)</a:t>
            </a:r>
          </a:p>
          <a:p>
            <a:r>
              <a:rPr lang="fr-BE" dirty="0"/>
              <a:t>&gt; Thierry des exemples de grosses réparations/aménagement (voiries</a:t>
            </a:r>
            <a:r>
              <a:rPr lang="fr-BE" baseline="0" dirty="0"/>
              <a:t> refaites ces dernières années = Place de l’Eglise, </a:t>
            </a:r>
            <a:r>
              <a:rPr lang="fr-BE" baseline="0" dirty="0" err="1"/>
              <a:t>Heide</a:t>
            </a:r>
            <a:r>
              <a:rPr lang="fr-BE" baseline="0" dirty="0"/>
              <a:t>, Max, Aix-la-Chapelle, Driesch, Hof, rue des Tilleuls, rue de Cité, Stade)</a:t>
            </a:r>
            <a:endParaRPr lang="fr-BE" dirty="0"/>
          </a:p>
        </p:txBody>
      </p:sp>
      <p:sp>
        <p:nvSpPr>
          <p:cNvPr id="4" name="Espace réservé du numéro de diapositive 3"/>
          <p:cNvSpPr>
            <a:spLocks noGrp="1"/>
          </p:cNvSpPr>
          <p:nvPr>
            <p:ph type="sldNum"/>
          </p:nvPr>
        </p:nvSpPr>
        <p:spPr/>
        <p:txBody>
          <a:bodyPr/>
          <a:lstStyle/>
          <a:p>
            <a:pPr algn="r"/>
            <a:fld id="{017AE3CA-A7A2-4584-8493-CCBC39982170}" type="slidenum">
              <a:rPr lang="en-US" sz="1400" b="0" strike="noStrike" spc="-1" smtClean="0">
                <a:latin typeface="Times New Roman"/>
              </a:rPr>
              <a:t>34</a:t>
            </a:fld>
            <a:endParaRPr lang="en-US" sz="1400" b="0" strike="noStrike" spc="-1">
              <a:latin typeface="Times New Roman"/>
            </a:endParaRPr>
          </a:p>
        </p:txBody>
      </p:sp>
    </p:spTree>
    <p:extLst>
      <p:ext uri="{BB962C8B-B14F-4D97-AF65-F5344CB8AC3E}">
        <p14:creationId xmlns:p14="http://schemas.microsoft.com/office/powerpoint/2010/main" val="2043772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BE" dirty="0"/>
              <a:t>LUC !!!</a:t>
            </a:r>
          </a:p>
        </p:txBody>
      </p:sp>
      <p:sp>
        <p:nvSpPr>
          <p:cNvPr id="4" name="Espace réservé du numéro de diapositive 3"/>
          <p:cNvSpPr>
            <a:spLocks noGrp="1"/>
          </p:cNvSpPr>
          <p:nvPr>
            <p:ph type="sldNum"/>
          </p:nvPr>
        </p:nvSpPr>
        <p:spPr/>
        <p:txBody>
          <a:bodyPr/>
          <a:lstStyle/>
          <a:p>
            <a:pPr algn="r"/>
            <a:fld id="{017AE3CA-A7A2-4584-8493-CCBC39982170}" type="slidenum">
              <a:rPr lang="en-US" sz="1400" b="0" strike="noStrike" spc="-1" smtClean="0">
                <a:latin typeface="Times New Roman"/>
              </a:rPr>
              <a:t>35</a:t>
            </a:fld>
            <a:endParaRPr lang="en-US" sz="1400" b="0" strike="noStrike" spc="-1">
              <a:latin typeface="Times New Roman"/>
            </a:endParaRPr>
          </a:p>
        </p:txBody>
      </p:sp>
    </p:spTree>
    <p:extLst>
      <p:ext uri="{BB962C8B-B14F-4D97-AF65-F5344CB8AC3E}">
        <p14:creationId xmlns:p14="http://schemas.microsoft.com/office/powerpoint/2010/main" val="335873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BE" dirty="0"/>
              <a:t>Nous allons donc suivre avec les recettes</a:t>
            </a:r>
          </a:p>
          <a:p>
            <a:r>
              <a:rPr lang="fr-BE" dirty="0"/>
              <a:t>On </a:t>
            </a:r>
            <a:r>
              <a:rPr lang="fr-BE" dirty="0" err="1"/>
              <a:t>retrouvre</a:t>
            </a:r>
            <a:r>
              <a:rPr lang="fr-BE" dirty="0"/>
              <a:t> 3 types de recettes :</a:t>
            </a:r>
          </a:p>
          <a:p>
            <a:r>
              <a:rPr lang="fr-BE" dirty="0"/>
              <a:t>Les transferts (recettes fiscales et taxes communales)</a:t>
            </a:r>
          </a:p>
          <a:p>
            <a:r>
              <a:rPr lang="fr-BE" dirty="0"/>
              <a:t>Les recettes des dividendes (montant très faible)</a:t>
            </a:r>
          </a:p>
          <a:p>
            <a:r>
              <a:rPr lang="fr-BE" dirty="0"/>
              <a:t>Les recettes qui </a:t>
            </a:r>
            <a:r>
              <a:rPr lang="fr-FR" dirty="0"/>
              <a:t>proviennent des biens communaux (ex. : location de matériel) et des services rendus par la Commune ainsi que la vente d’eau </a:t>
            </a:r>
            <a:endParaRPr lang="fr-BE" dirty="0"/>
          </a:p>
        </p:txBody>
      </p:sp>
      <p:sp>
        <p:nvSpPr>
          <p:cNvPr id="4" name="Espace réservé du numéro de diapositive 3"/>
          <p:cNvSpPr>
            <a:spLocks noGrp="1"/>
          </p:cNvSpPr>
          <p:nvPr>
            <p:ph type="sldNum"/>
          </p:nvPr>
        </p:nvSpPr>
        <p:spPr/>
        <p:txBody>
          <a:bodyPr/>
          <a:lstStyle/>
          <a:p>
            <a:pPr algn="r"/>
            <a:fld id="{017AE3CA-A7A2-4584-8493-CCBC39982170}" type="slidenum">
              <a:rPr lang="en-US" sz="1400" b="0" strike="noStrike" spc="-1" smtClean="0">
                <a:latin typeface="Times New Roman"/>
              </a:rPr>
              <a:t>37</a:t>
            </a:fld>
            <a:endParaRPr lang="en-US" sz="1400" b="0" strike="noStrike" spc="-1">
              <a:latin typeface="Times New Roman"/>
            </a:endParaRPr>
          </a:p>
        </p:txBody>
      </p:sp>
    </p:spTree>
    <p:extLst>
      <p:ext uri="{BB962C8B-B14F-4D97-AF65-F5344CB8AC3E}">
        <p14:creationId xmlns:p14="http://schemas.microsoft.com/office/powerpoint/2010/main" val="1865902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 name="PlaceHolder 1"/>
          <p:cNvSpPr>
            <a:spLocks noGrp="1" noRot="1" noChangeAspect="1"/>
          </p:cNvSpPr>
          <p:nvPr>
            <p:ph type="sldImg"/>
          </p:nvPr>
        </p:nvSpPr>
        <p:spPr>
          <a:xfrm>
            <a:off x="87313" y="742950"/>
            <a:ext cx="6619875" cy="3724275"/>
          </a:xfrm>
          <a:prstGeom prst="rect">
            <a:avLst/>
          </a:prstGeom>
        </p:spPr>
      </p:sp>
      <p:sp>
        <p:nvSpPr>
          <p:cNvPr id="1159"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2000" dirty="0"/>
              <a:t>Il s’agit principalement des </a:t>
            </a:r>
            <a:r>
              <a:rPr lang="fr-BE" sz="2000" b="1" dirty="0"/>
              <a:t>recettes fiscales </a:t>
            </a:r>
            <a:r>
              <a:rPr lang="fr-BE" sz="2000" dirty="0"/>
              <a:t>et du </a:t>
            </a:r>
            <a:r>
              <a:rPr lang="fr-BE" sz="2000" b="1" dirty="0"/>
              <a:t>fonds des communes</a:t>
            </a:r>
            <a:r>
              <a:rPr lang="fr-BE" sz="2000" dirty="0"/>
              <a:t>. Il s’agit également des taxes communales.</a:t>
            </a:r>
            <a:endParaRPr lang="fr-FR" sz="2000" dirty="0"/>
          </a:p>
          <a:p>
            <a:endParaRPr lang="en-US" sz="2000" b="0" strike="noStrike" spc="-1" dirty="0">
              <a:latin typeface="Arial"/>
            </a:endParaRPr>
          </a:p>
        </p:txBody>
      </p:sp>
      <p:sp>
        <p:nvSpPr>
          <p:cNvPr id="1160"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08675497-A1B3-439C-AE83-3D8239DE0A6D}" type="slidenum">
              <a:rPr lang="en-US" sz="1100" b="0" strike="noStrike" spc="-1">
                <a:solidFill>
                  <a:srgbClr val="000000"/>
                </a:solidFill>
                <a:latin typeface="Times New Roman"/>
              </a:rPr>
              <a:t>39</a:t>
            </a:fld>
            <a:endParaRPr lang="en-US" sz="1100" b="0" strike="noStrike" spc="-1">
              <a:latin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 name="PlaceHolder 1"/>
          <p:cNvSpPr>
            <a:spLocks noGrp="1" noRot="1" noChangeAspect="1"/>
          </p:cNvSpPr>
          <p:nvPr>
            <p:ph type="sldImg"/>
          </p:nvPr>
        </p:nvSpPr>
        <p:spPr>
          <a:xfrm>
            <a:off x="87480" y="743040"/>
            <a:ext cx="6620400" cy="3723480"/>
          </a:xfrm>
          <a:prstGeom prst="rect">
            <a:avLst/>
          </a:prstGeom>
        </p:spPr>
      </p:sp>
      <p:sp>
        <p:nvSpPr>
          <p:cNvPr id="1162"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endParaRPr lang="en-US" sz="2000" b="0" strike="noStrike" spc="-1">
              <a:latin typeface="Arial"/>
            </a:endParaRPr>
          </a:p>
        </p:txBody>
      </p:sp>
      <p:sp>
        <p:nvSpPr>
          <p:cNvPr id="1163"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AADD866B-DC1C-4308-8FCD-9140872F503E}" type="slidenum">
              <a:rPr lang="en-US" sz="1100" b="0" strike="noStrike" spc="-1">
                <a:solidFill>
                  <a:srgbClr val="000000"/>
                </a:solidFill>
                <a:latin typeface="Times New Roman"/>
              </a:rPr>
              <a:t>40</a:t>
            </a:fld>
            <a:endParaRPr lang="en-US" sz="1100" b="0" strike="noStrike" spc="-1">
              <a:latin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 name="PlaceHolder 1"/>
          <p:cNvSpPr>
            <a:spLocks noGrp="1" noRot="1" noChangeAspect="1"/>
          </p:cNvSpPr>
          <p:nvPr>
            <p:ph type="sldImg"/>
          </p:nvPr>
        </p:nvSpPr>
        <p:spPr>
          <a:xfrm>
            <a:off x="87313" y="742950"/>
            <a:ext cx="6619875" cy="3724275"/>
          </a:xfrm>
          <a:prstGeom prst="rect">
            <a:avLst/>
          </a:prstGeom>
        </p:spPr>
      </p:sp>
      <p:sp>
        <p:nvSpPr>
          <p:cNvPr id="1162"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2000" dirty="0"/>
              <a:t>Il s’agit d’un pourcentage prélevé par la Commune sur base de l’impôt des personnes physiques </a:t>
            </a:r>
          </a:p>
          <a:p>
            <a:endParaRPr lang="en-US" sz="2000" b="0" strike="noStrike" spc="-1" dirty="0">
              <a:latin typeface="Arial"/>
            </a:endParaRPr>
          </a:p>
        </p:txBody>
      </p:sp>
      <p:sp>
        <p:nvSpPr>
          <p:cNvPr id="1163"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AADD866B-DC1C-4308-8FCD-9140872F503E}" type="slidenum">
              <a:rPr lang="en-US" sz="1100" b="0" strike="noStrike" spc="-1">
                <a:solidFill>
                  <a:srgbClr val="000000"/>
                </a:solidFill>
                <a:latin typeface="Times New Roman"/>
              </a:rPr>
              <a:t>41</a:t>
            </a:fld>
            <a:endParaRPr lang="en-US" sz="1100" b="0" strike="noStrike" spc="-1">
              <a:latin typeface="Arial"/>
            </a:endParaRPr>
          </a:p>
        </p:txBody>
      </p:sp>
    </p:spTree>
    <p:extLst>
      <p:ext uri="{BB962C8B-B14F-4D97-AF65-F5344CB8AC3E}">
        <p14:creationId xmlns:p14="http://schemas.microsoft.com/office/powerpoint/2010/main" val="2800046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 name="PlaceHolder 1"/>
          <p:cNvSpPr>
            <a:spLocks noGrp="1" noRot="1" noChangeAspect="1"/>
          </p:cNvSpPr>
          <p:nvPr>
            <p:ph type="sldImg"/>
          </p:nvPr>
        </p:nvSpPr>
        <p:spPr>
          <a:xfrm>
            <a:off x="87313" y="742950"/>
            <a:ext cx="6619875" cy="3724275"/>
          </a:xfrm>
          <a:prstGeom prst="rect">
            <a:avLst/>
          </a:prstGeom>
        </p:spPr>
      </p:sp>
      <p:sp>
        <p:nvSpPr>
          <p:cNvPr id="1162"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2000" dirty="0"/>
              <a:t>Il s’agit d’une partie du montant payé sur le « cadastre » de votre maison </a:t>
            </a:r>
          </a:p>
          <a:p>
            <a:endParaRPr lang="en-US" sz="2000" b="0" strike="noStrike" spc="-1" dirty="0">
              <a:latin typeface="Arial"/>
            </a:endParaRPr>
          </a:p>
        </p:txBody>
      </p:sp>
      <p:sp>
        <p:nvSpPr>
          <p:cNvPr id="1163"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AADD866B-DC1C-4308-8FCD-9140872F503E}" type="slidenum">
              <a:rPr lang="en-US" sz="1100" b="0" strike="noStrike" spc="-1">
                <a:solidFill>
                  <a:srgbClr val="000000"/>
                </a:solidFill>
                <a:latin typeface="Times New Roman"/>
              </a:rPr>
              <a:t>42</a:t>
            </a:fld>
            <a:endParaRPr lang="en-US" sz="1100" b="0" strike="noStrike" spc="-1">
              <a:latin typeface="Arial"/>
            </a:endParaRPr>
          </a:p>
        </p:txBody>
      </p:sp>
    </p:spTree>
    <p:extLst>
      <p:ext uri="{BB962C8B-B14F-4D97-AF65-F5344CB8AC3E}">
        <p14:creationId xmlns:p14="http://schemas.microsoft.com/office/powerpoint/2010/main" val="2984260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 name="PlaceHolder 1"/>
          <p:cNvSpPr>
            <a:spLocks noGrp="1" noRot="1" noChangeAspect="1"/>
          </p:cNvSpPr>
          <p:nvPr>
            <p:ph type="sldImg"/>
          </p:nvPr>
        </p:nvSpPr>
        <p:spPr>
          <a:xfrm>
            <a:off x="87313" y="742950"/>
            <a:ext cx="6619875" cy="3724275"/>
          </a:xfrm>
          <a:prstGeom prst="rect">
            <a:avLst/>
          </a:prstGeom>
        </p:spPr>
      </p:sp>
      <p:sp>
        <p:nvSpPr>
          <p:cNvPr id="1162"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2000" dirty="0"/>
              <a:t>Il s’agit d’un  montant versé par la communauté germanophone pour soutenir les communes</a:t>
            </a:r>
          </a:p>
          <a:p>
            <a:endParaRPr lang="en-US" sz="2000" b="0" strike="noStrike" spc="-1" dirty="0">
              <a:latin typeface="Arial"/>
            </a:endParaRPr>
          </a:p>
        </p:txBody>
      </p:sp>
      <p:sp>
        <p:nvSpPr>
          <p:cNvPr id="1163"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AADD866B-DC1C-4308-8FCD-9140872F503E}" type="slidenum">
              <a:rPr lang="en-US" sz="1100" b="0" strike="noStrike" spc="-1">
                <a:solidFill>
                  <a:srgbClr val="000000"/>
                </a:solidFill>
                <a:latin typeface="Times New Roman"/>
              </a:rPr>
              <a:t>43</a:t>
            </a:fld>
            <a:endParaRPr lang="en-US" sz="1100" b="0" strike="noStrike" spc="-1">
              <a:latin typeface="Arial"/>
            </a:endParaRPr>
          </a:p>
        </p:txBody>
      </p:sp>
    </p:spTree>
    <p:extLst>
      <p:ext uri="{BB962C8B-B14F-4D97-AF65-F5344CB8AC3E}">
        <p14:creationId xmlns:p14="http://schemas.microsoft.com/office/powerpoint/2010/main" val="3263544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 name="PlaceHolder 1"/>
          <p:cNvSpPr>
            <a:spLocks noGrp="1" noRot="1" noChangeAspect="1"/>
          </p:cNvSpPr>
          <p:nvPr>
            <p:ph type="sldImg"/>
          </p:nvPr>
        </p:nvSpPr>
        <p:spPr>
          <a:xfrm>
            <a:off x="87313" y="742950"/>
            <a:ext cx="6619875" cy="3724275"/>
          </a:xfrm>
          <a:prstGeom prst="rect">
            <a:avLst/>
          </a:prstGeom>
        </p:spPr>
      </p:sp>
      <p:sp>
        <p:nvSpPr>
          <p:cNvPr id="1165"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pPr>
              <a:buClr>
                <a:schemeClr val="accent5">
                  <a:lumMod val="75000"/>
                </a:schemeClr>
              </a:buClr>
            </a:pPr>
            <a:r>
              <a:rPr lang="fr-BE" sz="2000" dirty="0"/>
              <a:t>Reprenons depuis le début avez la recette IPP et PIM, donc une partie prélever lors de lors de votre import personne physique déclaré sur votre déclaration fiscale</a:t>
            </a:r>
          </a:p>
          <a:p>
            <a:pPr>
              <a:buClr>
                <a:schemeClr val="accent5">
                  <a:lumMod val="75000"/>
                </a:schemeClr>
              </a:buClr>
            </a:pPr>
            <a:r>
              <a:rPr lang="fr-BE" sz="2000" dirty="0"/>
              <a:t>Si nous reprenons une comparaison avec les autres communes, donc il s’agit de la division entre le montant perçu par la commune divisé par le nombre d’habitant nous observons que La Calamine est défavorise</a:t>
            </a:r>
          </a:p>
          <a:p>
            <a:pPr>
              <a:buClr>
                <a:schemeClr val="accent5">
                  <a:lumMod val="75000"/>
                </a:schemeClr>
              </a:buClr>
            </a:pPr>
            <a:r>
              <a:rPr lang="fr-BE" sz="2000" dirty="0"/>
              <a:t>Observations :</a:t>
            </a:r>
          </a:p>
          <a:p>
            <a:pPr marL="285750" indent="-285750">
              <a:buClr>
                <a:schemeClr val="accent5">
                  <a:lumMod val="75000"/>
                </a:schemeClr>
              </a:buClr>
              <a:buFont typeface="Arial" panose="020B0604020202020204" pitchFamily="34" charset="0"/>
              <a:buChar char="•"/>
            </a:pPr>
            <a:r>
              <a:rPr lang="fr-BE" sz="2000" dirty="0"/>
              <a:t>La Calamine perçoit moins pour une même population</a:t>
            </a:r>
          </a:p>
          <a:p>
            <a:pPr marL="285750" indent="-285750">
              <a:buClr>
                <a:schemeClr val="accent5">
                  <a:lumMod val="75000"/>
                </a:schemeClr>
              </a:buClr>
              <a:buFont typeface="Arial" panose="020B0604020202020204" pitchFamily="34" charset="0"/>
              <a:buChar char="•"/>
            </a:pPr>
            <a:r>
              <a:rPr lang="fr-BE" sz="2000" dirty="0"/>
              <a:t>D’autres Communes bénéficient de compléments parfois importants</a:t>
            </a:r>
          </a:p>
          <a:p>
            <a:endParaRPr lang="en-US" sz="2000" b="0" strike="noStrike" spc="-1" dirty="0">
              <a:latin typeface="Arial"/>
            </a:endParaRPr>
          </a:p>
        </p:txBody>
      </p:sp>
      <p:sp>
        <p:nvSpPr>
          <p:cNvPr id="1166"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10760980-67DC-4217-A1F9-393AAC97DF67}" type="slidenum">
              <a:rPr lang="en-US" sz="1100" b="0" strike="noStrike" spc="-1">
                <a:solidFill>
                  <a:srgbClr val="000000"/>
                </a:solidFill>
                <a:latin typeface="Times New Roman"/>
              </a:rPr>
              <a:t>44</a:t>
            </a:fld>
            <a:endParaRPr lang="en-US" sz="11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PlaceHolder 1"/>
          <p:cNvSpPr>
            <a:spLocks noGrp="1" noRot="1" noChangeAspect="1"/>
          </p:cNvSpPr>
          <p:nvPr>
            <p:ph type="sldImg"/>
          </p:nvPr>
        </p:nvSpPr>
        <p:spPr>
          <a:xfrm>
            <a:off x="87313" y="742950"/>
            <a:ext cx="6619875" cy="3724275"/>
          </a:xfrm>
          <a:prstGeom prst="rect">
            <a:avLst/>
          </a:prstGeom>
        </p:spPr>
      </p:sp>
      <p:sp>
        <p:nvSpPr>
          <p:cNvPr id="1120"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endParaRPr lang="en-US" sz="2000" b="0" strike="noStrike" spc="-1">
              <a:latin typeface="Arial"/>
            </a:endParaRPr>
          </a:p>
        </p:txBody>
      </p:sp>
      <p:sp>
        <p:nvSpPr>
          <p:cNvPr id="1121"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A588D795-020B-4FD6-BC9D-2E0E24BC076E}" type="slidenum">
              <a:rPr lang="en-US" sz="1100" b="0" strike="noStrike" spc="-1">
                <a:solidFill>
                  <a:srgbClr val="000000"/>
                </a:solidFill>
                <a:latin typeface="Times New Roman"/>
              </a:rPr>
              <a:t>5</a:t>
            </a:fld>
            <a:endParaRPr lang="en-US" sz="1100" b="0" strike="noStrike" spc="-1">
              <a:latin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PlaceHolder 1"/>
          <p:cNvSpPr>
            <a:spLocks noGrp="1" noRot="1" noChangeAspect="1"/>
          </p:cNvSpPr>
          <p:nvPr>
            <p:ph type="sldImg"/>
          </p:nvPr>
        </p:nvSpPr>
        <p:spPr>
          <a:xfrm>
            <a:off x="87313" y="742950"/>
            <a:ext cx="6619875" cy="3724275"/>
          </a:xfrm>
          <a:prstGeom prst="rect">
            <a:avLst/>
          </a:prstGeom>
        </p:spPr>
      </p:sp>
      <p:sp>
        <p:nvSpPr>
          <p:cNvPr id="1168"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en-US" sz="2000" b="0" strike="noStrike" spc="-1" dirty="0">
                <a:latin typeface="Arial"/>
              </a:rPr>
              <a:t>LUC !!!!</a:t>
            </a:r>
          </a:p>
          <a:p>
            <a:pPr marL="285750" indent="-285750">
              <a:buClr>
                <a:schemeClr val="accent5">
                  <a:lumMod val="75000"/>
                </a:schemeClr>
              </a:buClr>
              <a:buFont typeface="Arial" panose="020B0604020202020204" pitchFamily="34" charset="0"/>
              <a:buChar char="•"/>
            </a:pPr>
            <a:r>
              <a:rPr lang="fr-BE" sz="2000" dirty="0"/>
              <a:t>6,9% pour l’IPP alors que la moyenne wallonne est 7,944</a:t>
            </a:r>
          </a:p>
          <a:p>
            <a:pPr marL="285750" indent="-285750">
              <a:buClr>
                <a:schemeClr val="accent5">
                  <a:lumMod val="75000"/>
                </a:schemeClr>
              </a:buClr>
              <a:buFont typeface="Arial" panose="020B0604020202020204" pitchFamily="34" charset="0"/>
              <a:buChar char="•"/>
            </a:pPr>
            <a:r>
              <a:rPr lang="fr-BE" sz="2000" dirty="0"/>
              <a:t> +1% = </a:t>
            </a:r>
            <a:r>
              <a:rPr lang="fr-BE" sz="2000" dirty="0" smtClean="0"/>
              <a:t>311.205€ </a:t>
            </a:r>
            <a:r>
              <a:rPr lang="fr-BE" sz="2000" dirty="0"/>
              <a:t>pour 5.160 ménages soit </a:t>
            </a:r>
            <a:r>
              <a:rPr lang="fr-BE" sz="2000" dirty="0" smtClean="0"/>
              <a:t>60</a:t>
            </a:r>
            <a:r>
              <a:rPr lang="fr-BE" sz="2000" dirty="0"/>
              <a:t>€ en moyenne par ménage</a:t>
            </a:r>
          </a:p>
          <a:p>
            <a:pPr marL="285750" indent="-285750">
              <a:buClr>
                <a:schemeClr val="accent5">
                  <a:lumMod val="75000"/>
                </a:schemeClr>
              </a:buClr>
              <a:buFont typeface="Arial" panose="020B0604020202020204" pitchFamily="34" charset="0"/>
              <a:buChar char="•"/>
            </a:pPr>
            <a:r>
              <a:rPr lang="fr-BE" sz="2000" dirty="0"/>
              <a:t>2.600 Prim alors que la moyenne wallonne est à 2.600</a:t>
            </a:r>
          </a:p>
          <a:p>
            <a:pPr marL="285750" indent="-285750">
              <a:buClr>
                <a:schemeClr val="accent5">
                  <a:lumMod val="75000"/>
                </a:schemeClr>
              </a:buClr>
              <a:buFont typeface="Arial" panose="020B0604020202020204" pitchFamily="34" charset="0"/>
              <a:buChar char="•"/>
            </a:pPr>
            <a:r>
              <a:rPr lang="fr-BE" sz="2000" dirty="0"/>
              <a:t>+200 </a:t>
            </a:r>
            <a:r>
              <a:rPr lang="fr-BE" sz="2000"/>
              <a:t>= </a:t>
            </a:r>
            <a:r>
              <a:rPr lang="fr-BE" sz="2000" smtClean="0"/>
              <a:t>240.000</a:t>
            </a:r>
            <a:r>
              <a:rPr lang="fr-BE" sz="2000" dirty="0"/>
              <a:t>€ soit 50€ en moyenne par logement (à charge du propriétaire)</a:t>
            </a:r>
          </a:p>
          <a:p>
            <a:pPr marL="285750" indent="-285750">
              <a:buClr>
                <a:schemeClr val="accent5">
                  <a:lumMod val="75000"/>
                </a:schemeClr>
              </a:buClr>
              <a:buFont typeface="Arial" panose="020B0604020202020204" pitchFamily="34" charset="0"/>
              <a:buChar char="•"/>
            </a:pPr>
            <a:r>
              <a:rPr lang="fr-BE" sz="2000" dirty="0"/>
              <a:t>Fonds des communes + 750.000 € indexation</a:t>
            </a:r>
          </a:p>
          <a:p>
            <a:pPr marL="285750" indent="-285750">
              <a:buClr>
                <a:schemeClr val="accent5">
                  <a:lumMod val="75000"/>
                </a:schemeClr>
              </a:buClr>
              <a:buFont typeface="Arial" panose="020B0604020202020204" pitchFamily="34" charset="0"/>
              <a:buChar char="•"/>
            </a:pPr>
            <a:r>
              <a:rPr lang="fr-BE" sz="2000" dirty="0" err="1"/>
              <a:t>Doppelbesteuerungsabkommen</a:t>
            </a:r>
            <a:r>
              <a:rPr lang="fr-BE" sz="2000" dirty="0"/>
              <a:t> LUX, </a:t>
            </a:r>
            <a:r>
              <a:rPr lang="fr-BE" sz="2000" dirty="0" err="1"/>
              <a:t>Deutschland</a:t>
            </a:r>
            <a:endParaRPr lang="fr-BE" sz="2000" dirty="0"/>
          </a:p>
          <a:p>
            <a:endParaRPr lang="en-US" sz="2000" b="0" strike="noStrike" spc="-1" dirty="0">
              <a:latin typeface="Arial"/>
            </a:endParaRPr>
          </a:p>
        </p:txBody>
      </p:sp>
      <p:sp>
        <p:nvSpPr>
          <p:cNvPr id="1169"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C1123904-1D86-4F49-9BE5-61FCC22B3909}" type="slidenum">
              <a:rPr lang="en-US" sz="1100" b="0" strike="noStrike" spc="-1">
                <a:solidFill>
                  <a:srgbClr val="000000"/>
                </a:solidFill>
                <a:latin typeface="Times New Roman"/>
              </a:rPr>
              <a:t>45</a:t>
            </a:fld>
            <a:endParaRPr lang="en-US" sz="1100" b="0" strike="noStrike" spc="-1">
              <a:latin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 name="PlaceHolder 1"/>
          <p:cNvSpPr>
            <a:spLocks noGrp="1" noRot="1" noChangeAspect="1"/>
          </p:cNvSpPr>
          <p:nvPr>
            <p:ph type="sldImg"/>
          </p:nvPr>
        </p:nvSpPr>
        <p:spPr>
          <a:xfrm>
            <a:off x="87313" y="742950"/>
            <a:ext cx="6619875" cy="3724275"/>
          </a:xfrm>
          <a:prstGeom prst="rect">
            <a:avLst/>
          </a:prstGeom>
        </p:spPr>
      </p:sp>
      <p:sp>
        <p:nvSpPr>
          <p:cNvPr id="1171"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en-US" sz="2000" b="0" strike="noStrike" spc="-1" dirty="0">
                <a:latin typeface="Arial"/>
              </a:rPr>
              <a:t>Nous </a:t>
            </a:r>
            <a:r>
              <a:rPr lang="en-US" sz="2000" b="0" strike="noStrike" spc="-1" dirty="0" err="1">
                <a:latin typeface="Arial"/>
              </a:rPr>
              <a:t>allons</a:t>
            </a:r>
            <a:r>
              <a:rPr lang="en-US" sz="2000" b="0" strike="noStrike" spc="-1" dirty="0">
                <a:latin typeface="Arial"/>
              </a:rPr>
              <a:t> </a:t>
            </a:r>
            <a:r>
              <a:rPr lang="en-US" sz="2000" b="0" strike="noStrike" spc="-1" dirty="0" err="1">
                <a:latin typeface="Arial"/>
              </a:rPr>
              <a:t>évoquer</a:t>
            </a:r>
            <a:r>
              <a:rPr lang="en-US" sz="2000" b="0" strike="noStrike" spc="-1" dirty="0">
                <a:latin typeface="Arial"/>
              </a:rPr>
              <a:t> à nouveau le fonds des communes, le fonds des communes </a:t>
            </a:r>
            <a:r>
              <a:rPr lang="en-US" sz="2000" b="0" strike="noStrike" spc="-1" dirty="0" err="1">
                <a:latin typeface="Arial"/>
              </a:rPr>
              <a:t>est</a:t>
            </a:r>
            <a:r>
              <a:rPr lang="en-US" sz="2000" b="0" strike="noStrike" spc="-1" dirty="0">
                <a:latin typeface="Arial"/>
              </a:rPr>
              <a:t> un </a:t>
            </a:r>
            <a:r>
              <a:rPr lang="en-US" sz="2000" b="0" strike="noStrike" spc="-1" dirty="0" err="1">
                <a:latin typeface="Arial"/>
              </a:rPr>
              <a:t>montant</a:t>
            </a:r>
            <a:r>
              <a:rPr lang="en-US" sz="2000" b="0" strike="noStrike" spc="-1" dirty="0">
                <a:latin typeface="Arial"/>
              </a:rPr>
              <a:t> </a:t>
            </a:r>
            <a:r>
              <a:rPr lang="en-US" sz="2000" b="0" strike="noStrike" spc="-1" dirty="0" err="1">
                <a:latin typeface="Arial"/>
              </a:rPr>
              <a:t>octroyé</a:t>
            </a:r>
            <a:r>
              <a:rPr lang="en-US" sz="2000" b="0" strike="noStrike" spc="-1" dirty="0">
                <a:latin typeface="Arial"/>
              </a:rPr>
              <a:t> par la DG sur base de </a:t>
            </a:r>
            <a:r>
              <a:rPr lang="en-US" sz="2000" b="0" strike="noStrike" spc="-1" dirty="0" err="1">
                <a:latin typeface="Arial"/>
              </a:rPr>
              <a:t>critères</a:t>
            </a:r>
            <a:r>
              <a:rPr lang="en-US" sz="2000" b="0" strike="noStrike" spc="-1" dirty="0">
                <a:latin typeface="Arial"/>
              </a:rPr>
              <a:t> et qui </a:t>
            </a:r>
            <a:r>
              <a:rPr lang="en-US" sz="2000" b="0" strike="noStrike" spc="-1" dirty="0" err="1">
                <a:latin typeface="Arial"/>
              </a:rPr>
              <a:t>permet</a:t>
            </a:r>
            <a:r>
              <a:rPr lang="en-US" sz="2000" b="0" strike="noStrike" spc="-1" dirty="0">
                <a:latin typeface="Arial"/>
              </a:rPr>
              <a:t> aux communes de </a:t>
            </a:r>
            <a:r>
              <a:rPr lang="en-US" sz="2000" b="0" strike="noStrike" spc="-1" dirty="0" err="1">
                <a:latin typeface="Arial"/>
              </a:rPr>
              <a:t>réaliser</a:t>
            </a:r>
            <a:r>
              <a:rPr lang="en-US" sz="2000" b="0" strike="noStrike" spc="-1" dirty="0">
                <a:latin typeface="Arial"/>
              </a:rPr>
              <a:t> </a:t>
            </a:r>
            <a:r>
              <a:rPr lang="en-US" sz="2000" b="0" strike="noStrike" spc="-1" dirty="0" err="1">
                <a:latin typeface="Arial"/>
              </a:rPr>
              <a:t>certains</a:t>
            </a:r>
            <a:r>
              <a:rPr lang="en-US" sz="2000" b="0" strike="noStrike" spc="-1" dirty="0">
                <a:latin typeface="Arial"/>
              </a:rPr>
              <a:t> </a:t>
            </a:r>
            <a:r>
              <a:rPr lang="en-US" sz="2000" b="0" strike="noStrike" spc="-1" dirty="0" err="1">
                <a:latin typeface="Arial"/>
              </a:rPr>
              <a:t>objectifs</a:t>
            </a:r>
            <a:r>
              <a:rPr lang="en-US" sz="2000" b="0" strike="noStrike" spc="-1" dirty="0">
                <a:latin typeface="Arial"/>
              </a:rPr>
              <a:t> </a:t>
            </a:r>
            <a:r>
              <a:rPr lang="en-US" sz="2000" b="0" strike="noStrike" spc="-1" dirty="0" err="1">
                <a:latin typeface="Arial"/>
              </a:rPr>
              <a:t>sociaux</a:t>
            </a:r>
            <a:r>
              <a:rPr lang="en-US" sz="2000" b="0" strike="noStrike" spc="-1" dirty="0">
                <a:latin typeface="Arial"/>
              </a:rPr>
              <a:t> / travaux / … Le fonds des communes </a:t>
            </a:r>
            <a:r>
              <a:rPr lang="en-US" sz="2000" b="0" strike="noStrike" spc="-1" dirty="0" err="1">
                <a:latin typeface="Arial"/>
              </a:rPr>
              <a:t>permet</a:t>
            </a:r>
            <a:r>
              <a:rPr lang="en-US" sz="2000" b="0" strike="noStrike" spc="-1" dirty="0">
                <a:latin typeface="Arial"/>
              </a:rPr>
              <a:t> </a:t>
            </a:r>
            <a:r>
              <a:rPr lang="en-US" sz="2000" b="0" strike="noStrike" spc="-1" dirty="0" err="1">
                <a:latin typeface="Arial"/>
              </a:rPr>
              <a:t>une</a:t>
            </a:r>
            <a:r>
              <a:rPr lang="en-US" sz="2000" b="0" strike="noStrike" spc="-1" dirty="0">
                <a:latin typeface="Arial"/>
              </a:rPr>
              <a:t> </a:t>
            </a:r>
            <a:r>
              <a:rPr lang="en-US" sz="2000" b="0" strike="noStrike" spc="-1" dirty="0" err="1">
                <a:latin typeface="Arial"/>
              </a:rPr>
              <a:t>forme</a:t>
            </a:r>
            <a:r>
              <a:rPr lang="en-US" sz="2000" b="0" strike="noStrike" spc="-1" dirty="0">
                <a:latin typeface="Arial"/>
              </a:rPr>
              <a:t> de </a:t>
            </a:r>
            <a:r>
              <a:rPr lang="en-US" sz="2000" b="0" strike="noStrike" spc="-1" dirty="0" err="1">
                <a:latin typeface="Arial"/>
              </a:rPr>
              <a:t>solidarité</a:t>
            </a:r>
            <a:r>
              <a:rPr lang="en-US" sz="2000" b="0" strike="noStrike" spc="-1" dirty="0">
                <a:latin typeface="Arial"/>
              </a:rPr>
              <a:t> entre la </a:t>
            </a:r>
            <a:r>
              <a:rPr lang="en-US" sz="2000" b="0" strike="noStrike" spc="-1" dirty="0" err="1">
                <a:latin typeface="Arial"/>
              </a:rPr>
              <a:t>communauté</a:t>
            </a:r>
            <a:r>
              <a:rPr lang="en-US" sz="2000" b="0" strike="noStrike" spc="-1" dirty="0">
                <a:latin typeface="Arial"/>
              </a:rPr>
              <a:t> Germanophone et les </a:t>
            </a:r>
            <a:r>
              <a:rPr lang="en-US" sz="2000" b="0" strike="noStrike" spc="-1" dirty="0" err="1">
                <a:latin typeface="Arial"/>
              </a:rPr>
              <a:t>entités</a:t>
            </a:r>
            <a:r>
              <a:rPr lang="en-US" sz="2000" b="0" strike="noStrike" spc="-1" dirty="0">
                <a:latin typeface="Arial"/>
              </a:rPr>
              <a:t> locales </a:t>
            </a:r>
          </a:p>
        </p:txBody>
      </p:sp>
      <p:sp>
        <p:nvSpPr>
          <p:cNvPr id="1172"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7AE21F49-D03D-47BD-92D1-D37BB935CF79}" type="slidenum">
              <a:rPr lang="en-US" sz="1100" b="0" strike="noStrike" spc="-1">
                <a:solidFill>
                  <a:srgbClr val="000000"/>
                </a:solidFill>
                <a:latin typeface="Times New Roman"/>
              </a:rPr>
              <a:t>46</a:t>
            </a:fld>
            <a:endParaRPr lang="en-US" sz="1100" b="0" strike="noStrike" spc="-1">
              <a:latin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 name="PlaceHolder 1"/>
          <p:cNvSpPr>
            <a:spLocks noGrp="1" noRot="1" noChangeAspect="1"/>
          </p:cNvSpPr>
          <p:nvPr>
            <p:ph type="sldImg"/>
          </p:nvPr>
        </p:nvSpPr>
        <p:spPr>
          <a:xfrm>
            <a:off x="87313" y="742950"/>
            <a:ext cx="6619875" cy="3724275"/>
          </a:xfrm>
          <a:prstGeom prst="rect">
            <a:avLst/>
          </a:prstGeom>
        </p:spPr>
      </p:sp>
      <p:sp>
        <p:nvSpPr>
          <p:cNvPr id="1171"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en-US" sz="2000" b="0" strike="noStrike" spc="-1" dirty="0">
                <a:latin typeface="Arial"/>
              </a:rPr>
              <a:t>La dotation  </a:t>
            </a:r>
            <a:r>
              <a:rPr lang="en-US" sz="2000" b="0" strike="noStrike" spc="-1" dirty="0" err="1">
                <a:latin typeface="Arial"/>
              </a:rPr>
              <a:t>augmentent</a:t>
            </a:r>
            <a:r>
              <a:rPr lang="en-US" sz="2000" b="0" strike="noStrike" spc="-1" dirty="0">
                <a:latin typeface="Arial"/>
              </a:rPr>
              <a:t> </a:t>
            </a:r>
            <a:r>
              <a:rPr lang="en-US" sz="2000" b="0" strike="noStrike" spc="-1" dirty="0" err="1">
                <a:latin typeface="Arial"/>
              </a:rPr>
              <a:t>mais</a:t>
            </a:r>
            <a:r>
              <a:rPr lang="en-US" sz="2000" b="0" strike="noStrike" spc="-1" dirty="0">
                <a:latin typeface="Arial"/>
              </a:rPr>
              <a:t> </a:t>
            </a:r>
            <a:r>
              <a:rPr lang="en-US" sz="2000" b="0" strike="noStrike" spc="-1" dirty="0" err="1">
                <a:latin typeface="Arial"/>
              </a:rPr>
              <a:t>lors</a:t>
            </a:r>
            <a:r>
              <a:rPr lang="en-US" sz="2000" b="0" strike="noStrike" spc="-1" dirty="0">
                <a:latin typeface="Arial"/>
              </a:rPr>
              <a:t> que nous </a:t>
            </a:r>
            <a:r>
              <a:rPr lang="en-US" sz="2000" b="0" strike="noStrike" spc="-1" dirty="0" err="1">
                <a:latin typeface="Arial"/>
              </a:rPr>
              <a:t>analysons</a:t>
            </a:r>
            <a:r>
              <a:rPr lang="en-US" sz="2000" b="0" strike="noStrike" spc="-1" dirty="0">
                <a:latin typeface="Arial"/>
              </a:rPr>
              <a:t> de la dotation principals, nous </a:t>
            </a:r>
            <a:r>
              <a:rPr lang="en-US" sz="2000" b="0" strike="noStrike" spc="-1" dirty="0" err="1">
                <a:latin typeface="Arial"/>
              </a:rPr>
              <a:t>observons</a:t>
            </a:r>
            <a:r>
              <a:rPr lang="en-US" sz="2000" b="0" strike="noStrike" spc="-1" dirty="0">
                <a:latin typeface="Arial"/>
              </a:rPr>
              <a:t> que par habitant, </a:t>
            </a:r>
            <a:r>
              <a:rPr lang="en-US" sz="2000" b="0" strike="noStrike" spc="-1" dirty="0" err="1">
                <a:latin typeface="Arial"/>
              </a:rPr>
              <a:t>ce</a:t>
            </a:r>
            <a:r>
              <a:rPr lang="en-US" sz="2000" b="0" strike="noStrike" spc="-1" dirty="0">
                <a:latin typeface="Arial"/>
              </a:rPr>
              <a:t> </a:t>
            </a:r>
            <a:r>
              <a:rPr lang="en-US" sz="2000" b="0" strike="noStrike" spc="-1" dirty="0" err="1">
                <a:latin typeface="Arial"/>
              </a:rPr>
              <a:t>montant</a:t>
            </a:r>
            <a:r>
              <a:rPr lang="en-US" sz="2000" b="0" strike="noStrike" spc="-1" dirty="0">
                <a:latin typeface="Arial"/>
              </a:rPr>
              <a:t> </a:t>
            </a:r>
            <a:r>
              <a:rPr lang="en-US" sz="2000" b="0" strike="noStrike" spc="-1" dirty="0" err="1">
                <a:latin typeface="Arial"/>
              </a:rPr>
              <a:t>est</a:t>
            </a:r>
            <a:r>
              <a:rPr lang="en-US" sz="2000" b="0" strike="noStrike" spc="-1" dirty="0">
                <a:latin typeface="Arial"/>
              </a:rPr>
              <a:t> </a:t>
            </a:r>
            <a:r>
              <a:rPr lang="en-US" sz="2000" b="0" strike="noStrike" spc="-1" dirty="0" err="1">
                <a:latin typeface="Arial"/>
              </a:rPr>
              <a:t>faible</a:t>
            </a:r>
            <a:r>
              <a:rPr lang="en-US" sz="2000" b="0" strike="noStrike" spc="-1" dirty="0">
                <a:latin typeface="Arial"/>
              </a:rPr>
              <a:t> et </a:t>
            </a:r>
            <a:r>
              <a:rPr lang="en-US" sz="2000" b="0" strike="noStrike" spc="-1" dirty="0" err="1">
                <a:latin typeface="Arial"/>
              </a:rPr>
              <a:t>est</a:t>
            </a:r>
            <a:r>
              <a:rPr lang="en-US" sz="2000" b="0" strike="noStrike" spc="-1" dirty="0">
                <a:latin typeface="Arial"/>
              </a:rPr>
              <a:t> </a:t>
            </a:r>
            <a:r>
              <a:rPr lang="en-US" sz="2000" b="0" strike="noStrike" spc="-1" dirty="0" err="1">
                <a:latin typeface="Arial"/>
              </a:rPr>
              <a:t>en</a:t>
            </a:r>
            <a:r>
              <a:rPr lang="en-US" sz="2000" b="0" strike="noStrike" spc="-1" dirty="0">
                <a:latin typeface="Arial"/>
              </a:rPr>
              <a:t> dessous de la Moyenne par habitant pour 2023</a:t>
            </a:r>
          </a:p>
        </p:txBody>
      </p:sp>
      <p:sp>
        <p:nvSpPr>
          <p:cNvPr id="1172"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7AE21F49-D03D-47BD-92D1-D37BB935CF79}" type="slidenum">
              <a:rPr lang="en-US" sz="1100" b="0" strike="noStrike" spc="-1">
                <a:solidFill>
                  <a:srgbClr val="000000"/>
                </a:solidFill>
                <a:latin typeface="Times New Roman"/>
              </a:rPr>
              <a:t>47</a:t>
            </a:fld>
            <a:endParaRPr lang="en-US" sz="1100" b="0" strike="noStrike" spc="-1">
              <a:latin typeface="Arial"/>
            </a:endParaRPr>
          </a:p>
        </p:txBody>
      </p:sp>
    </p:spTree>
    <p:extLst>
      <p:ext uri="{BB962C8B-B14F-4D97-AF65-F5344CB8AC3E}">
        <p14:creationId xmlns:p14="http://schemas.microsoft.com/office/powerpoint/2010/main" val="22336200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 name="PlaceHolder 1"/>
          <p:cNvSpPr>
            <a:spLocks noGrp="1" noRot="1" noChangeAspect="1"/>
          </p:cNvSpPr>
          <p:nvPr>
            <p:ph type="sldImg"/>
          </p:nvPr>
        </p:nvSpPr>
        <p:spPr>
          <a:xfrm>
            <a:off x="87313" y="742950"/>
            <a:ext cx="6619875" cy="3724275"/>
          </a:xfrm>
          <a:prstGeom prst="rect">
            <a:avLst/>
          </a:prstGeom>
        </p:spPr>
      </p:sp>
      <p:sp>
        <p:nvSpPr>
          <p:cNvPr id="1174"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en-US" sz="2000" b="0" strike="noStrike" spc="-1" dirty="0">
                <a:latin typeface="Arial"/>
              </a:rPr>
              <a:t>Nous </a:t>
            </a:r>
            <a:r>
              <a:rPr lang="en-US" sz="2000" b="0" strike="noStrike" spc="-1" dirty="0" err="1">
                <a:latin typeface="Arial"/>
              </a:rPr>
              <a:t>allons</a:t>
            </a:r>
            <a:r>
              <a:rPr lang="en-US" sz="2000" b="0" strike="noStrike" spc="-1" dirty="0">
                <a:latin typeface="Arial"/>
              </a:rPr>
              <a:t> ensuite </a:t>
            </a:r>
            <a:r>
              <a:rPr lang="en-US" sz="2000" b="0" strike="noStrike" spc="-1" dirty="0" err="1">
                <a:latin typeface="Arial"/>
              </a:rPr>
              <a:t>parler</a:t>
            </a:r>
            <a:r>
              <a:rPr lang="en-US" sz="2000" b="0" strike="noStrike" spc="-1" dirty="0">
                <a:latin typeface="Arial"/>
              </a:rPr>
              <a:t> des </a:t>
            </a:r>
            <a:r>
              <a:rPr lang="en-US" sz="2000" b="0" strike="noStrike" spc="-1" dirty="0" err="1">
                <a:latin typeface="Arial"/>
              </a:rPr>
              <a:t>autres</a:t>
            </a:r>
            <a:r>
              <a:rPr lang="en-US" sz="2000" b="0" strike="noStrike" spc="-1" dirty="0">
                <a:latin typeface="Arial"/>
              </a:rPr>
              <a:t> taxes</a:t>
            </a:r>
          </a:p>
          <a:p>
            <a:r>
              <a:rPr lang="en-US" sz="2000" b="0" strike="noStrike" spc="-1" dirty="0">
                <a:latin typeface="Arial"/>
              </a:rPr>
              <a:t>Nous </a:t>
            </a:r>
            <a:r>
              <a:rPr lang="en-US" sz="2000" b="0" strike="noStrike" spc="-1" dirty="0" err="1">
                <a:latin typeface="Arial"/>
              </a:rPr>
              <a:t>observons</a:t>
            </a:r>
            <a:r>
              <a:rPr lang="en-US" sz="2000" b="0" strike="noStrike" spc="-1" dirty="0">
                <a:latin typeface="Arial"/>
              </a:rPr>
              <a:t> sur base du benchmark de la region </a:t>
            </a:r>
            <a:r>
              <a:rPr lang="en-US" sz="2000" b="0" strike="noStrike" spc="-1" dirty="0" err="1">
                <a:latin typeface="Arial"/>
              </a:rPr>
              <a:t>wallonne</a:t>
            </a:r>
            <a:r>
              <a:rPr lang="en-US" sz="2000" b="0" strike="noStrike" spc="-1" dirty="0">
                <a:latin typeface="Arial"/>
              </a:rPr>
              <a:t> que la calamine </a:t>
            </a:r>
            <a:r>
              <a:rPr lang="en-US" sz="2000" b="0" strike="noStrike" spc="-1" dirty="0" err="1">
                <a:latin typeface="Arial"/>
              </a:rPr>
              <a:t>n’est</a:t>
            </a:r>
            <a:r>
              <a:rPr lang="en-US" sz="2000" b="0" strike="noStrike" spc="-1" dirty="0">
                <a:latin typeface="Arial"/>
              </a:rPr>
              <a:t> pas la commune qui </a:t>
            </a:r>
            <a:r>
              <a:rPr lang="en-US" sz="2000" b="0" strike="noStrike" spc="-1" dirty="0" err="1">
                <a:latin typeface="Arial"/>
              </a:rPr>
              <a:t>taxe</a:t>
            </a:r>
            <a:r>
              <a:rPr lang="en-US" sz="2000" b="0" strike="noStrike" spc="-1" dirty="0">
                <a:latin typeface="Arial"/>
              </a:rPr>
              <a:t> le plus avec des taxes </a:t>
            </a:r>
            <a:r>
              <a:rPr lang="en-US" sz="2000" b="0" strike="noStrike" spc="-1" dirty="0" err="1">
                <a:latin typeface="Arial"/>
              </a:rPr>
              <a:t>communales</a:t>
            </a:r>
            <a:r>
              <a:rPr lang="en-US" sz="2000" b="0" strike="noStrike" spc="-1" dirty="0">
                <a:latin typeface="Arial"/>
              </a:rPr>
              <a:t> (</a:t>
            </a:r>
            <a:r>
              <a:rPr lang="en-US" sz="2000" b="0" strike="noStrike" spc="-1" dirty="0" err="1">
                <a:latin typeface="Arial"/>
              </a:rPr>
              <a:t>exemple</a:t>
            </a:r>
            <a:r>
              <a:rPr lang="en-US" sz="2000" b="0" strike="noStrike" spc="-1" dirty="0">
                <a:latin typeface="Arial"/>
              </a:rPr>
              <a:t> </a:t>
            </a:r>
            <a:r>
              <a:rPr lang="en-US" sz="2000" b="0" strike="noStrike" spc="-1" dirty="0" err="1">
                <a:latin typeface="Arial"/>
              </a:rPr>
              <a:t>taxe</a:t>
            </a:r>
            <a:r>
              <a:rPr lang="en-US" sz="2000" b="0" strike="noStrike" spc="-1" dirty="0">
                <a:latin typeface="Arial"/>
              </a:rPr>
              <a:t> </a:t>
            </a:r>
            <a:r>
              <a:rPr lang="en-US" sz="2000" b="0" strike="noStrike" spc="-1" dirty="0" err="1">
                <a:latin typeface="Arial"/>
              </a:rPr>
              <a:t>chien</a:t>
            </a:r>
            <a:r>
              <a:rPr lang="en-US" sz="2000" b="0" strike="noStrike" spc="-1" dirty="0">
                <a:latin typeface="Arial"/>
              </a:rPr>
              <a:t>, </a:t>
            </a:r>
            <a:r>
              <a:rPr lang="en-US" sz="2000" b="0" strike="noStrike" spc="-1" dirty="0" err="1">
                <a:latin typeface="Arial"/>
              </a:rPr>
              <a:t>seconde</a:t>
            </a:r>
            <a:r>
              <a:rPr lang="en-US" sz="2000" b="0" strike="noStrike" spc="-1" dirty="0">
                <a:latin typeface="Arial"/>
              </a:rPr>
              <a:t> residence, </a:t>
            </a:r>
            <a:r>
              <a:rPr lang="en-US" sz="2000" b="0" strike="noStrike" spc="-1" dirty="0" err="1">
                <a:latin typeface="Arial"/>
              </a:rPr>
              <a:t>immondices</a:t>
            </a:r>
            <a:r>
              <a:rPr lang="en-US" sz="2000" b="0" strike="noStrike" spc="-1" dirty="0">
                <a:latin typeface="Arial"/>
              </a:rPr>
              <a:t>, </a:t>
            </a:r>
            <a:r>
              <a:rPr lang="en-US" sz="2000" b="0" strike="noStrike" spc="-1" dirty="0" err="1">
                <a:latin typeface="Arial"/>
              </a:rPr>
              <a:t>taxe</a:t>
            </a:r>
            <a:r>
              <a:rPr lang="en-US" sz="2000" b="0" strike="noStrike" spc="-1" dirty="0">
                <a:latin typeface="Arial"/>
              </a:rPr>
              <a:t> </a:t>
            </a:r>
            <a:r>
              <a:rPr lang="en-US" sz="2000" b="0" strike="noStrike" spc="-1" dirty="0" err="1">
                <a:latin typeface="Arial"/>
              </a:rPr>
              <a:t>nuitetés</a:t>
            </a:r>
            <a:r>
              <a:rPr lang="en-US" sz="2000" b="0" strike="noStrike" spc="-1" dirty="0">
                <a:latin typeface="Arial"/>
              </a:rPr>
              <a:t> …) </a:t>
            </a:r>
          </a:p>
          <a:p>
            <a:r>
              <a:rPr lang="en-US" sz="2000" b="0" strike="noStrike" spc="-1" dirty="0">
                <a:latin typeface="Arial"/>
              </a:rPr>
              <a:t>Thierry &gt; </a:t>
            </a:r>
            <a:r>
              <a:rPr lang="en-US" sz="2000" b="0" strike="noStrike" spc="-1" dirty="0" err="1">
                <a:latin typeface="Arial"/>
              </a:rPr>
              <a:t>quelques</a:t>
            </a:r>
            <a:r>
              <a:rPr lang="en-US" sz="2000" b="0" strike="noStrike" spc="-1" dirty="0">
                <a:latin typeface="Arial"/>
              </a:rPr>
              <a:t> </a:t>
            </a:r>
            <a:r>
              <a:rPr lang="en-US" sz="2000" b="0" strike="noStrike" spc="-1" dirty="0" err="1">
                <a:latin typeface="Arial"/>
              </a:rPr>
              <a:t>exemples</a:t>
            </a:r>
            <a:endParaRPr lang="en-US" sz="2000" b="0" strike="noStrike" spc="-1" dirty="0">
              <a:latin typeface="Arial"/>
            </a:endParaRPr>
          </a:p>
        </p:txBody>
      </p:sp>
      <p:sp>
        <p:nvSpPr>
          <p:cNvPr id="1175"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64788383-5FCB-4BD9-BABD-AE6E5643647A}" type="slidenum">
              <a:rPr lang="en-US" sz="1100" b="0" strike="noStrike" spc="-1">
                <a:solidFill>
                  <a:srgbClr val="000000"/>
                </a:solidFill>
                <a:latin typeface="Times New Roman"/>
              </a:rPr>
              <a:t>48</a:t>
            </a:fld>
            <a:endParaRPr lang="en-US" sz="1100" b="0" strike="noStrike" spc="-1">
              <a:latin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 name="PlaceHolder 1"/>
          <p:cNvSpPr>
            <a:spLocks noGrp="1" noRot="1" noChangeAspect="1"/>
          </p:cNvSpPr>
          <p:nvPr>
            <p:ph type="sldImg"/>
          </p:nvPr>
        </p:nvSpPr>
        <p:spPr>
          <a:xfrm>
            <a:off x="87313" y="742950"/>
            <a:ext cx="6619875" cy="3724275"/>
          </a:xfrm>
          <a:prstGeom prst="rect">
            <a:avLst/>
          </a:prstGeom>
        </p:spPr>
      </p:sp>
      <p:sp>
        <p:nvSpPr>
          <p:cNvPr id="1177"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en-US" sz="2000" b="0" strike="noStrike" spc="-1" dirty="0">
                <a:latin typeface="Arial"/>
              </a:rPr>
              <a:t>LUC !!!!</a:t>
            </a:r>
          </a:p>
        </p:txBody>
      </p:sp>
      <p:sp>
        <p:nvSpPr>
          <p:cNvPr id="1178"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E4ABA3D3-3524-40EE-818F-A627E8FEAAB3}" type="slidenum">
              <a:rPr lang="en-US" sz="1100" b="0" strike="noStrike" spc="-1">
                <a:solidFill>
                  <a:srgbClr val="000000"/>
                </a:solidFill>
                <a:latin typeface="Times New Roman"/>
              </a:rPr>
              <a:t>49</a:t>
            </a:fld>
            <a:endParaRPr lang="en-US" sz="1100" b="0" strike="noStrike" spc="-1">
              <a:latin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 name="PlaceHolder 1"/>
          <p:cNvSpPr>
            <a:spLocks noGrp="1" noRot="1" noChangeAspect="1"/>
          </p:cNvSpPr>
          <p:nvPr>
            <p:ph type="sldImg"/>
          </p:nvPr>
        </p:nvSpPr>
        <p:spPr>
          <a:xfrm>
            <a:off x="87313" y="742950"/>
            <a:ext cx="6619875" cy="3724275"/>
          </a:xfrm>
          <a:prstGeom prst="rect">
            <a:avLst/>
          </a:prstGeom>
        </p:spPr>
      </p:sp>
      <p:sp>
        <p:nvSpPr>
          <p:cNvPr id="1180"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en-US" sz="2000" b="0" strike="noStrike" spc="-1" dirty="0">
                <a:latin typeface="Arial"/>
              </a:rPr>
              <a:t>Les </a:t>
            </a:r>
            <a:r>
              <a:rPr lang="en-US" sz="2000" b="0" strike="noStrike" spc="-1" dirty="0" err="1">
                <a:latin typeface="Arial"/>
              </a:rPr>
              <a:t>prestations</a:t>
            </a:r>
            <a:r>
              <a:rPr lang="en-US" sz="2000" b="0" strike="noStrike" spc="-1" dirty="0">
                <a:latin typeface="Arial"/>
              </a:rPr>
              <a:t>, pour la calamine, il </a:t>
            </a:r>
            <a:r>
              <a:rPr lang="en-US" sz="2000" b="0" strike="noStrike" spc="-1" dirty="0" err="1">
                <a:latin typeface="Arial"/>
              </a:rPr>
              <a:t>s’agit</a:t>
            </a:r>
            <a:r>
              <a:rPr lang="en-US" sz="2000" b="0" strike="noStrike" spc="-1" dirty="0">
                <a:latin typeface="Arial"/>
              </a:rPr>
              <a:t> </a:t>
            </a:r>
            <a:r>
              <a:rPr lang="en-US" sz="2000" b="0" strike="noStrike" spc="-1" dirty="0" err="1">
                <a:latin typeface="Arial"/>
              </a:rPr>
              <a:t>principalement</a:t>
            </a:r>
            <a:r>
              <a:rPr lang="en-US" sz="2000" b="0" strike="noStrike" spc="-1" dirty="0">
                <a:latin typeface="Arial"/>
              </a:rPr>
              <a:t> de la vente </a:t>
            </a:r>
            <a:r>
              <a:rPr lang="en-US" sz="2000" b="0" strike="noStrike" spc="-1" dirty="0" err="1">
                <a:latin typeface="Arial"/>
              </a:rPr>
              <a:t>d’eau</a:t>
            </a:r>
            <a:r>
              <a:rPr lang="en-US" sz="2000" b="0" strike="noStrike" spc="-1" dirty="0">
                <a:latin typeface="Arial"/>
              </a:rPr>
              <a:t>, le </a:t>
            </a:r>
            <a:r>
              <a:rPr lang="en-US" sz="2000" b="0" strike="noStrike" spc="-1" dirty="0" err="1">
                <a:latin typeface="Arial"/>
              </a:rPr>
              <a:t>solde</a:t>
            </a:r>
            <a:r>
              <a:rPr lang="en-US" sz="2000" b="0" strike="noStrike" spc="-1" dirty="0">
                <a:latin typeface="Arial"/>
              </a:rPr>
              <a:t> </a:t>
            </a:r>
            <a:r>
              <a:rPr lang="en-US" sz="2000" b="0" strike="noStrike" spc="-1" dirty="0" err="1">
                <a:latin typeface="Arial"/>
              </a:rPr>
              <a:t>étant</a:t>
            </a:r>
            <a:r>
              <a:rPr lang="en-US" sz="2000" b="0" strike="noStrike" spc="-1" dirty="0">
                <a:latin typeface="Arial"/>
              </a:rPr>
              <a:t> des </a:t>
            </a:r>
            <a:r>
              <a:rPr lang="en-US" sz="2000" b="0" strike="noStrike" spc="-1" dirty="0" err="1">
                <a:latin typeface="Arial"/>
              </a:rPr>
              <a:t>recettes</a:t>
            </a:r>
            <a:r>
              <a:rPr lang="en-US" sz="2000" b="0" strike="noStrike" spc="-1" dirty="0">
                <a:latin typeface="Arial"/>
              </a:rPr>
              <a:t> </a:t>
            </a:r>
            <a:r>
              <a:rPr lang="en-US" sz="2000" b="0" strike="noStrike" spc="-1" dirty="0" err="1">
                <a:latin typeface="Arial"/>
              </a:rPr>
              <a:t>liées</a:t>
            </a:r>
            <a:r>
              <a:rPr lang="en-US" sz="2000" b="0" strike="noStrike" spc="-1" dirty="0">
                <a:latin typeface="Arial"/>
              </a:rPr>
              <a:t> à la vente de bois, </a:t>
            </a:r>
            <a:r>
              <a:rPr lang="en-US" sz="2000" b="0" strike="noStrike" spc="-1" dirty="0" err="1">
                <a:latin typeface="Arial"/>
              </a:rPr>
              <a:t>raccordement</a:t>
            </a:r>
            <a:r>
              <a:rPr lang="en-US" sz="2000" b="0" strike="noStrike" spc="-1" dirty="0">
                <a:latin typeface="Arial"/>
              </a:rPr>
              <a:t> à </a:t>
            </a:r>
            <a:r>
              <a:rPr lang="en-US" sz="2000" b="0" strike="noStrike" spc="-1" dirty="0" err="1">
                <a:latin typeface="Arial"/>
              </a:rPr>
              <a:t>l’égout</a:t>
            </a:r>
            <a:r>
              <a:rPr lang="en-US" sz="2000" b="0" strike="noStrike" spc="-1" dirty="0">
                <a:latin typeface="Arial"/>
              </a:rPr>
              <a:t>, </a:t>
            </a:r>
            <a:r>
              <a:rPr lang="en-US" sz="2000" b="0" strike="noStrike" spc="-1" dirty="0" err="1">
                <a:latin typeface="Arial"/>
              </a:rPr>
              <a:t>raccordement</a:t>
            </a:r>
            <a:r>
              <a:rPr lang="en-US" sz="2000" b="0" strike="noStrike" spc="-1" dirty="0">
                <a:latin typeface="Arial"/>
              </a:rPr>
              <a:t> au </a:t>
            </a:r>
            <a:r>
              <a:rPr lang="en-US" sz="2000" b="0" strike="noStrike" spc="-1" dirty="0" err="1">
                <a:latin typeface="Arial"/>
              </a:rPr>
              <a:t>réseau</a:t>
            </a:r>
            <a:r>
              <a:rPr lang="en-US" sz="2000" b="0" strike="noStrike" spc="-1" dirty="0">
                <a:latin typeface="Arial"/>
              </a:rPr>
              <a:t> de distribution </a:t>
            </a:r>
            <a:r>
              <a:rPr lang="en-US" sz="2000" b="0" strike="noStrike" spc="-1" dirty="0" err="1">
                <a:latin typeface="Arial"/>
              </a:rPr>
              <a:t>d’eau</a:t>
            </a:r>
            <a:r>
              <a:rPr lang="en-US" sz="2000" b="0" strike="noStrike" spc="-1" dirty="0">
                <a:latin typeface="Arial"/>
              </a:rPr>
              <a:t>, </a:t>
            </a:r>
            <a:r>
              <a:rPr lang="en-US" sz="2000" b="0" strike="noStrike" spc="-1" dirty="0" err="1">
                <a:latin typeface="Arial"/>
              </a:rPr>
              <a:t>prestations</a:t>
            </a:r>
            <a:r>
              <a:rPr lang="en-US" sz="2000" b="0" strike="noStrike" spc="-1" dirty="0">
                <a:latin typeface="Arial"/>
              </a:rPr>
              <a:t> de services, </a:t>
            </a:r>
            <a:r>
              <a:rPr lang="en-US" sz="2000" b="0" strike="noStrike" spc="-1" dirty="0" err="1">
                <a:latin typeface="Arial"/>
              </a:rPr>
              <a:t>maisonnettes</a:t>
            </a:r>
            <a:r>
              <a:rPr lang="en-US" sz="2000" b="0" strike="noStrike" spc="-1" dirty="0">
                <a:latin typeface="Arial"/>
              </a:rPr>
              <a:t> Noël, </a:t>
            </a:r>
            <a:r>
              <a:rPr lang="en-US" sz="2000" b="0" strike="noStrike" spc="-1" dirty="0" err="1">
                <a:latin typeface="Arial"/>
              </a:rPr>
              <a:t>frais</a:t>
            </a:r>
            <a:r>
              <a:rPr lang="en-US" sz="2000" b="0" strike="noStrike" spc="-1" dirty="0">
                <a:latin typeface="Arial"/>
              </a:rPr>
              <a:t> de </a:t>
            </a:r>
            <a:r>
              <a:rPr lang="en-US" sz="2000" b="0" strike="noStrike" spc="-1" dirty="0" err="1">
                <a:latin typeface="Arial"/>
              </a:rPr>
              <a:t>recouvrement</a:t>
            </a:r>
            <a:r>
              <a:rPr lang="en-US" sz="2000" b="0" strike="noStrike" spc="-1" dirty="0">
                <a:latin typeface="Arial"/>
              </a:rPr>
              <a:t>,</a:t>
            </a:r>
            <a:r>
              <a:rPr lang="en-US" sz="2000" b="0" strike="noStrike" spc="-1" baseline="0" dirty="0">
                <a:latin typeface="Arial"/>
              </a:rPr>
              <a:t> </a:t>
            </a:r>
            <a:r>
              <a:rPr lang="en-US" sz="2000" b="0" strike="noStrike" spc="-1" baseline="0" dirty="0" err="1">
                <a:latin typeface="Arial"/>
              </a:rPr>
              <a:t>loyers</a:t>
            </a:r>
            <a:r>
              <a:rPr lang="en-US" sz="2000" b="0" strike="noStrike" spc="-1" baseline="0" dirty="0">
                <a:latin typeface="Arial"/>
              </a:rPr>
              <a:t> des </a:t>
            </a:r>
            <a:r>
              <a:rPr lang="en-US" sz="2000" b="0" strike="noStrike" spc="-1" baseline="0" dirty="0" err="1">
                <a:latin typeface="Arial"/>
              </a:rPr>
              <a:t>maisons</a:t>
            </a:r>
            <a:r>
              <a:rPr lang="en-US" sz="2000" b="0" strike="noStrike" spc="-1" baseline="0" dirty="0">
                <a:latin typeface="Arial"/>
              </a:rPr>
              <a:t> + caserne </a:t>
            </a:r>
            <a:r>
              <a:rPr lang="en-US" sz="2000" b="0" strike="noStrike" spc="-1" baseline="0" dirty="0" err="1">
                <a:latin typeface="Arial"/>
              </a:rPr>
              <a:t>pompiers</a:t>
            </a:r>
            <a:r>
              <a:rPr lang="en-US" sz="2000" b="0" strike="noStrike" spc="-1" baseline="0" dirty="0">
                <a:latin typeface="Arial"/>
              </a:rPr>
              <a:t> + Patronage, </a:t>
            </a:r>
            <a:r>
              <a:rPr lang="en-US" sz="2000" b="0" strike="noStrike" spc="-1" dirty="0">
                <a:latin typeface="Arial"/>
              </a:rPr>
              <a:t>…. </a:t>
            </a:r>
          </a:p>
          <a:p>
            <a:endParaRPr lang="en-US" sz="2000" b="0" strike="noStrike" spc="-1" dirty="0">
              <a:latin typeface="Arial"/>
            </a:endParaRPr>
          </a:p>
        </p:txBody>
      </p:sp>
      <p:sp>
        <p:nvSpPr>
          <p:cNvPr id="1181"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9C6E258E-0338-4DEA-A27D-FC83F71877BD}" type="slidenum">
              <a:rPr lang="en-US" sz="1100" b="0" strike="noStrike" spc="-1">
                <a:solidFill>
                  <a:srgbClr val="000000"/>
                </a:solidFill>
                <a:latin typeface="Times New Roman"/>
              </a:rPr>
              <a:t>51</a:t>
            </a:fld>
            <a:endParaRPr lang="en-US" sz="1100" b="0" strike="noStrike" spc="-1">
              <a:latin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BE" dirty="0"/>
              <a:t>LUC !!!!</a:t>
            </a:r>
          </a:p>
        </p:txBody>
      </p:sp>
      <p:sp>
        <p:nvSpPr>
          <p:cNvPr id="4" name="Espace réservé du numéro de diapositive 3"/>
          <p:cNvSpPr>
            <a:spLocks noGrp="1"/>
          </p:cNvSpPr>
          <p:nvPr>
            <p:ph type="sldNum"/>
          </p:nvPr>
        </p:nvSpPr>
        <p:spPr/>
        <p:txBody>
          <a:bodyPr/>
          <a:lstStyle/>
          <a:p>
            <a:pPr algn="r"/>
            <a:fld id="{017AE3CA-A7A2-4584-8493-CCBC39982170}" type="slidenum">
              <a:rPr lang="en-US" sz="1400" b="0" strike="noStrike" spc="-1" smtClean="0">
                <a:latin typeface="Times New Roman"/>
              </a:rPr>
              <a:t>52</a:t>
            </a:fld>
            <a:endParaRPr lang="en-US" sz="1400" b="0" strike="noStrike" spc="-1">
              <a:latin typeface="Times New Roman"/>
            </a:endParaRPr>
          </a:p>
        </p:txBody>
      </p:sp>
    </p:spTree>
    <p:extLst>
      <p:ext uri="{BB962C8B-B14F-4D97-AF65-F5344CB8AC3E}">
        <p14:creationId xmlns:p14="http://schemas.microsoft.com/office/powerpoint/2010/main" val="42338298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BE" dirty="0"/>
              <a:t>LUC</a:t>
            </a:r>
          </a:p>
        </p:txBody>
      </p:sp>
      <p:sp>
        <p:nvSpPr>
          <p:cNvPr id="4" name="Espace réservé du numéro de diapositive 3"/>
          <p:cNvSpPr>
            <a:spLocks noGrp="1"/>
          </p:cNvSpPr>
          <p:nvPr>
            <p:ph type="sldNum"/>
          </p:nvPr>
        </p:nvSpPr>
        <p:spPr/>
        <p:txBody>
          <a:bodyPr/>
          <a:lstStyle/>
          <a:p>
            <a:pPr algn="r"/>
            <a:fld id="{017AE3CA-A7A2-4584-8493-CCBC39982170}" type="slidenum">
              <a:rPr lang="en-US" sz="1400" b="0" strike="noStrike" spc="-1" smtClean="0">
                <a:latin typeface="Times New Roman"/>
              </a:rPr>
              <a:t>54</a:t>
            </a:fld>
            <a:endParaRPr lang="en-US" sz="1400" b="0" strike="noStrike" spc="-1">
              <a:latin typeface="Times New Roman"/>
            </a:endParaRPr>
          </a:p>
        </p:txBody>
      </p:sp>
    </p:spTree>
    <p:extLst>
      <p:ext uri="{BB962C8B-B14F-4D97-AF65-F5344CB8AC3E}">
        <p14:creationId xmlns:p14="http://schemas.microsoft.com/office/powerpoint/2010/main" val="11977135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BE" dirty="0"/>
              <a:t>LUC !</a:t>
            </a:r>
          </a:p>
        </p:txBody>
      </p:sp>
      <p:sp>
        <p:nvSpPr>
          <p:cNvPr id="4" name="Espace réservé du numéro de diapositive 3"/>
          <p:cNvSpPr>
            <a:spLocks noGrp="1"/>
          </p:cNvSpPr>
          <p:nvPr>
            <p:ph type="sldNum"/>
          </p:nvPr>
        </p:nvSpPr>
        <p:spPr/>
        <p:txBody>
          <a:bodyPr/>
          <a:lstStyle/>
          <a:p>
            <a:pPr algn="r"/>
            <a:fld id="{017AE3CA-A7A2-4584-8493-CCBC39982170}" type="slidenum">
              <a:rPr lang="en-US" sz="1400" b="0" strike="noStrike" spc="-1" smtClean="0">
                <a:latin typeface="Times New Roman"/>
              </a:rPr>
              <a:t>55</a:t>
            </a:fld>
            <a:endParaRPr lang="en-US" sz="1400" b="0" strike="noStrike" spc="-1">
              <a:latin typeface="Times New Roman"/>
            </a:endParaRPr>
          </a:p>
        </p:txBody>
      </p:sp>
    </p:spTree>
    <p:extLst>
      <p:ext uri="{BB962C8B-B14F-4D97-AF65-F5344CB8AC3E}">
        <p14:creationId xmlns:p14="http://schemas.microsoft.com/office/powerpoint/2010/main" val="615242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BE" dirty="0"/>
              <a:t>LUC !!!</a:t>
            </a:r>
          </a:p>
        </p:txBody>
      </p:sp>
      <p:sp>
        <p:nvSpPr>
          <p:cNvPr id="4" name="Espace réservé du numéro de diapositive 3"/>
          <p:cNvSpPr>
            <a:spLocks noGrp="1"/>
          </p:cNvSpPr>
          <p:nvPr>
            <p:ph type="sldNum"/>
          </p:nvPr>
        </p:nvSpPr>
        <p:spPr/>
        <p:txBody>
          <a:bodyPr/>
          <a:lstStyle/>
          <a:p>
            <a:pPr algn="r"/>
            <a:fld id="{017AE3CA-A7A2-4584-8493-CCBC39982170}" type="slidenum">
              <a:rPr lang="en-US" sz="1400" b="0" strike="noStrike" spc="-1" smtClean="0">
                <a:latin typeface="Times New Roman"/>
              </a:rPr>
              <a:t>56</a:t>
            </a:fld>
            <a:endParaRPr lang="en-US" sz="1400" b="0" strike="noStrike" spc="-1">
              <a:latin typeface="Times New Roman"/>
            </a:endParaRPr>
          </a:p>
        </p:txBody>
      </p:sp>
    </p:spTree>
    <p:extLst>
      <p:ext uri="{BB962C8B-B14F-4D97-AF65-F5344CB8AC3E}">
        <p14:creationId xmlns:p14="http://schemas.microsoft.com/office/powerpoint/2010/main" val="84073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PlaceHolder 1"/>
          <p:cNvSpPr>
            <a:spLocks noGrp="1" noRot="1" noChangeAspect="1"/>
          </p:cNvSpPr>
          <p:nvPr>
            <p:ph type="sldImg"/>
          </p:nvPr>
        </p:nvSpPr>
        <p:spPr>
          <a:xfrm>
            <a:off x="87313" y="742950"/>
            <a:ext cx="6619875" cy="3724275"/>
          </a:xfrm>
          <a:prstGeom prst="rect">
            <a:avLst/>
          </a:prstGeom>
        </p:spPr>
      </p:sp>
      <p:sp>
        <p:nvSpPr>
          <p:cNvPr id="1120"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en-US" sz="2000" b="0" strike="noStrike" spc="-1" dirty="0">
                <a:latin typeface="Arial"/>
              </a:rPr>
              <a:t>Une </a:t>
            </a:r>
            <a:r>
              <a:rPr lang="fr-BE" sz="2000" b="0" strike="noStrike" spc="-1" noProof="0" dirty="0">
                <a:latin typeface="Arial"/>
              </a:rPr>
              <a:t>territoire</a:t>
            </a:r>
            <a:r>
              <a:rPr lang="en-US" sz="2000" b="0" strike="noStrike" spc="-1" dirty="0">
                <a:latin typeface="Arial"/>
              </a:rPr>
              <a:t> “petit” </a:t>
            </a:r>
          </a:p>
        </p:txBody>
      </p:sp>
      <p:sp>
        <p:nvSpPr>
          <p:cNvPr id="1121"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A588D795-020B-4FD6-BC9D-2E0E24BC076E}" type="slidenum">
              <a:rPr lang="en-US" sz="1100" b="0" strike="noStrike" spc="-1">
                <a:solidFill>
                  <a:srgbClr val="000000"/>
                </a:solidFill>
                <a:latin typeface="Times New Roman"/>
              </a:rPr>
              <a:t>6</a:t>
            </a:fld>
            <a:endParaRPr lang="en-US" sz="1100" b="0" strike="noStrike" spc="-1">
              <a:latin typeface="Arial"/>
            </a:endParaRPr>
          </a:p>
        </p:txBody>
      </p:sp>
    </p:spTree>
    <p:extLst>
      <p:ext uri="{BB962C8B-B14F-4D97-AF65-F5344CB8AC3E}">
        <p14:creationId xmlns:p14="http://schemas.microsoft.com/office/powerpoint/2010/main" val="42739361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 name="PlaceHolder 1"/>
          <p:cNvSpPr>
            <a:spLocks noGrp="1" noRot="1" noChangeAspect="1"/>
          </p:cNvSpPr>
          <p:nvPr>
            <p:ph type="sldImg"/>
          </p:nvPr>
        </p:nvSpPr>
        <p:spPr>
          <a:xfrm>
            <a:off x="87313" y="742950"/>
            <a:ext cx="6619875" cy="3724275"/>
          </a:xfrm>
          <a:prstGeom prst="rect">
            <a:avLst/>
          </a:prstGeom>
        </p:spPr>
      </p:sp>
      <p:sp>
        <p:nvSpPr>
          <p:cNvPr id="1183"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pPr marL="216000" indent="-214200">
              <a:lnSpc>
                <a:spcPct val="100000"/>
              </a:lnSpc>
            </a:pPr>
            <a:r>
              <a:rPr lang="en-US" sz="2000" b="0" strike="noStrike" spc="-1" dirty="0">
                <a:solidFill>
                  <a:srgbClr val="262729"/>
                </a:solidFill>
                <a:latin typeface="Roboto"/>
              </a:rPr>
              <a:t>LUC !!!</a:t>
            </a:r>
          </a:p>
          <a:p>
            <a:pPr marL="216000" indent="-214200">
              <a:lnSpc>
                <a:spcPct val="100000"/>
              </a:lnSpc>
            </a:pPr>
            <a:r>
              <a:rPr lang="en-US" sz="2000" b="0" strike="noStrike" spc="-1" dirty="0">
                <a:solidFill>
                  <a:srgbClr val="262729"/>
                </a:solidFill>
                <a:latin typeface="Roboto"/>
              </a:rPr>
              <a:t>Carte blanche de Jean </a:t>
            </a:r>
            <a:r>
              <a:rPr lang="en-US" sz="2000" b="0" strike="noStrike" spc="-1" dirty="0" err="1">
                <a:solidFill>
                  <a:srgbClr val="262729"/>
                </a:solidFill>
                <a:latin typeface="Roboto"/>
              </a:rPr>
              <a:t>Hindriks</a:t>
            </a:r>
            <a:r>
              <a:rPr lang="en-US" sz="2000" b="0" strike="noStrike" spc="-1" dirty="0">
                <a:solidFill>
                  <a:srgbClr val="262729"/>
                </a:solidFill>
                <a:latin typeface="Roboto"/>
              </a:rPr>
              <a:t>, </a:t>
            </a:r>
            <a:r>
              <a:rPr lang="en-US" sz="2000" b="0" strike="noStrike" spc="-1" dirty="0" err="1">
                <a:solidFill>
                  <a:srgbClr val="262729"/>
                </a:solidFill>
                <a:latin typeface="Roboto"/>
              </a:rPr>
              <a:t>président</a:t>
            </a:r>
            <a:r>
              <a:rPr lang="en-US" sz="2000" b="0" strike="noStrike" spc="-1" dirty="0">
                <a:solidFill>
                  <a:srgbClr val="262729"/>
                </a:solidFill>
                <a:latin typeface="Roboto"/>
              </a:rPr>
              <a:t> de </a:t>
            </a:r>
            <a:r>
              <a:rPr lang="en-US" sz="2000" b="0" strike="noStrike" spc="-1" dirty="0" err="1">
                <a:solidFill>
                  <a:srgbClr val="262729"/>
                </a:solidFill>
                <a:latin typeface="Roboto"/>
              </a:rPr>
              <a:t>l'Economics</a:t>
            </a:r>
            <a:r>
              <a:rPr lang="en-US" sz="2000" b="0" strike="noStrike" spc="-1" dirty="0">
                <a:solidFill>
                  <a:srgbClr val="262729"/>
                </a:solidFill>
                <a:latin typeface="Roboto"/>
              </a:rPr>
              <a:t> School of Louvain et </a:t>
            </a:r>
            <a:r>
              <a:rPr lang="en-US" sz="2000" b="0" strike="noStrike" spc="-1" dirty="0" err="1">
                <a:solidFill>
                  <a:srgbClr val="262729"/>
                </a:solidFill>
                <a:latin typeface="Roboto"/>
              </a:rPr>
              <a:t>Membre</a:t>
            </a:r>
            <a:r>
              <a:rPr lang="en-US" sz="2000" b="0" strike="noStrike" spc="-1" dirty="0">
                <a:solidFill>
                  <a:srgbClr val="262729"/>
                </a:solidFill>
                <a:latin typeface="Roboto"/>
              </a:rPr>
              <a:t> </a:t>
            </a:r>
            <a:r>
              <a:rPr lang="en-US" sz="2000" b="0" strike="noStrike" spc="-1" dirty="0" err="1">
                <a:solidFill>
                  <a:srgbClr val="262729"/>
                </a:solidFill>
                <a:latin typeface="Roboto"/>
              </a:rPr>
              <a:t>fondateur</a:t>
            </a:r>
            <a:endParaRPr lang="en-US" sz="2000" b="0" strike="noStrike" spc="-1" dirty="0">
              <a:latin typeface="Arial"/>
            </a:endParaRPr>
          </a:p>
          <a:p>
            <a:pPr marL="216000" indent="-214200">
              <a:lnSpc>
                <a:spcPct val="100000"/>
              </a:lnSpc>
            </a:pPr>
            <a:endParaRPr lang="en-US" sz="2000" b="0" strike="noStrike" spc="-1" dirty="0">
              <a:latin typeface="Arial"/>
            </a:endParaRPr>
          </a:p>
        </p:txBody>
      </p:sp>
      <p:sp>
        <p:nvSpPr>
          <p:cNvPr id="1184"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DA158C45-B722-46E2-87ED-39E8A64D2E5F}" type="slidenum">
              <a:rPr lang="en-US" sz="1100" b="0" strike="noStrike" spc="-1">
                <a:solidFill>
                  <a:srgbClr val="000000"/>
                </a:solidFill>
                <a:latin typeface="Times New Roman"/>
              </a:rPr>
              <a:t>57</a:t>
            </a:fld>
            <a:endParaRPr lang="en-US" sz="11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PlaceHolder 1"/>
          <p:cNvSpPr>
            <a:spLocks noGrp="1" noRot="1" noChangeAspect="1"/>
          </p:cNvSpPr>
          <p:nvPr>
            <p:ph type="sldImg"/>
          </p:nvPr>
        </p:nvSpPr>
        <p:spPr>
          <a:xfrm>
            <a:off x="87313" y="742950"/>
            <a:ext cx="6619875" cy="3724275"/>
          </a:xfrm>
          <a:prstGeom prst="rect">
            <a:avLst/>
          </a:prstGeom>
        </p:spPr>
      </p:sp>
      <p:sp>
        <p:nvSpPr>
          <p:cNvPr id="1120"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en-US" sz="2000" b="0" strike="noStrike" spc="-1" dirty="0">
                <a:latin typeface="Arial"/>
              </a:rPr>
              <a:t>Une </a:t>
            </a:r>
            <a:r>
              <a:rPr lang="en-US" sz="2000" b="0" strike="noStrike" spc="-1" dirty="0" err="1">
                <a:latin typeface="Arial"/>
              </a:rPr>
              <a:t>densité</a:t>
            </a:r>
            <a:r>
              <a:rPr lang="en-US" sz="2000" b="0" strike="noStrike" spc="-1" dirty="0">
                <a:latin typeface="Arial"/>
              </a:rPr>
              <a:t> très </a:t>
            </a:r>
            <a:r>
              <a:rPr lang="en-US" sz="2000" b="0" strike="noStrike" spc="-1" dirty="0" err="1">
                <a:latin typeface="Arial"/>
              </a:rPr>
              <a:t>importante</a:t>
            </a:r>
            <a:r>
              <a:rPr lang="en-US" sz="2000" b="0" strike="noStrike" spc="-1" dirty="0">
                <a:latin typeface="Arial"/>
              </a:rPr>
              <a:t>, beaucoup </a:t>
            </a:r>
            <a:r>
              <a:rPr lang="en-US" sz="2000" b="0" strike="noStrike" spc="-1" dirty="0" err="1">
                <a:latin typeface="Arial"/>
              </a:rPr>
              <a:t>d’habitant</a:t>
            </a:r>
            <a:r>
              <a:rPr lang="en-US" sz="2000" b="0" strike="noStrike" spc="-1" dirty="0">
                <a:latin typeface="Arial"/>
              </a:rPr>
              <a:t> par m²</a:t>
            </a:r>
          </a:p>
        </p:txBody>
      </p:sp>
      <p:sp>
        <p:nvSpPr>
          <p:cNvPr id="1121"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A588D795-020B-4FD6-BC9D-2E0E24BC076E}" type="slidenum">
              <a:rPr lang="en-US" sz="1100" b="0" strike="noStrike" spc="-1">
                <a:solidFill>
                  <a:srgbClr val="000000"/>
                </a:solidFill>
                <a:latin typeface="Times New Roman"/>
              </a:rPr>
              <a:t>7</a:t>
            </a:fld>
            <a:endParaRPr lang="en-US" sz="1100" b="0" strike="noStrike" spc="-1">
              <a:latin typeface="Arial"/>
            </a:endParaRPr>
          </a:p>
        </p:txBody>
      </p:sp>
    </p:spTree>
    <p:extLst>
      <p:ext uri="{BB962C8B-B14F-4D97-AF65-F5344CB8AC3E}">
        <p14:creationId xmlns:p14="http://schemas.microsoft.com/office/powerpoint/2010/main" val="429182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PlaceHolder 1"/>
          <p:cNvSpPr>
            <a:spLocks noGrp="1" noRot="1" noChangeAspect="1"/>
          </p:cNvSpPr>
          <p:nvPr>
            <p:ph type="sldImg"/>
          </p:nvPr>
        </p:nvSpPr>
        <p:spPr>
          <a:xfrm>
            <a:off x="87313" y="742950"/>
            <a:ext cx="6619875" cy="3724275"/>
          </a:xfrm>
          <a:prstGeom prst="rect">
            <a:avLst/>
          </a:prstGeom>
        </p:spPr>
      </p:sp>
      <p:sp>
        <p:nvSpPr>
          <p:cNvPr id="1120"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r>
              <a:rPr lang="fr-BE" sz="2000" b="0" strike="noStrike" spc="-1" noProof="0" dirty="0">
                <a:latin typeface="Arial"/>
              </a:rPr>
              <a:t>Taux d’emploi plus faible que dans les communes voisines</a:t>
            </a:r>
          </a:p>
        </p:txBody>
      </p:sp>
      <p:sp>
        <p:nvSpPr>
          <p:cNvPr id="1121"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A588D795-020B-4FD6-BC9D-2E0E24BC076E}" type="slidenum">
              <a:rPr lang="en-US" sz="1100" b="0" strike="noStrike" spc="-1">
                <a:solidFill>
                  <a:srgbClr val="000000"/>
                </a:solidFill>
                <a:latin typeface="Times New Roman"/>
              </a:rPr>
              <a:t>8</a:t>
            </a:fld>
            <a:endParaRPr lang="en-US" sz="1100" b="0" strike="noStrike" spc="-1">
              <a:latin typeface="Arial"/>
            </a:endParaRPr>
          </a:p>
        </p:txBody>
      </p:sp>
    </p:spTree>
    <p:extLst>
      <p:ext uri="{BB962C8B-B14F-4D97-AF65-F5344CB8AC3E}">
        <p14:creationId xmlns:p14="http://schemas.microsoft.com/office/powerpoint/2010/main" val="290935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4F325E1-631E-4FFD-AF35-27D076BB57F2}" type="slidenum">
              <a:rPr lang="en-GB" smtClean="0"/>
              <a:pPr/>
              <a:t>9</a:t>
            </a:fld>
            <a:endParaRPr lang="en-GB"/>
          </a:p>
        </p:txBody>
      </p:sp>
    </p:spTree>
    <p:extLst>
      <p:ext uri="{BB962C8B-B14F-4D97-AF65-F5344CB8AC3E}">
        <p14:creationId xmlns:p14="http://schemas.microsoft.com/office/powerpoint/2010/main" val="762053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 name="PlaceHolder 1"/>
          <p:cNvSpPr>
            <a:spLocks noGrp="1" noRot="1" noChangeAspect="1"/>
          </p:cNvSpPr>
          <p:nvPr>
            <p:ph type="sldImg"/>
          </p:nvPr>
        </p:nvSpPr>
        <p:spPr>
          <a:xfrm>
            <a:off x="87313" y="742950"/>
            <a:ext cx="6619875" cy="3724275"/>
          </a:xfrm>
          <a:prstGeom prst="rect">
            <a:avLst/>
          </a:prstGeom>
        </p:spPr>
      </p:sp>
      <p:sp>
        <p:nvSpPr>
          <p:cNvPr id="1123" name="PlaceHolder 2"/>
          <p:cNvSpPr>
            <a:spLocks noGrp="1"/>
          </p:cNvSpPr>
          <p:nvPr>
            <p:ph type="body"/>
          </p:nvPr>
        </p:nvSpPr>
        <p:spPr>
          <a:xfrm>
            <a:off x="679680" y="4715280"/>
            <a:ext cx="5435640" cy="4464360"/>
          </a:xfrm>
          <a:prstGeom prst="rect">
            <a:avLst/>
          </a:prstGeom>
        </p:spPr>
        <p:txBody>
          <a:bodyPr lIns="91080" tIns="45360" rIns="91080" bIns="45360">
            <a:noAutofit/>
          </a:bodyPr>
          <a:lstStyle/>
          <a:p>
            <a:endParaRPr lang="en-US" sz="2000" b="0" strike="noStrike" spc="-1">
              <a:latin typeface="Arial"/>
            </a:endParaRPr>
          </a:p>
        </p:txBody>
      </p:sp>
      <p:sp>
        <p:nvSpPr>
          <p:cNvPr id="1124" name="CustomShape 3"/>
          <p:cNvSpPr/>
          <p:nvPr/>
        </p:nvSpPr>
        <p:spPr>
          <a:xfrm>
            <a:off x="3850560" y="9428760"/>
            <a:ext cx="2943000" cy="493920"/>
          </a:xfrm>
          <a:prstGeom prst="rect">
            <a:avLst/>
          </a:prstGeom>
          <a:noFill/>
          <a:ln>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153E8486-B7E6-41BB-9CEF-DCA93C2AEC8A}" type="slidenum">
              <a:rPr lang="en-US" sz="1100" b="0" strike="noStrike" spc="-1">
                <a:solidFill>
                  <a:srgbClr val="000000"/>
                </a:solidFill>
                <a:latin typeface="Times New Roman"/>
              </a:rPr>
              <a:t>10</a:t>
            </a:fld>
            <a:endParaRPr lang="en-US" sz="11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8"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3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3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3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34"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36"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37"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38"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39"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40"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41"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49"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51"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5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05200"/>
            <a:ext cx="8229240" cy="3981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7"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6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7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7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7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76"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78"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9"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80"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81"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82"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83"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769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00"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02"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0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10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9"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7" name="PlaceHolder 1"/>
          <p:cNvSpPr>
            <a:spLocks noGrp="1"/>
          </p:cNvSpPr>
          <p:nvPr>
            <p:ph type="subTitle"/>
          </p:nvPr>
        </p:nvSpPr>
        <p:spPr>
          <a:xfrm>
            <a:off x="457200" y="205200"/>
            <a:ext cx="8229240" cy="3981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0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1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111"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1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11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115"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1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1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119"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21"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122"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2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2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126"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127"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29"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130"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131"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132"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133"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134"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51"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1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5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5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15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8" name="PlaceHolder 1"/>
          <p:cNvSpPr>
            <a:spLocks noGrp="1"/>
          </p:cNvSpPr>
          <p:nvPr>
            <p:ph type="subTitle"/>
          </p:nvPr>
        </p:nvSpPr>
        <p:spPr>
          <a:xfrm>
            <a:off x="457200" y="205200"/>
            <a:ext cx="8229240" cy="3981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6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6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16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6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16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16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6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6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17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7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17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7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7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17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17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8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18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18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18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18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18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93"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9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9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19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457200" y="205200"/>
            <a:ext cx="8229240" cy="3981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0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20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20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0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20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20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1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21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21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1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21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05200"/>
            <a:ext cx="8229240" cy="3981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1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21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21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22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2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22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22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22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22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22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a:t>Click to edit Master title style</a:t>
            </a:r>
            <a:endParaRPr lang="en-GB"/>
          </a:p>
        </p:txBody>
      </p:sp>
      <p:sp>
        <p:nvSpPr>
          <p:cNvPr id="9" name="Text Placeholder 8"/>
          <p:cNvSpPr>
            <a:spLocks noGrp="1"/>
          </p:cNvSpPr>
          <p:nvPr>
            <p:ph type="body" sz="quarter" idx="14" hasCustomPrompt="1"/>
          </p:nvPr>
        </p:nvSpPr>
        <p:spPr bwMode="gray">
          <a:xfrm>
            <a:off x="323851" y="878034"/>
            <a:ext cx="8496300" cy="221599"/>
          </a:xfrm>
        </p:spPr>
        <p:txBody>
          <a:bodyPr>
            <a:spAutoFit/>
          </a:bodyPr>
          <a:lstStyle>
            <a:lvl1pPr algn="l">
              <a:lnSpc>
                <a:spcPct val="80000"/>
              </a:lnSpc>
              <a:spcBef>
                <a:spcPts val="0"/>
              </a:spcBef>
              <a:spcAft>
                <a:spcPts val="0"/>
              </a:spcAft>
              <a:defRPr sz="1800" b="0">
                <a:solidFill>
                  <a:schemeClr val="tx1"/>
                </a:solidFill>
              </a:defRPr>
            </a:lvl1pPr>
          </a:lstStyle>
          <a:p>
            <a:pPr lvl="0"/>
            <a:r>
              <a:rPr lang="en-US"/>
              <a:t>[SUBTITLE]</a:t>
            </a:r>
          </a:p>
        </p:txBody>
      </p:sp>
    </p:spTree>
    <p:extLst>
      <p:ext uri="{BB962C8B-B14F-4D97-AF65-F5344CB8AC3E}">
        <p14:creationId xmlns:p14="http://schemas.microsoft.com/office/powerpoint/2010/main" val="9424610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35"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37"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3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24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2" name="PlaceHolder 1"/>
          <p:cNvSpPr>
            <a:spLocks noGrp="1"/>
          </p:cNvSpPr>
          <p:nvPr>
            <p:ph type="subTitle"/>
          </p:nvPr>
        </p:nvSpPr>
        <p:spPr>
          <a:xfrm>
            <a:off x="457200" y="205200"/>
            <a:ext cx="8229240" cy="3981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4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24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246"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4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24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250"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5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25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254"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56"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257"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5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26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261"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262"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64"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265"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266"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267"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268"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269"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a:t>Click to edit Master title style</a:t>
            </a:r>
            <a:endParaRPr lang="en-GB"/>
          </a:p>
        </p:txBody>
      </p:sp>
      <p:sp>
        <p:nvSpPr>
          <p:cNvPr id="9" name="Text Placeholder 8"/>
          <p:cNvSpPr>
            <a:spLocks noGrp="1"/>
          </p:cNvSpPr>
          <p:nvPr>
            <p:ph type="body" sz="quarter" idx="14" hasCustomPrompt="1"/>
          </p:nvPr>
        </p:nvSpPr>
        <p:spPr bwMode="gray">
          <a:xfrm>
            <a:off x="323851" y="878034"/>
            <a:ext cx="8496300" cy="221599"/>
          </a:xfrm>
        </p:spPr>
        <p:txBody>
          <a:bodyPr>
            <a:spAutoFit/>
          </a:bodyPr>
          <a:lstStyle>
            <a:lvl1pPr algn="l">
              <a:lnSpc>
                <a:spcPct val="80000"/>
              </a:lnSpc>
              <a:spcBef>
                <a:spcPts val="0"/>
              </a:spcBef>
              <a:spcAft>
                <a:spcPts val="0"/>
              </a:spcAft>
              <a:defRPr sz="1800" b="0">
                <a:solidFill>
                  <a:schemeClr val="tx1"/>
                </a:solidFill>
              </a:defRPr>
            </a:lvl1pPr>
          </a:lstStyle>
          <a:p>
            <a:pPr lvl="0"/>
            <a:r>
              <a:rPr lang="en-US"/>
              <a:t>[SUBTITLE]</a:t>
            </a:r>
          </a:p>
        </p:txBody>
      </p:sp>
    </p:spTree>
    <p:extLst>
      <p:ext uri="{BB962C8B-B14F-4D97-AF65-F5344CB8AC3E}">
        <p14:creationId xmlns:p14="http://schemas.microsoft.com/office/powerpoint/2010/main" val="21979625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6"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77"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79"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8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28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4" name="PlaceHolder 1"/>
          <p:cNvSpPr>
            <a:spLocks noGrp="1"/>
          </p:cNvSpPr>
          <p:nvPr>
            <p:ph type="subTitle"/>
          </p:nvPr>
        </p:nvSpPr>
        <p:spPr>
          <a:xfrm>
            <a:off x="457200" y="205200"/>
            <a:ext cx="8229240" cy="3981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8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28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28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9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29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292"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9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29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296"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98"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299"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30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30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30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304"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306"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307"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308"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309"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310"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311"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26"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1.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1"/>
          <p:cNvSpPr/>
          <p:nvPr/>
        </p:nvSpPr>
        <p:spPr>
          <a:xfrm>
            <a:off x="507600" y="468144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pic>
        <p:nvPicPr>
          <p:cNvPr id="7" name="Picture 9" descr="BDO_Logo_RGB 100%"/>
          <p:cNvPicPr/>
          <p:nvPr/>
        </p:nvPicPr>
        <p:blipFill>
          <a:blip r:embed="rId14"/>
          <a:stretch/>
        </p:blipFill>
        <p:spPr>
          <a:xfrm>
            <a:off x="8083440" y="4677840"/>
            <a:ext cx="734040" cy="280440"/>
          </a:xfrm>
          <a:prstGeom prst="rect">
            <a:avLst/>
          </a:prstGeom>
          <a:ln w="9360">
            <a:noFill/>
          </a:ln>
        </p:spPr>
      </p:pic>
      <p:sp>
        <p:nvSpPr>
          <p:cNvPr id="2" name="CustomShape 2"/>
          <p:cNvSpPr/>
          <p:nvPr/>
        </p:nvSpPr>
        <p:spPr>
          <a:xfrm>
            <a:off x="778320" y="4834800"/>
            <a:ext cx="412560" cy="151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spAutoFit/>
          </a:bodyPr>
          <a:lstStyle/>
          <a:p>
            <a:pPr>
              <a:lnSpc>
                <a:spcPct val="100000"/>
              </a:lnSpc>
            </a:pPr>
            <a:fld id="{F667257D-4FDB-409E-86D7-BA4A95A8136E}" type="slidenum">
              <a:rPr lang="en-US" sz="1000" b="0" strike="noStrike" spc="-1">
                <a:solidFill>
                  <a:srgbClr val="404040"/>
                </a:solidFill>
                <a:latin typeface="Trebuchet MS"/>
                <a:ea typeface="DejaVu Sans"/>
              </a:rPr>
              <a:t>‹Nr.›</a:t>
            </a:fld>
            <a:endParaRPr lang="en-US" sz="1000" b="0" strike="noStrike" spc="-1">
              <a:latin typeface="Arial"/>
            </a:endParaRPr>
          </a:p>
        </p:txBody>
      </p:sp>
      <p:sp>
        <p:nvSpPr>
          <p:cNvPr id="3" name="CustomShape 3"/>
          <p:cNvSpPr/>
          <p:nvPr/>
        </p:nvSpPr>
        <p:spPr>
          <a:xfrm rot="10800000">
            <a:off x="510120" y="252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4" name="PlaceHolder 4"/>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n-US" sz="4400" b="0" strike="noStrike" spc="-1">
                <a:latin typeface="Arial"/>
              </a:rPr>
              <a:t>Format des Titeltextes durch Klicken bearbeiten</a:t>
            </a:r>
          </a:p>
        </p:txBody>
      </p:sp>
      <p:sp>
        <p:nvSpPr>
          <p:cNvPr id="5" name="PlaceHolder 5"/>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n-US"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en-US" sz="2800" b="0" strike="noStrike" spc="-1">
                <a:latin typeface="Arial"/>
              </a:rPr>
              <a:t>Zweite Gliederungsebene</a:t>
            </a:r>
          </a:p>
          <a:p>
            <a:pPr marL="1296000" lvl="2" indent="-288000">
              <a:spcBef>
                <a:spcPts val="850"/>
              </a:spcBef>
              <a:buClr>
                <a:srgbClr val="000000"/>
              </a:buClr>
              <a:buSzPct val="45000"/>
              <a:buFont typeface="Wingdings" charset="2"/>
              <a:buChar char=""/>
            </a:pPr>
            <a:r>
              <a:rPr lang="en-US" sz="2400" b="0" strike="noStrike" spc="-1">
                <a:latin typeface="Arial"/>
              </a:rPr>
              <a:t>Dritte Gliederungsebene</a:t>
            </a:r>
          </a:p>
          <a:p>
            <a:pPr marL="1728000" lvl="3" indent="-216000">
              <a:spcBef>
                <a:spcPts val="567"/>
              </a:spcBef>
              <a:buClr>
                <a:srgbClr val="000000"/>
              </a:buClr>
              <a:buSzPct val="75000"/>
              <a:buFont typeface="Symbol" charset="2"/>
              <a:buChar char=""/>
            </a:pPr>
            <a:r>
              <a:rPr lang="en-US" sz="2000" b="0" strike="noStrike" spc="-1">
                <a:latin typeface="Arial"/>
              </a:rPr>
              <a:t>Vierte Gliederungsebene</a:t>
            </a:r>
          </a:p>
          <a:p>
            <a:pPr marL="2160000" lvl="4" indent="-216000">
              <a:spcBef>
                <a:spcPts val="283"/>
              </a:spcBef>
              <a:buClr>
                <a:srgbClr val="000000"/>
              </a:buClr>
              <a:buSzPct val="45000"/>
              <a:buFont typeface="Wingdings" charset="2"/>
              <a:buChar char=""/>
            </a:pPr>
            <a:r>
              <a:rPr lang="en-US" sz="2000" b="0" strike="noStrike" spc="-1">
                <a:latin typeface="Arial"/>
              </a:rPr>
              <a:t>Fünfte Gliederungsebene</a:t>
            </a:r>
          </a:p>
          <a:p>
            <a:pPr marL="2592000" lvl="5" indent="-216000">
              <a:spcBef>
                <a:spcPts val="283"/>
              </a:spcBef>
              <a:buClr>
                <a:srgbClr val="000000"/>
              </a:buClr>
              <a:buSzPct val="45000"/>
              <a:buFont typeface="Wingdings" charset="2"/>
              <a:buChar char=""/>
            </a:pPr>
            <a:r>
              <a:rPr lang="en-US" sz="2000" b="0" strike="noStrike" spc="-1">
                <a:latin typeface="Arial"/>
              </a:rPr>
              <a:t>Sechste Gliederungsebene</a:t>
            </a:r>
          </a:p>
          <a:p>
            <a:pPr marL="3024000" lvl="6" indent="-216000">
              <a:spcBef>
                <a:spcPts val="283"/>
              </a:spcBef>
              <a:buClr>
                <a:srgbClr val="000000"/>
              </a:buClr>
              <a:buSzPct val="45000"/>
              <a:buFont typeface="Wingdings" charset="2"/>
              <a:buChar char=""/>
            </a:pPr>
            <a:r>
              <a:rPr lang="en-US"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CustomShape 1"/>
          <p:cNvSpPr/>
          <p:nvPr/>
        </p:nvSpPr>
        <p:spPr>
          <a:xfrm>
            <a:off x="507600" y="468144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pic>
        <p:nvPicPr>
          <p:cNvPr id="43" name="Picture 9" descr="BDO_Logo_RGB 100%"/>
          <p:cNvPicPr/>
          <p:nvPr/>
        </p:nvPicPr>
        <p:blipFill>
          <a:blip r:embed="rId15"/>
          <a:stretch/>
        </p:blipFill>
        <p:spPr>
          <a:xfrm>
            <a:off x="8083440" y="4677840"/>
            <a:ext cx="734040" cy="280440"/>
          </a:xfrm>
          <a:prstGeom prst="rect">
            <a:avLst/>
          </a:prstGeom>
          <a:ln w="9360">
            <a:noFill/>
          </a:ln>
        </p:spPr>
      </p:pic>
      <p:sp>
        <p:nvSpPr>
          <p:cNvPr id="44" name="CustomShape 2"/>
          <p:cNvSpPr/>
          <p:nvPr/>
        </p:nvSpPr>
        <p:spPr>
          <a:xfrm>
            <a:off x="778320" y="4834800"/>
            <a:ext cx="412560" cy="151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spAutoFit/>
          </a:bodyPr>
          <a:lstStyle/>
          <a:p>
            <a:pPr>
              <a:lnSpc>
                <a:spcPct val="100000"/>
              </a:lnSpc>
            </a:pPr>
            <a:fld id="{79801683-9B6A-4179-983D-1F594DE35357}" type="slidenum">
              <a:rPr lang="en-US" sz="1000" b="0" strike="noStrike" spc="-1">
                <a:solidFill>
                  <a:srgbClr val="404040"/>
                </a:solidFill>
                <a:latin typeface="Trebuchet MS"/>
                <a:ea typeface="DejaVu Sans"/>
              </a:rPr>
              <a:t>‹Nr.›</a:t>
            </a:fld>
            <a:endParaRPr lang="en-US" sz="1000" b="0" strike="noStrike" spc="-1">
              <a:latin typeface="Arial"/>
            </a:endParaRPr>
          </a:p>
        </p:txBody>
      </p:sp>
      <p:sp>
        <p:nvSpPr>
          <p:cNvPr id="45" name="CustomShape 3"/>
          <p:cNvSpPr/>
          <p:nvPr/>
        </p:nvSpPr>
        <p:spPr>
          <a:xfrm rot="10800000">
            <a:off x="510120" y="252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46" name="PlaceHolder 4"/>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n-US" sz="4400" b="0" strike="noStrike" spc="-1">
                <a:latin typeface="Arial"/>
              </a:rPr>
              <a:t>Format des Titeltextes durch Klicken bearbeiten</a:t>
            </a:r>
          </a:p>
        </p:txBody>
      </p:sp>
      <p:sp>
        <p:nvSpPr>
          <p:cNvPr id="47" name="PlaceHolder 5"/>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n-US"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en-US" sz="2800" b="0" strike="noStrike" spc="-1">
                <a:latin typeface="Arial"/>
              </a:rPr>
              <a:t>Zweite Gliederungsebene</a:t>
            </a:r>
          </a:p>
          <a:p>
            <a:pPr marL="1296000" lvl="2" indent="-288000">
              <a:spcBef>
                <a:spcPts val="850"/>
              </a:spcBef>
              <a:buClr>
                <a:srgbClr val="000000"/>
              </a:buClr>
              <a:buSzPct val="45000"/>
              <a:buFont typeface="Wingdings" charset="2"/>
              <a:buChar char=""/>
            </a:pPr>
            <a:r>
              <a:rPr lang="en-US" sz="2400" b="0" strike="noStrike" spc="-1">
                <a:latin typeface="Arial"/>
              </a:rPr>
              <a:t>Dritte Gliederungsebene</a:t>
            </a:r>
          </a:p>
          <a:p>
            <a:pPr marL="1728000" lvl="3" indent="-216000">
              <a:spcBef>
                <a:spcPts val="567"/>
              </a:spcBef>
              <a:buClr>
                <a:srgbClr val="000000"/>
              </a:buClr>
              <a:buSzPct val="75000"/>
              <a:buFont typeface="Symbol" charset="2"/>
              <a:buChar char=""/>
            </a:pPr>
            <a:r>
              <a:rPr lang="en-US" sz="2000" b="0" strike="noStrike" spc="-1">
                <a:latin typeface="Arial"/>
              </a:rPr>
              <a:t>Vierte Gliederungsebene</a:t>
            </a:r>
          </a:p>
          <a:p>
            <a:pPr marL="2160000" lvl="4" indent="-216000">
              <a:spcBef>
                <a:spcPts val="283"/>
              </a:spcBef>
              <a:buClr>
                <a:srgbClr val="000000"/>
              </a:buClr>
              <a:buSzPct val="45000"/>
              <a:buFont typeface="Wingdings" charset="2"/>
              <a:buChar char=""/>
            </a:pPr>
            <a:r>
              <a:rPr lang="en-US" sz="2000" b="0" strike="noStrike" spc="-1">
                <a:latin typeface="Arial"/>
              </a:rPr>
              <a:t>Fünfte Gliederungsebene</a:t>
            </a:r>
          </a:p>
          <a:p>
            <a:pPr marL="2592000" lvl="5" indent="-216000">
              <a:spcBef>
                <a:spcPts val="283"/>
              </a:spcBef>
              <a:buClr>
                <a:srgbClr val="000000"/>
              </a:buClr>
              <a:buSzPct val="45000"/>
              <a:buFont typeface="Wingdings" charset="2"/>
              <a:buChar char=""/>
            </a:pPr>
            <a:r>
              <a:rPr lang="en-US" sz="2000" b="0" strike="noStrike" spc="-1">
                <a:latin typeface="Arial"/>
              </a:rPr>
              <a:t>Sechste Gliederungsebene</a:t>
            </a:r>
          </a:p>
          <a:p>
            <a:pPr marL="3024000" lvl="6" indent="-216000">
              <a:spcBef>
                <a:spcPts val="283"/>
              </a:spcBef>
              <a:buClr>
                <a:srgbClr val="000000"/>
              </a:buClr>
              <a:buSzPct val="45000"/>
              <a:buFont typeface="Wingdings" charset="2"/>
              <a:buChar char=""/>
            </a:pPr>
            <a:r>
              <a:rPr lang="en-US"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4" name="CustomShape 1" hidden="1"/>
          <p:cNvSpPr/>
          <p:nvPr/>
        </p:nvSpPr>
        <p:spPr>
          <a:xfrm>
            <a:off x="507600" y="468144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pic>
        <p:nvPicPr>
          <p:cNvPr id="85" name="Picture 9" descr="BDO_Logo_RGB 100%"/>
          <p:cNvPicPr/>
          <p:nvPr/>
        </p:nvPicPr>
        <p:blipFill>
          <a:blip r:embed="rId14"/>
          <a:stretch/>
        </p:blipFill>
        <p:spPr>
          <a:xfrm>
            <a:off x="8083440" y="4677840"/>
            <a:ext cx="734040" cy="280440"/>
          </a:xfrm>
          <a:prstGeom prst="rect">
            <a:avLst/>
          </a:prstGeom>
          <a:ln w="9360">
            <a:noFill/>
          </a:ln>
        </p:spPr>
      </p:pic>
      <p:sp>
        <p:nvSpPr>
          <p:cNvPr id="86" name="CustomShape 2" hidden="1"/>
          <p:cNvSpPr/>
          <p:nvPr/>
        </p:nvSpPr>
        <p:spPr>
          <a:xfrm>
            <a:off x="778320" y="4834800"/>
            <a:ext cx="412560" cy="151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spAutoFit/>
          </a:bodyPr>
          <a:lstStyle/>
          <a:p>
            <a:pPr>
              <a:lnSpc>
                <a:spcPct val="100000"/>
              </a:lnSpc>
            </a:pPr>
            <a:fld id="{67D38A27-507C-464F-B060-3CFBA44C0DB2}" type="slidenum">
              <a:rPr lang="en-US" sz="1000" b="0" strike="noStrike" spc="-1">
                <a:solidFill>
                  <a:srgbClr val="404040"/>
                </a:solidFill>
                <a:latin typeface="Trebuchet MS"/>
                <a:ea typeface="DejaVu Sans"/>
              </a:rPr>
              <a:t>‹Nr.›</a:t>
            </a:fld>
            <a:endParaRPr lang="en-US" sz="1000" b="0" strike="noStrike" spc="-1">
              <a:latin typeface="Arial"/>
            </a:endParaRPr>
          </a:p>
        </p:txBody>
      </p:sp>
      <p:sp>
        <p:nvSpPr>
          <p:cNvPr id="87" name="CustomShape 3" hidden="1"/>
          <p:cNvSpPr/>
          <p:nvPr/>
        </p:nvSpPr>
        <p:spPr>
          <a:xfrm rot="10800000">
            <a:off x="510120" y="252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grpSp>
        <p:nvGrpSpPr>
          <p:cNvPr id="88" name="Group 4"/>
          <p:cNvGrpSpPr/>
          <p:nvPr/>
        </p:nvGrpSpPr>
        <p:grpSpPr>
          <a:xfrm>
            <a:off x="514080" y="4330800"/>
            <a:ext cx="118800" cy="815040"/>
            <a:chOff x="514080" y="4330800"/>
            <a:chExt cx="118800" cy="815040"/>
          </a:xfrm>
        </p:grpSpPr>
        <p:sp>
          <p:nvSpPr>
            <p:cNvPr id="89" name="CustomShape 5"/>
            <p:cNvSpPr/>
            <p:nvPr/>
          </p:nvSpPr>
          <p:spPr>
            <a:xfrm>
              <a:off x="514080" y="433080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90" name="CustomShape 6"/>
            <p:cNvSpPr/>
            <p:nvPr/>
          </p:nvSpPr>
          <p:spPr>
            <a:xfrm>
              <a:off x="514080" y="456192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91" name="CustomShape 7"/>
            <p:cNvSpPr/>
            <p:nvPr/>
          </p:nvSpPr>
          <p:spPr>
            <a:xfrm>
              <a:off x="514080" y="468648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grpSp>
      <p:grpSp>
        <p:nvGrpSpPr>
          <p:cNvPr id="92" name="Group 8"/>
          <p:cNvGrpSpPr/>
          <p:nvPr/>
        </p:nvGrpSpPr>
        <p:grpSpPr>
          <a:xfrm>
            <a:off x="517680" y="2520"/>
            <a:ext cx="118800" cy="1050120"/>
            <a:chOff x="517680" y="2520"/>
            <a:chExt cx="118800" cy="1050120"/>
          </a:xfrm>
        </p:grpSpPr>
        <p:sp>
          <p:nvSpPr>
            <p:cNvPr id="93" name="CustomShape 9"/>
            <p:cNvSpPr/>
            <p:nvPr/>
          </p:nvSpPr>
          <p:spPr>
            <a:xfrm rot="10800000">
              <a:off x="517680" y="252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94" name="CustomShape 10"/>
            <p:cNvSpPr/>
            <p:nvPr/>
          </p:nvSpPr>
          <p:spPr>
            <a:xfrm rot="10800000">
              <a:off x="517680" y="34956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95" name="CustomShape 11"/>
            <p:cNvSpPr/>
            <p:nvPr/>
          </p:nvSpPr>
          <p:spPr>
            <a:xfrm rot="10800000">
              <a:off x="517680" y="59328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grpSp>
      <p:pic>
        <p:nvPicPr>
          <p:cNvPr id="96" name="Picture 2" descr="G:\Office97\_GRAPHICS\hb@BDO\Library\09_Logos\BDO logo white.png"/>
          <p:cNvPicPr/>
          <p:nvPr/>
        </p:nvPicPr>
        <p:blipFill>
          <a:blip r:embed="rId15"/>
          <a:stretch/>
        </p:blipFill>
        <p:spPr>
          <a:xfrm>
            <a:off x="8082000" y="4677480"/>
            <a:ext cx="735480" cy="280800"/>
          </a:xfrm>
          <a:prstGeom prst="rect">
            <a:avLst/>
          </a:prstGeom>
          <a:ln>
            <a:noFill/>
          </a:ln>
        </p:spPr>
      </p:pic>
      <p:sp>
        <p:nvSpPr>
          <p:cNvPr id="97" name="PlaceHolder 12"/>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n-US" sz="4400" b="0" strike="noStrike" spc="-1">
                <a:latin typeface="Arial"/>
              </a:rPr>
              <a:t>Format des Titeltextes durch Klicken bearbeiten</a:t>
            </a:r>
          </a:p>
        </p:txBody>
      </p:sp>
      <p:sp>
        <p:nvSpPr>
          <p:cNvPr id="98" name="PlaceHolder 13"/>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n-US"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en-US" sz="2800" b="0" strike="noStrike" spc="-1">
                <a:latin typeface="Arial"/>
              </a:rPr>
              <a:t>Zweite Gliederungsebene</a:t>
            </a:r>
          </a:p>
          <a:p>
            <a:pPr marL="1296000" lvl="2" indent="-288000">
              <a:spcBef>
                <a:spcPts val="850"/>
              </a:spcBef>
              <a:buClr>
                <a:srgbClr val="000000"/>
              </a:buClr>
              <a:buSzPct val="45000"/>
              <a:buFont typeface="Wingdings" charset="2"/>
              <a:buChar char=""/>
            </a:pPr>
            <a:r>
              <a:rPr lang="en-US" sz="2400" b="0" strike="noStrike" spc="-1">
                <a:latin typeface="Arial"/>
              </a:rPr>
              <a:t>Dritte Gliederungsebene</a:t>
            </a:r>
          </a:p>
          <a:p>
            <a:pPr marL="1728000" lvl="3" indent="-216000">
              <a:spcBef>
                <a:spcPts val="567"/>
              </a:spcBef>
              <a:buClr>
                <a:srgbClr val="000000"/>
              </a:buClr>
              <a:buSzPct val="75000"/>
              <a:buFont typeface="Symbol" charset="2"/>
              <a:buChar char=""/>
            </a:pPr>
            <a:r>
              <a:rPr lang="en-US" sz="2000" b="0" strike="noStrike" spc="-1">
                <a:latin typeface="Arial"/>
              </a:rPr>
              <a:t>Vierte Gliederungsebene</a:t>
            </a:r>
          </a:p>
          <a:p>
            <a:pPr marL="2160000" lvl="4" indent="-216000">
              <a:spcBef>
                <a:spcPts val="283"/>
              </a:spcBef>
              <a:buClr>
                <a:srgbClr val="000000"/>
              </a:buClr>
              <a:buSzPct val="45000"/>
              <a:buFont typeface="Wingdings" charset="2"/>
              <a:buChar char=""/>
            </a:pPr>
            <a:r>
              <a:rPr lang="en-US" sz="2000" b="0" strike="noStrike" spc="-1">
                <a:latin typeface="Arial"/>
              </a:rPr>
              <a:t>Fünfte Gliederungsebene</a:t>
            </a:r>
          </a:p>
          <a:p>
            <a:pPr marL="2592000" lvl="5" indent="-216000">
              <a:spcBef>
                <a:spcPts val="283"/>
              </a:spcBef>
              <a:buClr>
                <a:srgbClr val="000000"/>
              </a:buClr>
              <a:buSzPct val="45000"/>
              <a:buFont typeface="Wingdings" charset="2"/>
              <a:buChar char=""/>
            </a:pPr>
            <a:r>
              <a:rPr lang="en-US" sz="2000" b="0" strike="noStrike" spc="-1">
                <a:latin typeface="Arial"/>
              </a:rPr>
              <a:t>Sechste Gliederungsebene</a:t>
            </a:r>
          </a:p>
          <a:p>
            <a:pPr marL="3024000" lvl="6" indent="-216000">
              <a:spcBef>
                <a:spcPts val="283"/>
              </a:spcBef>
              <a:buClr>
                <a:srgbClr val="000000"/>
              </a:buClr>
              <a:buSzPct val="45000"/>
              <a:buFont typeface="Wingdings" charset="2"/>
              <a:buChar char=""/>
            </a:pPr>
            <a:r>
              <a:rPr lang="en-US"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pic>
        <p:nvPicPr>
          <p:cNvPr id="135" name="Picture 9" descr="BDO_Logo_RGB 100%"/>
          <p:cNvPicPr/>
          <p:nvPr/>
        </p:nvPicPr>
        <p:blipFill>
          <a:blip r:embed="rId14"/>
          <a:stretch/>
        </p:blipFill>
        <p:spPr>
          <a:xfrm>
            <a:off x="8083440" y="4677840"/>
            <a:ext cx="734040" cy="280440"/>
          </a:xfrm>
          <a:prstGeom prst="rect">
            <a:avLst/>
          </a:prstGeom>
          <a:ln w="9360">
            <a:noFill/>
          </a:ln>
        </p:spPr>
      </p:pic>
      <p:sp>
        <p:nvSpPr>
          <p:cNvPr id="136" name="CustomShape 1" hidden="1"/>
          <p:cNvSpPr/>
          <p:nvPr/>
        </p:nvSpPr>
        <p:spPr>
          <a:xfrm>
            <a:off x="507600" y="468144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137" name="CustomShape 2" hidden="1"/>
          <p:cNvSpPr/>
          <p:nvPr/>
        </p:nvSpPr>
        <p:spPr>
          <a:xfrm>
            <a:off x="778320" y="4834800"/>
            <a:ext cx="412560" cy="151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spAutoFit/>
          </a:bodyPr>
          <a:lstStyle/>
          <a:p>
            <a:pPr>
              <a:lnSpc>
                <a:spcPct val="100000"/>
              </a:lnSpc>
            </a:pPr>
            <a:fld id="{E1C61863-D6BA-425F-8C5D-99AD362C0B98}" type="slidenum">
              <a:rPr lang="en-US" sz="1000" b="0" strike="noStrike" spc="-1">
                <a:solidFill>
                  <a:srgbClr val="404040"/>
                </a:solidFill>
                <a:latin typeface="Trebuchet MS"/>
                <a:ea typeface="DejaVu Sans"/>
              </a:rPr>
              <a:t>‹Nr.›</a:t>
            </a:fld>
            <a:endParaRPr lang="en-US" sz="1000" b="0" strike="noStrike" spc="-1">
              <a:latin typeface="Arial"/>
            </a:endParaRPr>
          </a:p>
        </p:txBody>
      </p:sp>
      <p:sp>
        <p:nvSpPr>
          <p:cNvPr id="138" name="CustomShape 3" hidden="1"/>
          <p:cNvSpPr/>
          <p:nvPr/>
        </p:nvSpPr>
        <p:spPr>
          <a:xfrm rot="10800000">
            <a:off x="510120" y="252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grpSp>
        <p:nvGrpSpPr>
          <p:cNvPr id="139" name="Group 4"/>
          <p:cNvGrpSpPr/>
          <p:nvPr/>
        </p:nvGrpSpPr>
        <p:grpSpPr>
          <a:xfrm>
            <a:off x="514080" y="4330800"/>
            <a:ext cx="118800" cy="815040"/>
            <a:chOff x="514080" y="4330800"/>
            <a:chExt cx="118800" cy="815040"/>
          </a:xfrm>
        </p:grpSpPr>
        <p:sp>
          <p:nvSpPr>
            <p:cNvPr id="140" name="CustomShape 5"/>
            <p:cNvSpPr/>
            <p:nvPr/>
          </p:nvSpPr>
          <p:spPr>
            <a:xfrm>
              <a:off x="514080" y="433080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141" name="CustomShape 6"/>
            <p:cNvSpPr/>
            <p:nvPr/>
          </p:nvSpPr>
          <p:spPr>
            <a:xfrm>
              <a:off x="514080" y="456192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142" name="CustomShape 7"/>
            <p:cNvSpPr/>
            <p:nvPr/>
          </p:nvSpPr>
          <p:spPr>
            <a:xfrm>
              <a:off x="514080" y="468648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grpSp>
      <p:grpSp>
        <p:nvGrpSpPr>
          <p:cNvPr id="143" name="Group 8"/>
          <p:cNvGrpSpPr/>
          <p:nvPr/>
        </p:nvGrpSpPr>
        <p:grpSpPr>
          <a:xfrm>
            <a:off x="517680" y="2520"/>
            <a:ext cx="118800" cy="1050120"/>
            <a:chOff x="517680" y="2520"/>
            <a:chExt cx="118800" cy="1050120"/>
          </a:xfrm>
        </p:grpSpPr>
        <p:sp>
          <p:nvSpPr>
            <p:cNvPr id="144" name="CustomShape 9"/>
            <p:cNvSpPr/>
            <p:nvPr/>
          </p:nvSpPr>
          <p:spPr>
            <a:xfrm rot="10800000">
              <a:off x="517680" y="252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145" name="CustomShape 10"/>
            <p:cNvSpPr/>
            <p:nvPr/>
          </p:nvSpPr>
          <p:spPr>
            <a:xfrm rot="10800000">
              <a:off x="517680" y="34956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146" name="CustomShape 11"/>
            <p:cNvSpPr/>
            <p:nvPr/>
          </p:nvSpPr>
          <p:spPr>
            <a:xfrm rot="10800000">
              <a:off x="517680" y="59328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grpSp>
      <p:pic>
        <p:nvPicPr>
          <p:cNvPr id="147" name="Picture 2" descr="G:\Office97\_GRAPHICS\hb@BDO\Library\09_Logos\BDO logo white.png"/>
          <p:cNvPicPr/>
          <p:nvPr/>
        </p:nvPicPr>
        <p:blipFill>
          <a:blip r:embed="rId15"/>
          <a:stretch/>
        </p:blipFill>
        <p:spPr>
          <a:xfrm>
            <a:off x="8082000" y="4677480"/>
            <a:ext cx="735480" cy="280800"/>
          </a:xfrm>
          <a:prstGeom prst="rect">
            <a:avLst/>
          </a:prstGeom>
          <a:ln>
            <a:noFill/>
          </a:ln>
        </p:spPr>
      </p:pic>
      <p:sp>
        <p:nvSpPr>
          <p:cNvPr id="148" name="PlaceHolder 12"/>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n-US" sz="4400" b="0" strike="noStrike" spc="-1">
                <a:latin typeface="Arial"/>
              </a:rPr>
              <a:t>Format des Titeltextes durch Klicken bearbeiten</a:t>
            </a:r>
          </a:p>
        </p:txBody>
      </p:sp>
      <p:sp>
        <p:nvSpPr>
          <p:cNvPr id="149" name="PlaceHolder 13"/>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n-US"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en-US" sz="2800" b="0" strike="noStrike" spc="-1">
                <a:latin typeface="Arial"/>
              </a:rPr>
              <a:t>Zweite Gliederungsebene</a:t>
            </a:r>
          </a:p>
          <a:p>
            <a:pPr marL="1296000" lvl="2" indent="-288000">
              <a:spcBef>
                <a:spcPts val="850"/>
              </a:spcBef>
              <a:buClr>
                <a:srgbClr val="000000"/>
              </a:buClr>
              <a:buSzPct val="45000"/>
              <a:buFont typeface="Wingdings" charset="2"/>
              <a:buChar char=""/>
            </a:pPr>
            <a:r>
              <a:rPr lang="en-US" sz="2400" b="0" strike="noStrike" spc="-1">
                <a:latin typeface="Arial"/>
              </a:rPr>
              <a:t>Dritte Gliederungsebene</a:t>
            </a:r>
          </a:p>
          <a:p>
            <a:pPr marL="1728000" lvl="3" indent="-216000">
              <a:spcBef>
                <a:spcPts val="567"/>
              </a:spcBef>
              <a:buClr>
                <a:srgbClr val="000000"/>
              </a:buClr>
              <a:buSzPct val="75000"/>
              <a:buFont typeface="Symbol" charset="2"/>
              <a:buChar char=""/>
            </a:pPr>
            <a:r>
              <a:rPr lang="en-US" sz="2000" b="0" strike="noStrike" spc="-1">
                <a:latin typeface="Arial"/>
              </a:rPr>
              <a:t>Vierte Gliederungsebene</a:t>
            </a:r>
          </a:p>
          <a:p>
            <a:pPr marL="2160000" lvl="4" indent="-216000">
              <a:spcBef>
                <a:spcPts val="283"/>
              </a:spcBef>
              <a:buClr>
                <a:srgbClr val="000000"/>
              </a:buClr>
              <a:buSzPct val="45000"/>
              <a:buFont typeface="Wingdings" charset="2"/>
              <a:buChar char=""/>
            </a:pPr>
            <a:r>
              <a:rPr lang="en-US" sz="2000" b="0" strike="noStrike" spc="-1">
                <a:latin typeface="Arial"/>
              </a:rPr>
              <a:t>Fünfte Gliederungsebene</a:t>
            </a:r>
          </a:p>
          <a:p>
            <a:pPr marL="2592000" lvl="5" indent="-216000">
              <a:spcBef>
                <a:spcPts val="283"/>
              </a:spcBef>
              <a:buClr>
                <a:srgbClr val="000000"/>
              </a:buClr>
              <a:buSzPct val="45000"/>
              <a:buFont typeface="Wingdings" charset="2"/>
              <a:buChar char=""/>
            </a:pPr>
            <a:r>
              <a:rPr lang="en-US" sz="2000" b="0" strike="noStrike" spc="-1">
                <a:latin typeface="Arial"/>
              </a:rPr>
              <a:t>Sechste Gliederungsebene</a:t>
            </a:r>
          </a:p>
          <a:p>
            <a:pPr marL="3024000" lvl="6" indent="-216000">
              <a:spcBef>
                <a:spcPts val="283"/>
              </a:spcBef>
              <a:buClr>
                <a:srgbClr val="000000"/>
              </a:buClr>
              <a:buSzPct val="45000"/>
              <a:buFont typeface="Wingdings" charset="2"/>
              <a:buChar char=""/>
            </a:pPr>
            <a:r>
              <a:rPr lang="en-US"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 name="CustomShape 1"/>
          <p:cNvSpPr/>
          <p:nvPr/>
        </p:nvSpPr>
        <p:spPr>
          <a:xfrm>
            <a:off x="507600" y="468144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pic>
        <p:nvPicPr>
          <p:cNvPr id="187" name="Picture 9" descr="BDO_Logo_RGB 100%"/>
          <p:cNvPicPr/>
          <p:nvPr/>
        </p:nvPicPr>
        <p:blipFill>
          <a:blip r:embed="rId15"/>
          <a:stretch/>
        </p:blipFill>
        <p:spPr>
          <a:xfrm>
            <a:off x="8083440" y="4677840"/>
            <a:ext cx="734040" cy="280440"/>
          </a:xfrm>
          <a:prstGeom prst="rect">
            <a:avLst/>
          </a:prstGeom>
          <a:ln w="9360">
            <a:noFill/>
          </a:ln>
        </p:spPr>
      </p:pic>
      <p:sp>
        <p:nvSpPr>
          <p:cNvPr id="188" name="CustomShape 2"/>
          <p:cNvSpPr/>
          <p:nvPr/>
        </p:nvSpPr>
        <p:spPr>
          <a:xfrm>
            <a:off x="778320" y="4834800"/>
            <a:ext cx="412560" cy="151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spAutoFit/>
          </a:bodyPr>
          <a:lstStyle/>
          <a:p>
            <a:pPr>
              <a:lnSpc>
                <a:spcPct val="100000"/>
              </a:lnSpc>
            </a:pPr>
            <a:fld id="{D74F7EAE-87EE-4CAE-9509-268A50BC9719}" type="slidenum">
              <a:rPr lang="en-US" sz="1000" b="0" strike="noStrike" spc="-1">
                <a:solidFill>
                  <a:srgbClr val="404040"/>
                </a:solidFill>
                <a:latin typeface="Trebuchet MS"/>
                <a:ea typeface="DejaVu Sans"/>
              </a:rPr>
              <a:t>‹Nr.›</a:t>
            </a:fld>
            <a:endParaRPr lang="en-US" sz="1000" b="0" strike="noStrike" spc="-1">
              <a:latin typeface="Arial"/>
            </a:endParaRPr>
          </a:p>
        </p:txBody>
      </p:sp>
      <p:sp>
        <p:nvSpPr>
          <p:cNvPr id="189" name="CustomShape 3"/>
          <p:cNvSpPr/>
          <p:nvPr/>
        </p:nvSpPr>
        <p:spPr>
          <a:xfrm rot="10800000">
            <a:off x="510120" y="252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190" name="PlaceHolder 4"/>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n-US" sz="4400" b="0" strike="noStrike" spc="-1">
                <a:latin typeface="Arial"/>
              </a:rPr>
              <a:t>Format des Titeltextes durch Klicken bearbeiten</a:t>
            </a:r>
          </a:p>
        </p:txBody>
      </p:sp>
      <p:sp>
        <p:nvSpPr>
          <p:cNvPr id="191" name="PlaceHolder 5"/>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n-US"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en-US" sz="2800" b="0" strike="noStrike" spc="-1">
                <a:latin typeface="Arial"/>
              </a:rPr>
              <a:t>Zweite Gliederungsebene</a:t>
            </a:r>
          </a:p>
          <a:p>
            <a:pPr marL="1296000" lvl="2" indent="-288000">
              <a:spcBef>
                <a:spcPts val="850"/>
              </a:spcBef>
              <a:buClr>
                <a:srgbClr val="000000"/>
              </a:buClr>
              <a:buSzPct val="45000"/>
              <a:buFont typeface="Wingdings" charset="2"/>
              <a:buChar char=""/>
            </a:pPr>
            <a:r>
              <a:rPr lang="en-US" sz="2400" b="0" strike="noStrike" spc="-1">
                <a:latin typeface="Arial"/>
              </a:rPr>
              <a:t>Dritte Gliederungsebene</a:t>
            </a:r>
          </a:p>
          <a:p>
            <a:pPr marL="1728000" lvl="3" indent="-216000">
              <a:spcBef>
                <a:spcPts val="567"/>
              </a:spcBef>
              <a:buClr>
                <a:srgbClr val="000000"/>
              </a:buClr>
              <a:buSzPct val="75000"/>
              <a:buFont typeface="Symbol" charset="2"/>
              <a:buChar char=""/>
            </a:pPr>
            <a:r>
              <a:rPr lang="en-US" sz="2000" b="0" strike="noStrike" spc="-1">
                <a:latin typeface="Arial"/>
              </a:rPr>
              <a:t>Vierte Gliederungsebene</a:t>
            </a:r>
          </a:p>
          <a:p>
            <a:pPr marL="2160000" lvl="4" indent="-216000">
              <a:spcBef>
                <a:spcPts val="283"/>
              </a:spcBef>
              <a:buClr>
                <a:srgbClr val="000000"/>
              </a:buClr>
              <a:buSzPct val="45000"/>
              <a:buFont typeface="Wingdings" charset="2"/>
              <a:buChar char=""/>
            </a:pPr>
            <a:r>
              <a:rPr lang="en-US" sz="2000" b="0" strike="noStrike" spc="-1">
                <a:latin typeface="Arial"/>
              </a:rPr>
              <a:t>Fünfte Gliederungsebene</a:t>
            </a:r>
          </a:p>
          <a:p>
            <a:pPr marL="2592000" lvl="5" indent="-216000">
              <a:spcBef>
                <a:spcPts val="283"/>
              </a:spcBef>
              <a:buClr>
                <a:srgbClr val="000000"/>
              </a:buClr>
              <a:buSzPct val="45000"/>
              <a:buFont typeface="Wingdings" charset="2"/>
              <a:buChar char=""/>
            </a:pPr>
            <a:r>
              <a:rPr lang="en-US" sz="2000" b="0" strike="noStrike" spc="-1">
                <a:latin typeface="Arial"/>
              </a:rPr>
              <a:t>Sechste Gliederungsebene</a:t>
            </a:r>
          </a:p>
          <a:p>
            <a:pPr marL="3024000" lvl="6" indent="-216000">
              <a:spcBef>
                <a:spcPts val="283"/>
              </a:spcBef>
              <a:buClr>
                <a:srgbClr val="000000"/>
              </a:buClr>
              <a:buSzPct val="45000"/>
              <a:buFont typeface="Wingdings" charset="2"/>
              <a:buChar char=""/>
            </a:pPr>
            <a:r>
              <a:rPr lang="en-US"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8" name="Picture 9" descr="BDO_Logo_RGB 100%"/>
          <p:cNvPicPr/>
          <p:nvPr/>
        </p:nvPicPr>
        <p:blipFill>
          <a:blip r:embed="rId15"/>
          <a:stretch/>
        </p:blipFill>
        <p:spPr>
          <a:xfrm>
            <a:off x="8083440" y="4677840"/>
            <a:ext cx="734040" cy="280440"/>
          </a:xfrm>
          <a:prstGeom prst="rect">
            <a:avLst/>
          </a:prstGeom>
          <a:ln w="9360">
            <a:noFill/>
          </a:ln>
        </p:spPr>
      </p:pic>
      <p:sp>
        <p:nvSpPr>
          <p:cNvPr id="229" name="CustomShape 1"/>
          <p:cNvSpPr/>
          <p:nvPr/>
        </p:nvSpPr>
        <p:spPr>
          <a:xfrm>
            <a:off x="507600" y="468144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230" name="CustomShape 2"/>
          <p:cNvSpPr/>
          <p:nvPr/>
        </p:nvSpPr>
        <p:spPr>
          <a:xfrm>
            <a:off x="778320" y="4834800"/>
            <a:ext cx="412560" cy="151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spAutoFit/>
          </a:bodyPr>
          <a:lstStyle/>
          <a:p>
            <a:pPr>
              <a:lnSpc>
                <a:spcPct val="100000"/>
              </a:lnSpc>
            </a:pPr>
            <a:fld id="{BDFD5C92-D7F4-4599-A6E5-E10C1F359A71}" type="slidenum">
              <a:rPr lang="en-US" sz="1000" b="0" strike="noStrike" spc="-1">
                <a:solidFill>
                  <a:srgbClr val="404040"/>
                </a:solidFill>
                <a:latin typeface="Trebuchet MS"/>
                <a:ea typeface="DejaVu Sans"/>
              </a:rPr>
              <a:t>‹Nr.›</a:t>
            </a:fld>
            <a:endParaRPr lang="en-US" sz="1000" b="0" strike="noStrike" spc="-1">
              <a:latin typeface="Arial"/>
            </a:endParaRPr>
          </a:p>
        </p:txBody>
      </p:sp>
      <p:sp>
        <p:nvSpPr>
          <p:cNvPr id="231" name="CustomShape 3"/>
          <p:cNvSpPr/>
          <p:nvPr/>
        </p:nvSpPr>
        <p:spPr>
          <a:xfrm rot="10800000">
            <a:off x="510120" y="252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232" name="PlaceHolder 4"/>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n-US" sz="4400" b="0" strike="noStrike" spc="-1">
                <a:latin typeface="Arial"/>
              </a:rPr>
              <a:t>Format des Titeltextes durch Klicken bearbeiten</a:t>
            </a:r>
          </a:p>
        </p:txBody>
      </p:sp>
      <p:sp>
        <p:nvSpPr>
          <p:cNvPr id="233" name="PlaceHolder 5"/>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n-US"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en-US" sz="2800" b="0" strike="noStrike" spc="-1">
                <a:latin typeface="Arial"/>
              </a:rPr>
              <a:t>Zweite Gliederungsebene</a:t>
            </a:r>
          </a:p>
          <a:p>
            <a:pPr marL="1296000" lvl="2" indent="-288000">
              <a:spcBef>
                <a:spcPts val="850"/>
              </a:spcBef>
              <a:buClr>
                <a:srgbClr val="000000"/>
              </a:buClr>
              <a:buSzPct val="45000"/>
              <a:buFont typeface="Wingdings" charset="2"/>
              <a:buChar char=""/>
            </a:pPr>
            <a:r>
              <a:rPr lang="en-US" sz="2400" b="0" strike="noStrike" spc="-1">
                <a:latin typeface="Arial"/>
              </a:rPr>
              <a:t>Dritte Gliederungsebene</a:t>
            </a:r>
          </a:p>
          <a:p>
            <a:pPr marL="1728000" lvl="3" indent="-216000">
              <a:spcBef>
                <a:spcPts val="567"/>
              </a:spcBef>
              <a:buClr>
                <a:srgbClr val="000000"/>
              </a:buClr>
              <a:buSzPct val="75000"/>
              <a:buFont typeface="Symbol" charset="2"/>
              <a:buChar char=""/>
            </a:pPr>
            <a:r>
              <a:rPr lang="en-US" sz="2000" b="0" strike="noStrike" spc="-1">
                <a:latin typeface="Arial"/>
              </a:rPr>
              <a:t>Vierte Gliederungsebene</a:t>
            </a:r>
          </a:p>
          <a:p>
            <a:pPr marL="2160000" lvl="4" indent="-216000">
              <a:spcBef>
                <a:spcPts val="283"/>
              </a:spcBef>
              <a:buClr>
                <a:srgbClr val="000000"/>
              </a:buClr>
              <a:buSzPct val="45000"/>
              <a:buFont typeface="Wingdings" charset="2"/>
              <a:buChar char=""/>
            </a:pPr>
            <a:r>
              <a:rPr lang="en-US" sz="2000" b="0" strike="noStrike" spc="-1">
                <a:latin typeface="Arial"/>
              </a:rPr>
              <a:t>Fünfte Gliederungsebene</a:t>
            </a:r>
          </a:p>
          <a:p>
            <a:pPr marL="2592000" lvl="5" indent="-216000">
              <a:spcBef>
                <a:spcPts val="283"/>
              </a:spcBef>
              <a:buClr>
                <a:srgbClr val="000000"/>
              </a:buClr>
              <a:buSzPct val="45000"/>
              <a:buFont typeface="Wingdings" charset="2"/>
              <a:buChar char=""/>
            </a:pPr>
            <a:r>
              <a:rPr lang="en-US" sz="2000" b="0" strike="noStrike" spc="-1">
                <a:latin typeface="Arial"/>
              </a:rPr>
              <a:t>Sechste Gliederungsebene</a:t>
            </a:r>
          </a:p>
          <a:p>
            <a:pPr marL="3024000" lvl="6" indent="-216000">
              <a:spcBef>
                <a:spcPts val="283"/>
              </a:spcBef>
              <a:buClr>
                <a:srgbClr val="000000"/>
              </a:buClr>
              <a:buSzPct val="45000"/>
              <a:buFont typeface="Wingdings" charset="2"/>
              <a:buChar char=""/>
            </a:pPr>
            <a:r>
              <a:rPr lang="en-US"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0" name="Picture 9" descr="BDO_Logo_RGB 100%"/>
          <p:cNvPicPr/>
          <p:nvPr/>
        </p:nvPicPr>
        <p:blipFill>
          <a:blip r:embed="rId14"/>
          <a:stretch/>
        </p:blipFill>
        <p:spPr>
          <a:xfrm>
            <a:off x="8083440" y="4677840"/>
            <a:ext cx="734040" cy="280440"/>
          </a:xfrm>
          <a:prstGeom prst="rect">
            <a:avLst/>
          </a:prstGeom>
          <a:ln w="9360">
            <a:noFill/>
          </a:ln>
        </p:spPr>
      </p:pic>
      <p:sp>
        <p:nvSpPr>
          <p:cNvPr id="271" name="CustomShape 1"/>
          <p:cNvSpPr/>
          <p:nvPr/>
        </p:nvSpPr>
        <p:spPr>
          <a:xfrm>
            <a:off x="507600" y="468144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272" name="CustomShape 2"/>
          <p:cNvSpPr/>
          <p:nvPr/>
        </p:nvSpPr>
        <p:spPr>
          <a:xfrm>
            <a:off x="778320" y="4834800"/>
            <a:ext cx="412560" cy="151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spAutoFit/>
          </a:bodyPr>
          <a:lstStyle/>
          <a:p>
            <a:pPr>
              <a:lnSpc>
                <a:spcPct val="100000"/>
              </a:lnSpc>
            </a:pPr>
            <a:fld id="{CAD11B99-B3C9-4BDE-AE10-E43535D78889}" type="slidenum">
              <a:rPr lang="en-US" sz="1000" b="0" strike="noStrike" spc="-1">
                <a:solidFill>
                  <a:srgbClr val="404040"/>
                </a:solidFill>
                <a:latin typeface="Trebuchet MS"/>
                <a:ea typeface="DejaVu Sans"/>
              </a:rPr>
              <a:t>‹Nr.›</a:t>
            </a:fld>
            <a:endParaRPr lang="en-US" sz="1000" b="0" strike="noStrike" spc="-1">
              <a:latin typeface="Arial"/>
            </a:endParaRPr>
          </a:p>
        </p:txBody>
      </p:sp>
      <p:sp>
        <p:nvSpPr>
          <p:cNvPr id="273" name="CustomShape 3"/>
          <p:cNvSpPr/>
          <p:nvPr/>
        </p:nvSpPr>
        <p:spPr>
          <a:xfrm rot="10800000">
            <a:off x="510120" y="2520"/>
            <a:ext cx="118800" cy="459360"/>
          </a:xfrm>
          <a:custGeom>
            <a:avLst/>
            <a:gdLst/>
            <a:ahLst/>
            <a:cxnLst/>
            <a:rect l="l" t="t" r="r" b="b"/>
            <a:pathLst>
              <a:path w="120" h="456">
                <a:moveTo>
                  <a:pt x="0" y="85"/>
                </a:moveTo>
                <a:lnTo>
                  <a:pt x="0" y="456"/>
                </a:lnTo>
                <a:lnTo>
                  <a:pt x="120" y="456"/>
                </a:lnTo>
                <a:lnTo>
                  <a:pt x="120" y="0"/>
                </a:lnTo>
                <a:lnTo>
                  <a:pt x="0" y="85"/>
                </a:lnTo>
                <a:close/>
              </a:path>
            </a:pathLst>
          </a:custGeom>
          <a:solidFill>
            <a:srgbClr val="ED1A3B"/>
          </a:solidFill>
          <a:ln w="9360">
            <a:noFill/>
          </a:ln>
        </p:spPr>
        <p:style>
          <a:lnRef idx="0">
            <a:scrgbClr r="0" g="0" b="0"/>
          </a:lnRef>
          <a:fillRef idx="0">
            <a:scrgbClr r="0" g="0" b="0"/>
          </a:fillRef>
          <a:effectRef idx="0">
            <a:scrgbClr r="0" g="0" b="0"/>
          </a:effectRef>
          <a:fontRef idx="minor"/>
        </p:style>
      </p:sp>
      <p:sp>
        <p:nvSpPr>
          <p:cNvPr id="274" name="PlaceHolder 4"/>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n-US" sz="4400" b="0" strike="noStrike" spc="-1">
                <a:latin typeface="Arial"/>
              </a:rPr>
              <a:t>Format des Titeltextes durch Klicken bearbeiten</a:t>
            </a:r>
          </a:p>
        </p:txBody>
      </p:sp>
      <p:sp>
        <p:nvSpPr>
          <p:cNvPr id="275" name="PlaceHolder 5"/>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n-US"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en-US" sz="2800" b="0" strike="noStrike" spc="-1">
                <a:latin typeface="Arial"/>
              </a:rPr>
              <a:t>Zweite Gliederungsebene</a:t>
            </a:r>
          </a:p>
          <a:p>
            <a:pPr marL="1296000" lvl="2" indent="-288000">
              <a:spcBef>
                <a:spcPts val="850"/>
              </a:spcBef>
              <a:buClr>
                <a:srgbClr val="000000"/>
              </a:buClr>
              <a:buSzPct val="45000"/>
              <a:buFont typeface="Wingdings" charset="2"/>
              <a:buChar char=""/>
            </a:pPr>
            <a:r>
              <a:rPr lang="en-US" sz="2400" b="0" strike="noStrike" spc="-1">
                <a:latin typeface="Arial"/>
              </a:rPr>
              <a:t>Dritte Gliederungsebene</a:t>
            </a:r>
          </a:p>
          <a:p>
            <a:pPr marL="1728000" lvl="3" indent="-216000">
              <a:spcBef>
                <a:spcPts val="567"/>
              </a:spcBef>
              <a:buClr>
                <a:srgbClr val="000000"/>
              </a:buClr>
              <a:buSzPct val="75000"/>
              <a:buFont typeface="Symbol" charset="2"/>
              <a:buChar char=""/>
            </a:pPr>
            <a:r>
              <a:rPr lang="en-US" sz="2000" b="0" strike="noStrike" spc="-1">
                <a:latin typeface="Arial"/>
              </a:rPr>
              <a:t>Vierte Gliederungsebene</a:t>
            </a:r>
          </a:p>
          <a:p>
            <a:pPr marL="2160000" lvl="4" indent="-216000">
              <a:spcBef>
                <a:spcPts val="283"/>
              </a:spcBef>
              <a:buClr>
                <a:srgbClr val="000000"/>
              </a:buClr>
              <a:buSzPct val="45000"/>
              <a:buFont typeface="Wingdings" charset="2"/>
              <a:buChar char=""/>
            </a:pPr>
            <a:r>
              <a:rPr lang="en-US" sz="2000" b="0" strike="noStrike" spc="-1">
                <a:latin typeface="Arial"/>
              </a:rPr>
              <a:t>Fünfte Gliederungsebene</a:t>
            </a:r>
          </a:p>
          <a:p>
            <a:pPr marL="2592000" lvl="5" indent="-216000">
              <a:spcBef>
                <a:spcPts val="283"/>
              </a:spcBef>
              <a:buClr>
                <a:srgbClr val="000000"/>
              </a:buClr>
              <a:buSzPct val="45000"/>
              <a:buFont typeface="Wingdings" charset="2"/>
              <a:buChar char=""/>
            </a:pPr>
            <a:r>
              <a:rPr lang="en-US" sz="2000" b="0" strike="noStrike" spc="-1">
                <a:latin typeface="Arial"/>
              </a:rPr>
              <a:t>Sechste Gliederungsebene</a:t>
            </a:r>
          </a:p>
          <a:p>
            <a:pPr marL="3024000" lvl="6" indent="-216000">
              <a:spcBef>
                <a:spcPts val="283"/>
              </a:spcBef>
              <a:buClr>
                <a:srgbClr val="000000"/>
              </a:buClr>
              <a:buSzPct val="45000"/>
              <a:buFont typeface="Wingdings" charset="2"/>
              <a:buChar char=""/>
            </a:pPr>
            <a:r>
              <a:rPr lang="en-US"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4.svg"/><Relationship Id="rId3" Type="http://schemas.openxmlformats.org/officeDocument/2006/relationships/image" Target="../media/image20.png"/><Relationship Id="rId7" Type="http://schemas.openxmlformats.org/officeDocument/2006/relationships/image" Target="../media/image28.svg"/><Relationship Id="rId12"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2.xml"/><Relationship Id="rId6" Type="http://schemas.openxmlformats.org/officeDocument/2006/relationships/image" Target="../media/image22.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30.sv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chart" Target="../charts/chart1.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47.svg"/><Relationship Id="rId5" Type="http://schemas.openxmlformats.org/officeDocument/2006/relationships/image" Target="../media/image35.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56.svg"/><Relationship Id="rId2" Type="http://schemas.openxmlformats.org/officeDocument/2006/relationships/image" Target="../media/image20.png"/><Relationship Id="rId1" Type="http://schemas.openxmlformats.org/officeDocument/2006/relationships/slideLayout" Target="../slideLayouts/slideLayout25.xml"/><Relationship Id="rId6" Type="http://schemas.openxmlformats.org/officeDocument/2006/relationships/image" Target="../media/image39.png"/><Relationship Id="rId5" Type="http://schemas.openxmlformats.org/officeDocument/2006/relationships/image" Target="../media/image54.svg"/><Relationship Id="rId4" Type="http://schemas.openxmlformats.org/officeDocument/2006/relationships/image" Target="../media/image38.png"/><Relationship Id="rId9" Type="http://schemas.openxmlformats.org/officeDocument/2006/relationships/image" Target="../media/image58.sv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0.png"/><Relationship Id="rId7"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9.svg"/><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5.xml"/><Relationship Id="rId6" Type="http://schemas.openxmlformats.org/officeDocument/2006/relationships/image" Target="../media/image47.svg"/><Relationship Id="rId5" Type="http://schemas.openxmlformats.org/officeDocument/2006/relationships/image" Target="../media/image35.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35.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microsoft.com/office/2018/10/relationships/comments" Target="../comments/modernComment_114_0.xml"/><Relationship Id="rId5" Type="http://schemas.openxmlformats.org/officeDocument/2006/relationships/image" Target="../media/image35.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6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25.png"/><Relationship Id="rId7" Type="http://schemas.openxmlformats.org/officeDocument/2006/relationships/image" Target="../media/image58.png"/><Relationship Id="rId12" Type="http://schemas.openxmlformats.org/officeDocument/2006/relationships/image" Target="../media/image83.svg"/><Relationship Id="rId2" Type="http://schemas.openxmlformats.org/officeDocument/2006/relationships/image" Target="../media/image53.png"/><Relationship Id="rId1" Type="http://schemas.openxmlformats.org/officeDocument/2006/relationships/slideLayout" Target="../slideLayouts/slideLayout75.xml"/><Relationship Id="rId6" Type="http://schemas.openxmlformats.org/officeDocument/2006/relationships/image" Target="../media/image77.svg"/><Relationship Id="rId11" Type="http://schemas.openxmlformats.org/officeDocument/2006/relationships/image" Target="../media/image57.png"/><Relationship Id="rId5" Type="http://schemas.openxmlformats.org/officeDocument/2006/relationships/image" Target="../media/image54.png"/><Relationship Id="rId10" Type="http://schemas.openxmlformats.org/officeDocument/2006/relationships/image" Target="../media/image81.svg"/><Relationship Id="rId4" Type="http://schemas.openxmlformats.org/officeDocument/2006/relationships/image" Target="../media/image34.svg"/><Relationship Id="rId9"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76.xml"/><Relationship Id="rId5" Type="http://schemas.openxmlformats.org/officeDocument/2006/relationships/image" Target="../media/image62.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7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76.xml"/><Relationship Id="rId6" Type="http://schemas.openxmlformats.org/officeDocument/2006/relationships/image" Target="../media/image65.png"/><Relationship Id="rId5" Type="http://schemas.openxmlformats.org/officeDocument/2006/relationships/image" Target="../media/image63.pn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7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7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7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76.xml"/><Relationship Id="rId6" Type="http://schemas.microsoft.com/office/2018/10/relationships/comments" Target="../comments/modernComment_11B_0.xml"/><Relationship Id="rId5" Type="http://schemas.openxmlformats.org/officeDocument/2006/relationships/image" Target="../media/image35.png"/><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76.xml"/><Relationship Id="rId5" Type="http://schemas.openxmlformats.org/officeDocument/2006/relationships/image" Target="../media/image68.png"/><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76.xml"/><Relationship Id="rId5" Type="http://schemas.openxmlformats.org/officeDocument/2006/relationships/image" Target="../media/image68.pn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76.xml"/><Relationship Id="rId5" Type="http://schemas.openxmlformats.org/officeDocument/2006/relationships/image" Target="../media/image69.png"/><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76.xml"/><Relationship Id="rId5" Type="http://schemas.openxmlformats.org/officeDocument/2006/relationships/image" Target="../media/image35.pn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6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76.xml"/><Relationship Id="rId5" Type="http://schemas.openxmlformats.org/officeDocument/2006/relationships/image" Target="../media/image71.png"/><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76.xml"/><Relationship Id="rId5" Type="http://schemas.openxmlformats.org/officeDocument/2006/relationships/image" Target="../media/image70.png"/><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9.svg"/><Relationship Id="rId11"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Picture 7"/>
          <p:cNvPicPr/>
          <p:nvPr/>
        </p:nvPicPr>
        <p:blipFill>
          <a:blip r:embed="rId3"/>
          <a:srcRect t="2690" b="2690"/>
          <a:stretch/>
        </p:blipFill>
        <p:spPr>
          <a:xfrm>
            <a:off x="846720" y="0"/>
            <a:ext cx="8294760" cy="5141160"/>
          </a:xfrm>
          <a:prstGeom prst="rect">
            <a:avLst/>
          </a:prstGeom>
          <a:ln>
            <a:noFill/>
          </a:ln>
        </p:spPr>
      </p:pic>
      <p:sp>
        <p:nvSpPr>
          <p:cNvPr id="403" name="CustomShape 1"/>
          <p:cNvSpPr/>
          <p:nvPr/>
        </p:nvSpPr>
        <p:spPr>
          <a:xfrm>
            <a:off x="1346760" y="0"/>
            <a:ext cx="7795440" cy="5141160"/>
          </a:xfrm>
          <a:prstGeom prst="rect">
            <a:avLst/>
          </a:prstGeom>
          <a:solidFill>
            <a:srgbClr val="FFFFFF">
              <a:alpha val="34000"/>
            </a:srgbClr>
          </a:solidFill>
          <a:ln w="25560">
            <a:noFill/>
          </a:ln>
        </p:spPr>
        <p:style>
          <a:lnRef idx="0">
            <a:scrgbClr r="0" g="0" b="0"/>
          </a:lnRef>
          <a:fillRef idx="0">
            <a:scrgbClr r="0" g="0" b="0"/>
          </a:fillRef>
          <a:effectRef idx="0">
            <a:scrgbClr r="0" g="0" b="0"/>
          </a:effectRef>
          <a:fontRef idx="minor"/>
        </p:style>
      </p:sp>
      <p:pic>
        <p:nvPicPr>
          <p:cNvPr id="404" name="Picture 8"/>
          <p:cNvPicPr/>
          <p:nvPr/>
        </p:nvPicPr>
        <p:blipFill>
          <a:blip r:embed="rId4"/>
          <a:srcRect l="44088" t="1437" b="1519"/>
          <a:stretch/>
        </p:blipFill>
        <p:spPr>
          <a:xfrm>
            <a:off x="0" y="0"/>
            <a:ext cx="4322880" cy="5141160"/>
          </a:xfrm>
          <a:prstGeom prst="rect">
            <a:avLst/>
          </a:prstGeom>
          <a:ln>
            <a:noFill/>
          </a:ln>
        </p:spPr>
      </p:pic>
      <p:sp>
        <p:nvSpPr>
          <p:cNvPr id="405" name="CustomShape 2"/>
          <p:cNvSpPr/>
          <p:nvPr/>
        </p:nvSpPr>
        <p:spPr>
          <a:xfrm>
            <a:off x="537120" y="2269080"/>
            <a:ext cx="3680640" cy="106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3200" b="0" strike="noStrike" spc="-1">
                <a:solidFill>
                  <a:srgbClr val="FFFFFF"/>
                </a:solidFill>
                <a:latin typeface="Trebuchet MS"/>
                <a:ea typeface="DejaVu Sans"/>
              </a:rPr>
              <a:t>HERZLICH WILLKOMMEN ! </a:t>
            </a:r>
            <a:endParaRPr lang="en-US" sz="3200" b="0" strike="noStrike" spc="-1">
              <a:latin typeface="Arial"/>
            </a:endParaRPr>
          </a:p>
        </p:txBody>
      </p:sp>
      <p:sp>
        <p:nvSpPr>
          <p:cNvPr id="406" name="Line 3"/>
          <p:cNvSpPr/>
          <p:nvPr/>
        </p:nvSpPr>
        <p:spPr>
          <a:xfrm>
            <a:off x="4325040" y="2571480"/>
            <a:ext cx="4691880" cy="0"/>
          </a:xfrm>
          <a:prstGeom prst="line">
            <a:avLst/>
          </a:prstGeom>
          <a:ln w="12600">
            <a:solidFill>
              <a:srgbClr val="477C98"/>
            </a:solidFill>
            <a:round/>
          </a:ln>
        </p:spPr>
        <p:style>
          <a:lnRef idx="0">
            <a:scrgbClr r="0" g="0" b="0"/>
          </a:lnRef>
          <a:fillRef idx="0">
            <a:scrgbClr r="0" g="0" b="0"/>
          </a:fillRef>
          <a:effectRef idx="0">
            <a:scrgbClr r="0" g="0" b="0"/>
          </a:effectRef>
          <a:fontRef idx="minor"/>
        </p:style>
      </p:sp>
      <p:sp>
        <p:nvSpPr>
          <p:cNvPr id="407" name="CustomShape 4"/>
          <p:cNvSpPr/>
          <p:nvPr/>
        </p:nvSpPr>
        <p:spPr>
          <a:xfrm>
            <a:off x="5075640" y="2104200"/>
            <a:ext cx="928800" cy="911880"/>
          </a:xfrm>
          <a:prstGeom prst="ellipse">
            <a:avLst/>
          </a:prstGeom>
          <a:solidFill>
            <a:srgbClr val="477C98"/>
          </a:solidFill>
          <a:ln w="25560">
            <a:solidFill>
              <a:srgbClr val="FFFFFF"/>
            </a:solidFill>
            <a:round/>
          </a:ln>
        </p:spPr>
        <p:style>
          <a:lnRef idx="0">
            <a:scrgbClr r="0" g="0" b="0"/>
          </a:lnRef>
          <a:fillRef idx="0">
            <a:scrgbClr r="0" g="0" b="0"/>
          </a:fillRef>
          <a:effectRef idx="0">
            <a:scrgbClr r="0" g="0" b="0"/>
          </a:effectRef>
          <a:fontRef idx="minor"/>
        </p:style>
      </p:sp>
      <p:sp>
        <p:nvSpPr>
          <p:cNvPr id="408" name="CustomShape 5"/>
          <p:cNvSpPr/>
          <p:nvPr/>
        </p:nvSpPr>
        <p:spPr>
          <a:xfrm>
            <a:off x="6400800" y="2012760"/>
            <a:ext cx="928800" cy="911880"/>
          </a:xfrm>
          <a:prstGeom prst="ellipse">
            <a:avLst/>
          </a:prstGeom>
          <a:solidFill>
            <a:srgbClr val="477C98"/>
          </a:solidFill>
          <a:ln w="25560">
            <a:solidFill>
              <a:srgbClr val="FFFFFF"/>
            </a:solidFill>
            <a:round/>
          </a:ln>
        </p:spPr>
        <p:style>
          <a:lnRef idx="0">
            <a:scrgbClr r="0" g="0" b="0"/>
          </a:lnRef>
          <a:fillRef idx="0">
            <a:scrgbClr r="0" g="0" b="0"/>
          </a:fillRef>
          <a:effectRef idx="0">
            <a:scrgbClr r="0" g="0" b="0"/>
          </a:effectRef>
          <a:fontRef idx="minor"/>
        </p:style>
      </p:sp>
      <p:sp>
        <p:nvSpPr>
          <p:cNvPr id="409" name="CustomShape 6"/>
          <p:cNvSpPr/>
          <p:nvPr/>
        </p:nvSpPr>
        <p:spPr>
          <a:xfrm>
            <a:off x="7709760" y="2114640"/>
            <a:ext cx="928800" cy="911880"/>
          </a:xfrm>
          <a:prstGeom prst="ellipse">
            <a:avLst/>
          </a:prstGeom>
          <a:solidFill>
            <a:srgbClr val="477C98"/>
          </a:solidFill>
          <a:ln w="25560">
            <a:solidFill>
              <a:srgbClr val="FFFFFF"/>
            </a:solidFill>
            <a:round/>
          </a:ln>
        </p:spPr>
        <p:style>
          <a:lnRef idx="0">
            <a:scrgbClr r="0" g="0" b="0"/>
          </a:lnRef>
          <a:fillRef idx="0">
            <a:scrgbClr r="0" g="0" b="0"/>
          </a:fillRef>
          <a:effectRef idx="0">
            <a:scrgbClr r="0" g="0" b="0"/>
          </a:effectRef>
          <a:fontRef idx="minor"/>
        </p:style>
      </p:sp>
      <p:sp>
        <p:nvSpPr>
          <p:cNvPr id="410" name="CustomShape 7"/>
          <p:cNvSpPr/>
          <p:nvPr/>
        </p:nvSpPr>
        <p:spPr>
          <a:xfrm>
            <a:off x="5042520" y="1657440"/>
            <a:ext cx="3972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477C98"/>
                </a:solidFill>
                <a:latin typeface="Trebuchet MS"/>
                <a:ea typeface="DejaVu Sans"/>
              </a:rPr>
              <a:t>TAGESORDNUNG </a:t>
            </a:r>
            <a:endParaRPr lang="en-US" sz="1600" b="0" strike="noStrike" spc="-1">
              <a:latin typeface="Arial"/>
            </a:endParaRPr>
          </a:p>
        </p:txBody>
      </p:sp>
      <p:sp>
        <p:nvSpPr>
          <p:cNvPr id="411" name="CustomShape 8"/>
          <p:cNvSpPr/>
          <p:nvPr/>
        </p:nvSpPr>
        <p:spPr>
          <a:xfrm>
            <a:off x="7693920" y="2355120"/>
            <a:ext cx="971280" cy="3217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500" b="0" strike="noStrike" spc="-1" dirty="0">
                <a:solidFill>
                  <a:srgbClr val="FFFFFF"/>
                </a:solidFill>
                <a:latin typeface="Trebuchet MS"/>
                <a:ea typeface="DejaVu Sans"/>
              </a:rPr>
              <a:t>Zukunft</a:t>
            </a:r>
            <a:endParaRPr lang="en-US" sz="1500" b="0" strike="noStrike" spc="-1" dirty="0">
              <a:latin typeface="Arial"/>
            </a:endParaRPr>
          </a:p>
        </p:txBody>
      </p:sp>
      <p:sp>
        <p:nvSpPr>
          <p:cNvPr id="412" name="CustomShape 9"/>
          <p:cNvSpPr/>
          <p:nvPr/>
        </p:nvSpPr>
        <p:spPr>
          <a:xfrm>
            <a:off x="4974480" y="2355120"/>
            <a:ext cx="11476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500" b="0" strike="noStrike" spc="-1" dirty="0" err="1">
                <a:solidFill>
                  <a:srgbClr val="FFFFFF"/>
                </a:solidFill>
                <a:latin typeface="Trebuchet MS"/>
                <a:ea typeface="DejaVu Sans"/>
              </a:rPr>
              <a:t>Ausgaben</a:t>
            </a:r>
            <a:endParaRPr lang="en-US" sz="1500" b="0" strike="noStrike" spc="-1" dirty="0">
              <a:latin typeface="Arial"/>
            </a:endParaRPr>
          </a:p>
        </p:txBody>
      </p:sp>
      <p:sp>
        <p:nvSpPr>
          <p:cNvPr id="413" name="CustomShape 10"/>
          <p:cNvSpPr/>
          <p:nvPr/>
        </p:nvSpPr>
        <p:spPr>
          <a:xfrm>
            <a:off x="6294600" y="2360764"/>
            <a:ext cx="1160640" cy="3217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500" b="0" strike="noStrike" spc="-1" dirty="0" err="1">
                <a:solidFill>
                  <a:srgbClr val="FFFFFF"/>
                </a:solidFill>
                <a:latin typeface="Trebuchet MS"/>
                <a:ea typeface="DejaVu Sans"/>
              </a:rPr>
              <a:t>Einnahmen</a:t>
            </a:r>
            <a:endParaRPr lang="en-US" sz="15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ustomShape 1"/>
          <p:cNvSpPr/>
          <p:nvPr/>
        </p:nvSpPr>
        <p:spPr>
          <a:xfrm>
            <a:off x="203040" y="8640"/>
            <a:ext cx="1166040" cy="57528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45" name="Picture 16"/>
          <p:cNvPicPr/>
          <p:nvPr/>
        </p:nvPicPr>
        <p:blipFill>
          <a:blip r:embed="rId3"/>
          <a:srcRect l="55741"/>
          <a:stretch/>
        </p:blipFill>
        <p:spPr>
          <a:xfrm>
            <a:off x="0" y="-266760"/>
            <a:ext cx="3240720" cy="5407560"/>
          </a:xfrm>
          <a:prstGeom prst="rect">
            <a:avLst/>
          </a:prstGeom>
          <a:ln>
            <a:noFill/>
          </a:ln>
        </p:spPr>
      </p:pic>
      <p:sp>
        <p:nvSpPr>
          <p:cNvPr id="446" name="CustomShape 2"/>
          <p:cNvSpPr/>
          <p:nvPr/>
        </p:nvSpPr>
        <p:spPr>
          <a:xfrm>
            <a:off x="331920" y="4563360"/>
            <a:ext cx="707040" cy="56916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47" name="Graphic 44" descr="Marker outline"/>
          <p:cNvPicPr/>
          <p:nvPr/>
        </p:nvPicPr>
        <p:blipFill>
          <a:blip r:embed="rId4"/>
          <a:stretch/>
        </p:blipFill>
        <p:spPr>
          <a:xfrm>
            <a:off x="910440" y="14760"/>
            <a:ext cx="569160" cy="569160"/>
          </a:xfrm>
          <a:prstGeom prst="rect">
            <a:avLst/>
          </a:prstGeom>
          <a:ln>
            <a:noFill/>
          </a:ln>
        </p:spPr>
      </p:pic>
      <p:sp>
        <p:nvSpPr>
          <p:cNvPr id="448" name="CustomShape 3"/>
          <p:cNvSpPr/>
          <p:nvPr/>
        </p:nvSpPr>
        <p:spPr>
          <a:xfrm>
            <a:off x="1257840" y="166680"/>
            <a:ext cx="186012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1" strike="noStrike" spc="-1">
                <a:solidFill>
                  <a:srgbClr val="404040"/>
                </a:solidFill>
                <a:latin typeface="Trebuchet MS"/>
                <a:ea typeface="DejaVu Sans"/>
              </a:rPr>
              <a:t>KELMIS</a:t>
            </a:r>
            <a:endParaRPr lang="en-US" sz="1100" b="0" strike="noStrike" spc="-1">
              <a:latin typeface="Arial"/>
            </a:endParaRPr>
          </a:p>
        </p:txBody>
      </p:sp>
      <p:sp>
        <p:nvSpPr>
          <p:cNvPr id="449" name="CustomShape 4"/>
          <p:cNvSpPr/>
          <p:nvPr/>
        </p:nvSpPr>
        <p:spPr>
          <a:xfrm>
            <a:off x="3732480" y="41243"/>
            <a:ext cx="4153680" cy="644400"/>
          </a:xfrm>
          <a:prstGeom prst="roundRect">
            <a:avLst>
              <a:gd name="adj" fmla="val 50000"/>
            </a:avLst>
          </a:prstGeom>
          <a:solidFill>
            <a:srgbClr val="A2B0BE"/>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Finanzschwierigkeiten</a:t>
            </a:r>
            <a:endParaRPr lang="en-US" sz="1600" b="0" strike="noStrike" spc="-1">
              <a:latin typeface="Arial"/>
            </a:endParaRPr>
          </a:p>
        </p:txBody>
      </p:sp>
      <p:sp>
        <p:nvSpPr>
          <p:cNvPr id="450" name="CustomShape 5"/>
          <p:cNvSpPr/>
          <p:nvPr/>
        </p:nvSpPr>
        <p:spPr>
          <a:xfrm>
            <a:off x="3648960" y="40523"/>
            <a:ext cx="620640" cy="644400"/>
          </a:xfrm>
          <a:prstGeom prst="ellipse">
            <a:avLst/>
          </a:prstGeom>
          <a:solidFill>
            <a:srgbClr val="A2B0BE"/>
          </a:solidFill>
          <a:ln w="25560">
            <a:solidFill>
              <a:srgbClr val="FFFFFF"/>
            </a:solidFill>
            <a:round/>
          </a:ln>
        </p:spPr>
        <p:style>
          <a:lnRef idx="0">
            <a:scrgbClr r="0" g="0" b="0"/>
          </a:lnRef>
          <a:fillRef idx="0">
            <a:scrgbClr r="0" g="0" b="0"/>
          </a:fillRef>
          <a:effectRef idx="0">
            <a:scrgbClr r="0" g="0" b="0"/>
          </a:effectRef>
          <a:fontRef idx="minor"/>
        </p:style>
      </p:sp>
      <p:pic>
        <p:nvPicPr>
          <p:cNvPr id="451" name="Graphique 9" descr="Euro contour"/>
          <p:cNvPicPr/>
          <p:nvPr/>
        </p:nvPicPr>
        <p:blipFill>
          <a:blip r:embed="rId5"/>
          <a:stretch/>
        </p:blipFill>
        <p:spPr>
          <a:xfrm>
            <a:off x="3600720" y="65363"/>
            <a:ext cx="620640" cy="620640"/>
          </a:xfrm>
          <a:prstGeom prst="rect">
            <a:avLst/>
          </a:prstGeom>
          <a:ln>
            <a:noFill/>
          </a:ln>
        </p:spPr>
      </p:pic>
      <p:sp>
        <p:nvSpPr>
          <p:cNvPr id="452" name="CustomShape 6"/>
          <p:cNvSpPr/>
          <p:nvPr/>
        </p:nvSpPr>
        <p:spPr>
          <a:xfrm>
            <a:off x="3654360" y="2985046"/>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Darlehen zur Finanzierung des Betriebs</a:t>
            </a:r>
            <a:endParaRPr lang="en-US" sz="1600" b="0" strike="noStrike" spc="-1">
              <a:latin typeface="Arial"/>
            </a:endParaRPr>
          </a:p>
        </p:txBody>
      </p:sp>
      <p:sp>
        <p:nvSpPr>
          <p:cNvPr id="453" name="CustomShape 7"/>
          <p:cNvSpPr/>
          <p:nvPr/>
        </p:nvSpPr>
        <p:spPr>
          <a:xfrm>
            <a:off x="3704040" y="4381486"/>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Unzureichende Einnahmen</a:t>
            </a:r>
            <a:endParaRPr lang="en-US" sz="1600" b="0" strike="noStrike" spc="-1">
              <a:latin typeface="Arial"/>
            </a:endParaRPr>
          </a:p>
        </p:txBody>
      </p:sp>
      <p:sp>
        <p:nvSpPr>
          <p:cNvPr id="454" name="CustomShape 8"/>
          <p:cNvSpPr/>
          <p:nvPr/>
        </p:nvSpPr>
        <p:spPr>
          <a:xfrm>
            <a:off x="3704040" y="3683446"/>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Konsequenter Anstieg der Ausgaben</a:t>
            </a:r>
            <a:endParaRPr lang="en-US" sz="1600" b="0" strike="noStrike" spc="-1">
              <a:latin typeface="Arial"/>
            </a:endParaRPr>
          </a:p>
        </p:txBody>
      </p:sp>
      <p:pic>
        <p:nvPicPr>
          <p:cNvPr id="2" name="Image 1">
            <a:extLst>
              <a:ext uri="{FF2B5EF4-FFF2-40B4-BE49-F238E27FC236}">
                <a16:creationId xmlns:a16="http://schemas.microsoft.com/office/drawing/2014/main" xmlns="" id="{99E7859B-3986-A100-3182-03287A8F46A7}"/>
              </a:ext>
            </a:extLst>
          </p:cNvPr>
          <p:cNvPicPr>
            <a:picLocks noChangeAspect="1"/>
          </p:cNvPicPr>
          <p:nvPr/>
        </p:nvPicPr>
        <p:blipFill>
          <a:blip r:embed="rId6"/>
          <a:stretch>
            <a:fillRect/>
          </a:stretch>
        </p:blipFill>
        <p:spPr>
          <a:xfrm>
            <a:off x="3120489" y="902990"/>
            <a:ext cx="2762619" cy="1664184"/>
          </a:xfrm>
          <a:prstGeom prst="rect">
            <a:avLst/>
          </a:prstGeom>
        </p:spPr>
      </p:pic>
      <p:pic>
        <p:nvPicPr>
          <p:cNvPr id="3" name="Image 2">
            <a:extLst>
              <a:ext uri="{FF2B5EF4-FFF2-40B4-BE49-F238E27FC236}">
                <a16:creationId xmlns:a16="http://schemas.microsoft.com/office/drawing/2014/main" xmlns="" id="{10D6CF4E-A3DF-AB07-A3FF-86E6B277BB9B}"/>
              </a:ext>
            </a:extLst>
          </p:cNvPr>
          <p:cNvPicPr>
            <a:picLocks noChangeAspect="1"/>
          </p:cNvPicPr>
          <p:nvPr/>
        </p:nvPicPr>
        <p:blipFill>
          <a:blip r:embed="rId7"/>
          <a:stretch>
            <a:fillRect/>
          </a:stretch>
        </p:blipFill>
        <p:spPr>
          <a:xfrm>
            <a:off x="6220414" y="867834"/>
            <a:ext cx="2771633" cy="1657834"/>
          </a:xfrm>
          <a:prstGeom prst="rect">
            <a:avLst/>
          </a:prstGeom>
        </p:spPr>
      </p:pic>
      <p:pic>
        <p:nvPicPr>
          <p:cNvPr id="4" name="Image 3">
            <a:extLst>
              <a:ext uri="{FF2B5EF4-FFF2-40B4-BE49-F238E27FC236}">
                <a16:creationId xmlns:a16="http://schemas.microsoft.com/office/drawing/2014/main" xmlns="" id="{00405F86-1DB9-B273-7CEB-681F165C5018}"/>
              </a:ext>
            </a:extLst>
          </p:cNvPr>
          <p:cNvPicPr>
            <a:picLocks noChangeAspect="1"/>
          </p:cNvPicPr>
          <p:nvPr/>
        </p:nvPicPr>
        <p:blipFill>
          <a:blip r:embed="rId8"/>
          <a:stretch>
            <a:fillRect/>
          </a:stretch>
        </p:blipFill>
        <p:spPr>
          <a:xfrm>
            <a:off x="1" y="867834"/>
            <a:ext cx="2765502" cy="1657834"/>
          </a:xfrm>
          <a:prstGeom prst="rect">
            <a:avLst/>
          </a:prstGeom>
        </p:spPr>
      </p:pic>
      <p:sp>
        <p:nvSpPr>
          <p:cNvPr id="5" name="Rectangle 4">
            <a:extLst>
              <a:ext uri="{FF2B5EF4-FFF2-40B4-BE49-F238E27FC236}">
                <a16:creationId xmlns:a16="http://schemas.microsoft.com/office/drawing/2014/main" xmlns="" id="{FE18B14D-5F58-8AFF-CA0F-37F94556A98E}"/>
              </a:ext>
            </a:extLst>
          </p:cNvPr>
          <p:cNvSpPr/>
          <p:nvPr/>
        </p:nvSpPr>
        <p:spPr>
          <a:xfrm>
            <a:off x="854926" y="1184507"/>
            <a:ext cx="216000" cy="45719"/>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a:extLst>
              <a:ext uri="{FF2B5EF4-FFF2-40B4-BE49-F238E27FC236}">
                <a16:creationId xmlns:a16="http://schemas.microsoft.com/office/drawing/2014/main" xmlns="" id="{813CB1E0-5450-E86E-0D0D-F1A380539532}"/>
              </a:ext>
            </a:extLst>
          </p:cNvPr>
          <p:cNvSpPr/>
          <p:nvPr/>
        </p:nvSpPr>
        <p:spPr>
          <a:xfrm>
            <a:off x="2189156" y="1054410"/>
            <a:ext cx="2160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ustomShape 1"/>
          <p:cNvSpPr/>
          <p:nvPr/>
        </p:nvSpPr>
        <p:spPr>
          <a:xfrm>
            <a:off x="203040" y="8640"/>
            <a:ext cx="1166040" cy="57528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45" name="Picture 16"/>
          <p:cNvPicPr/>
          <p:nvPr/>
        </p:nvPicPr>
        <p:blipFill>
          <a:blip r:embed="rId3"/>
          <a:srcRect l="55741"/>
          <a:stretch/>
        </p:blipFill>
        <p:spPr>
          <a:xfrm>
            <a:off x="0" y="-266760"/>
            <a:ext cx="3240720" cy="5407560"/>
          </a:xfrm>
          <a:prstGeom prst="rect">
            <a:avLst/>
          </a:prstGeom>
          <a:ln>
            <a:noFill/>
          </a:ln>
        </p:spPr>
      </p:pic>
      <p:sp>
        <p:nvSpPr>
          <p:cNvPr id="446" name="CustomShape 2"/>
          <p:cNvSpPr/>
          <p:nvPr/>
        </p:nvSpPr>
        <p:spPr>
          <a:xfrm>
            <a:off x="331920" y="4563360"/>
            <a:ext cx="707040" cy="56916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47" name="Graphic 44" descr="Marker outline"/>
          <p:cNvPicPr/>
          <p:nvPr/>
        </p:nvPicPr>
        <p:blipFill>
          <a:blip r:embed="rId4"/>
          <a:stretch/>
        </p:blipFill>
        <p:spPr>
          <a:xfrm>
            <a:off x="910440" y="14760"/>
            <a:ext cx="569160" cy="569160"/>
          </a:xfrm>
          <a:prstGeom prst="rect">
            <a:avLst/>
          </a:prstGeom>
          <a:ln>
            <a:noFill/>
          </a:ln>
        </p:spPr>
      </p:pic>
      <p:sp>
        <p:nvSpPr>
          <p:cNvPr id="448" name="CustomShape 3"/>
          <p:cNvSpPr/>
          <p:nvPr/>
        </p:nvSpPr>
        <p:spPr>
          <a:xfrm>
            <a:off x="1257840" y="166680"/>
            <a:ext cx="186012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1" strike="noStrike" spc="-1">
                <a:solidFill>
                  <a:srgbClr val="404040"/>
                </a:solidFill>
                <a:latin typeface="Trebuchet MS"/>
                <a:ea typeface="DejaVu Sans"/>
              </a:rPr>
              <a:t>KELMIS</a:t>
            </a:r>
            <a:endParaRPr lang="en-US" sz="1100" b="0" strike="noStrike" spc="-1">
              <a:latin typeface="Arial"/>
            </a:endParaRPr>
          </a:p>
        </p:txBody>
      </p:sp>
      <p:sp>
        <p:nvSpPr>
          <p:cNvPr id="449" name="CustomShape 4"/>
          <p:cNvSpPr/>
          <p:nvPr/>
        </p:nvSpPr>
        <p:spPr>
          <a:xfrm>
            <a:off x="3732480" y="41243"/>
            <a:ext cx="5208480" cy="644400"/>
          </a:xfrm>
          <a:prstGeom prst="roundRect">
            <a:avLst>
              <a:gd name="adj" fmla="val 50000"/>
            </a:avLst>
          </a:prstGeom>
          <a:solidFill>
            <a:srgbClr val="A2B0BE"/>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endParaRPr lang="en-US" sz="1600" b="0" strike="noStrike" spc="-1" dirty="0">
              <a:solidFill>
                <a:srgbClr val="000000"/>
              </a:solidFill>
              <a:latin typeface="Trebuchet MS"/>
              <a:ea typeface="DejaVu Sans"/>
            </a:endParaRPr>
          </a:p>
          <a:p>
            <a:pPr algn="ctr"/>
            <a:r>
              <a:rPr lang="en-US" sz="1600" b="0" strike="noStrike" spc="-1" dirty="0" err="1">
                <a:solidFill>
                  <a:srgbClr val="000000"/>
                </a:solidFill>
                <a:latin typeface="Trebuchet MS"/>
                <a:ea typeface="DejaVu Sans"/>
              </a:rPr>
              <a:t>Darlehen</a:t>
            </a:r>
            <a:r>
              <a:rPr lang="en-US" sz="1600" b="0" strike="noStrike" spc="-1" dirty="0">
                <a:solidFill>
                  <a:srgbClr val="000000"/>
                </a:solidFill>
                <a:latin typeface="Trebuchet MS"/>
                <a:ea typeface="DejaVu Sans"/>
              </a:rPr>
              <a:t> </a:t>
            </a:r>
            <a:r>
              <a:rPr lang="en-US" sz="1600" b="0" strike="noStrike" spc="-1" dirty="0" err="1">
                <a:solidFill>
                  <a:srgbClr val="000000"/>
                </a:solidFill>
                <a:latin typeface="Trebuchet MS"/>
                <a:ea typeface="DejaVu Sans"/>
              </a:rPr>
              <a:t>zur</a:t>
            </a:r>
            <a:r>
              <a:rPr lang="en-US" sz="1600" b="0" strike="noStrike" spc="-1" dirty="0">
                <a:solidFill>
                  <a:srgbClr val="000000"/>
                </a:solidFill>
                <a:latin typeface="Trebuchet MS"/>
                <a:ea typeface="DejaVu Sans"/>
              </a:rPr>
              <a:t> </a:t>
            </a:r>
            <a:r>
              <a:rPr lang="en-US" sz="1600" b="0" strike="noStrike" spc="-1" dirty="0" err="1">
                <a:solidFill>
                  <a:srgbClr val="000000"/>
                </a:solidFill>
                <a:latin typeface="Trebuchet MS"/>
                <a:ea typeface="DejaVu Sans"/>
              </a:rPr>
              <a:t>Finanzierung</a:t>
            </a:r>
            <a:r>
              <a:rPr lang="en-US" sz="1600" b="0" strike="noStrike" spc="-1" dirty="0">
                <a:solidFill>
                  <a:srgbClr val="000000"/>
                </a:solidFill>
                <a:latin typeface="Trebuchet MS"/>
                <a:ea typeface="DejaVu Sans"/>
              </a:rPr>
              <a:t> des </a:t>
            </a:r>
            <a:r>
              <a:rPr lang="en-US" sz="1600" b="0" strike="noStrike" spc="-1" dirty="0" err="1">
                <a:solidFill>
                  <a:srgbClr val="000000"/>
                </a:solidFill>
                <a:latin typeface="Trebuchet MS"/>
                <a:ea typeface="DejaVu Sans"/>
              </a:rPr>
              <a:t>Betriebs</a:t>
            </a:r>
            <a:endParaRPr lang="en-US" sz="1600" b="0" strike="noStrike" spc="-1" dirty="0">
              <a:latin typeface="Arial"/>
            </a:endParaRPr>
          </a:p>
          <a:p>
            <a:pPr algn="ctr">
              <a:lnSpc>
                <a:spcPct val="100000"/>
              </a:lnSpc>
            </a:pPr>
            <a:endParaRPr lang="en-US" sz="1600" b="0" strike="noStrike" spc="-1" dirty="0">
              <a:latin typeface="Arial"/>
            </a:endParaRPr>
          </a:p>
        </p:txBody>
      </p:sp>
      <p:sp>
        <p:nvSpPr>
          <p:cNvPr id="450" name="CustomShape 5"/>
          <p:cNvSpPr/>
          <p:nvPr/>
        </p:nvSpPr>
        <p:spPr>
          <a:xfrm>
            <a:off x="3648960" y="40523"/>
            <a:ext cx="620640" cy="644400"/>
          </a:xfrm>
          <a:prstGeom prst="ellipse">
            <a:avLst/>
          </a:prstGeom>
          <a:solidFill>
            <a:srgbClr val="A2B0BE"/>
          </a:solidFill>
          <a:ln w="25560">
            <a:solidFill>
              <a:srgbClr val="FFFFFF"/>
            </a:solidFill>
            <a:round/>
          </a:ln>
        </p:spPr>
        <p:style>
          <a:lnRef idx="0">
            <a:scrgbClr r="0" g="0" b="0"/>
          </a:lnRef>
          <a:fillRef idx="0">
            <a:scrgbClr r="0" g="0" b="0"/>
          </a:fillRef>
          <a:effectRef idx="0">
            <a:scrgbClr r="0" g="0" b="0"/>
          </a:effectRef>
          <a:fontRef idx="minor"/>
        </p:style>
      </p:sp>
      <p:pic>
        <p:nvPicPr>
          <p:cNvPr id="451" name="Graphique 9" descr="Euro contour"/>
          <p:cNvPicPr/>
          <p:nvPr/>
        </p:nvPicPr>
        <p:blipFill>
          <a:blip r:embed="rId5"/>
          <a:stretch/>
        </p:blipFill>
        <p:spPr>
          <a:xfrm>
            <a:off x="3600720" y="65363"/>
            <a:ext cx="620640" cy="620640"/>
          </a:xfrm>
          <a:prstGeom prst="rect">
            <a:avLst/>
          </a:prstGeom>
          <a:ln>
            <a:noFill/>
          </a:ln>
        </p:spPr>
      </p:pic>
      <p:sp>
        <p:nvSpPr>
          <p:cNvPr id="452" name="CustomShape 6"/>
          <p:cNvSpPr/>
          <p:nvPr/>
        </p:nvSpPr>
        <p:spPr>
          <a:xfrm>
            <a:off x="3654360" y="2985046"/>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dirty="0" err="1">
                <a:solidFill>
                  <a:srgbClr val="000000"/>
                </a:solidFill>
                <a:latin typeface="Trebuchet MS"/>
                <a:ea typeface="DejaVu Sans"/>
              </a:rPr>
              <a:t>Darlehen</a:t>
            </a:r>
            <a:r>
              <a:rPr lang="en-US" sz="1600" b="0" strike="noStrike" spc="-1" dirty="0">
                <a:solidFill>
                  <a:srgbClr val="000000"/>
                </a:solidFill>
                <a:latin typeface="Trebuchet MS"/>
                <a:ea typeface="DejaVu Sans"/>
              </a:rPr>
              <a:t> </a:t>
            </a:r>
            <a:r>
              <a:rPr lang="en-US" sz="1600" b="0" strike="noStrike" spc="-1" dirty="0" err="1">
                <a:solidFill>
                  <a:srgbClr val="000000"/>
                </a:solidFill>
                <a:latin typeface="Trebuchet MS"/>
                <a:ea typeface="DejaVu Sans"/>
              </a:rPr>
              <a:t>zur</a:t>
            </a:r>
            <a:r>
              <a:rPr lang="en-US" sz="1600" b="0" strike="noStrike" spc="-1" dirty="0">
                <a:solidFill>
                  <a:srgbClr val="000000"/>
                </a:solidFill>
                <a:latin typeface="Trebuchet MS"/>
                <a:ea typeface="DejaVu Sans"/>
              </a:rPr>
              <a:t> </a:t>
            </a:r>
            <a:r>
              <a:rPr lang="en-US" sz="1600" b="0" strike="noStrike" spc="-1" dirty="0" err="1">
                <a:solidFill>
                  <a:srgbClr val="000000"/>
                </a:solidFill>
                <a:latin typeface="Trebuchet MS"/>
                <a:ea typeface="DejaVu Sans"/>
              </a:rPr>
              <a:t>Finanzierung</a:t>
            </a:r>
            <a:r>
              <a:rPr lang="en-US" sz="1600" b="0" strike="noStrike" spc="-1" dirty="0">
                <a:solidFill>
                  <a:srgbClr val="000000"/>
                </a:solidFill>
                <a:latin typeface="Trebuchet MS"/>
                <a:ea typeface="DejaVu Sans"/>
              </a:rPr>
              <a:t> des </a:t>
            </a:r>
            <a:r>
              <a:rPr lang="en-US" sz="1600" b="0" strike="noStrike" spc="-1" dirty="0" err="1">
                <a:solidFill>
                  <a:srgbClr val="000000"/>
                </a:solidFill>
                <a:latin typeface="Trebuchet MS"/>
                <a:ea typeface="DejaVu Sans"/>
              </a:rPr>
              <a:t>Betriebs</a:t>
            </a:r>
            <a:endParaRPr lang="en-US" sz="1600" b="0" strike="noStrike" spc="-1" dirty="0">
              <a:latin typeface="Arial"/>
            </a:endParaRPr>
          </a:p>
        </p:txBody>
      </p:sp>
      <p:sp>
        <p:nvSpPr>
          <p:cNvPr id="453" name="CustomShape 7"/>
          <p:cNvSpPr/>
          <p:nvPr/>
        </p:nvSpPr>
        <p:spPr>
          <a:xfrm>
            <a:off x="3704040" y="4381486"/>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Unzureichende Einnahmen</a:t>
            </a:r>
            <a:endParaRPr lang="en-US" sz="1600" b="0" strike="noStrike" spc="-1">
              <a:latin typeface="Arial"/>
            </a:endParaRPr>
          </a:p>
        </p:txBody>
      </p:sp>
      <p:sp>
        <p:nvSpPr>
          <p:cNvPr id="454" name="CustomShape 8"/>
          <p:cNvSpPr/>
          <p:nvPr/>
        </p:nvSpPr>
        <p:spPr>
          <a:xfrm>
            <a:off x="3704040" y="3683446"/>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Konsequenter Anstieg der Ausgaben</a:t>
            </a:r>
            <a:endParaRPr lang="en-US" sz="1600" b="0" strike="noStrike" spc="-1">
              <a:latin typeface="Arial"/>
            </a:endParaRPr>
          </a:p>
        </p:txBody>
      </p:sp>
      <p:pic>
        <p:nvPicPr>
          <p:cNvPr id="2" name="Image 1">
            <a:extLst>
              <a:ext uri="{FF2B5EF4-FFF2-40B4-BE49-F238E27FC236}">
                <a16:creationId xmlns:a16="http://schemas.microsoft.com/office/drawing/2014/main" xmlns="" id="{99E7859B-3986-A100-3182-03287A8F46A7}"/>
              </a:ext>
            </a:extLst>
          </p:cNvPr>
          <p:cNvPicPr>
            <a:picLocks noChangeAspect="1"/>
          </p:cNvPicPr>
          <p:nvPr/>
        </p:nvPicPr>
        <p:blipFill>
          <a:blip r:embed="rId6"/>
          <a:stretch>
            <a:fillRect/>
          </a:stretch>
        </p:blipFill>
        <p:spPr>
          <a:xfrm>
            <a:off x="3120489" y="902990"/>
            <a:ext cx="2762619" cy="1664184"/>
          </a:xfrm>
          <a:prstGeom prst="rect">
            <a:avLst/>
          </a:prstGeom>
        </p:spPr>
      </p:pic>
      <p:pic>
        <p:nvPicPr>
          <p:cNvPr id="4" name="Image 3">
            <a:extLst>
              <a:ext uri="{FF2B5EF4-FFF2-40B4-BE49-F238E27FC236}">
                <a16:creationId xmlns:a16="http://schemas.microsoft.com/office/drawing/2014/main" xmlns="" id="{00405F86-1DB9-B273-7CEB-681F165C5018}"/>
              </a:ext>
            </a:extLst>
          </p:cNvPr>
          <p:cNvPicPr>
            <a:picLocks noChangeAspect="1"/>
          </p:cNvPicPr>
          <p:nvPr/>
        </p:nvPicPr>
        <p:blipFill>
          <a:blip r:embed="rId7"/>
          <a:stretch>
            <a:fillRect/>
          </a:stretch>
        </p:blipFill>
        <p:spPr>
          <a:xfrm>
            <a:off x="1038960" y="735840"/>
            <a:ext cx="7068456" cy="4237324"/>
          </a:xfrm>
          <a:prstGeom prst="rect">
            <a:avLst/>
          </a:prstGeom>
        </p:spPr>
      </p:pic>
      <p:sp>
        <p:nvSpPr>
          <p:cNvPr id="7" name="Rectangle 6">
            <a:extLst>
              <a:ext uri="{FF2B5EF4-FFF2-40B4-BE49-F238E27FC236}">
                <a16:creationId xmlns:a16="http://schemas.microsoft.com/office/drawing/2014/main" xmlns="" id="{848C6445-5C20-1DC6-E274-9EB917AC6246}"/>
              </a:ext>
            </a:extLst>
          </p:cNvPr>
          <p:cNvSpPr/>
          <p:nvPr/>
        </p:nvSpPr>
        <p:spPr>
          <a:xfrm flipV="1">
            <a:off x="3240721" y="1516742"/>
            <a:ext cx="554766" cy="124585"/>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a:extLst>
              <a:ext uri="{FF2B5EF4-FFF2-40B4-BE49-F238E27FC236}">
                <a16:creationId xmlns:a16="http://schemas.microsoft.com/office/drawing/2014/main" xmlns="" id="{4F344D08-8A40-3387-7480-ACBF1C3026EB}"/>
              </a:ext>
            </a:extLst>
          </p:cNvPr>
          <p:cNvSpPr/>
          <p:nvPr/>
        </p:nvSpPr>
        <p:spPr>
          <a:xfrm>
            <a:off x="6656479" y="1161143"/>
            <a:ext cx="564378" cy="19282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7676955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ustomShape 1"/>
          <p:cNvSpPr/>
          <p:nvPr/>
        </p:nvSpPr>
        <p:spPr>
          <a:xfrm>
            <a:off x="203040" y="8640"/>
            <a:ext cx="1166040" cy="57528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45" name="Picture 16"/>
          <p:cNvPicPr/>
          <p:nvPr/>
        </p:nvPicPr>
        <p:blipFill>
          <a:blip r:embed="rId3"/>
          <a:srcRect l="55741"/>
          <a:stretch/>
        </p:blipFill>
        <p:spPr>
          <a:xfrm>
            <a:off x="0" y="-266760"/>
            <a:ext cx="3240720" cy="5407560"/>
          </a:xfrm>
          <a:prstGeom prst="rect">
            <a:avLst/>
          </a:prstGeom>
          <a:ln>
            <a:noFill/>
          </a:ln>
        </p:spPr>
      </p:pic>
      <p:sp>
        <p:nvSpPr>
          <p:cNvPr id="446" name="CustomShape 2"/>
          <p:cNvSpPr/>
          <p:nvPr/>
        </p:nvSpPr>
        <p:spPr>
          <a:xfrm>
            <a:off x="331920" y="4563360"/>
            <a:ext cx="707040" cy="56916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47" name="Graphic 44" descr="Marker outline"/>
          <p:cNvPicPr/>
          <p:nvPr/>
        </p:nvPicPr>
        <p:blipFill>
          <a:blip r:embed="rId4"/>
          <a:stretch/>
        </p:blipFill>
        <p:spPr>
          <a:xfrm>
            <a:off x="910440" y="14760"/>
            <a:ext cx="569160" cy="569160"/>
          </a:xfrm>
          <a:prstGeom prst="rect">
            <a:avLst/>
          </a:prstGeom>
          <a:ln>
            <a:noFill/>
          </a:ln>
        </p:spPr>
      </p:pic>
      <p:sp>
        <p:nvSpPr>
          <p:cNvPr id="448" name="CustomShape 3"/>
          <p:cNvSpPr/>
          <p:nvPr/>
        </p:nvSpPr>
        <p:spPr>
          <a:xfrm>
            <a:off x="1257840" y="166680"/>
            <a:ext cx="186012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1" strike="noStrike" spc="-1">
                <a:solidFill>
                  <a:srgbClr val="404040"/>
                </a:solidFill>
                <a:latin typeface="Trebuchet MS"/>
                <a:ea typeface="DejaVu Sans"/>
              </a:rPr>
              <a:t>KELMIS</a:t>
            </a:r>
            <a:endParaRPr lang="en-US" sz="1100" b="0" strike="noStrike" spc="-1">
              <a:latin typeface="Arial"/>
            </a:endParaRPr>
          </a:p>
        </p:txBody>
      </p:sp>
      <p:sp>
        <p:nvSpPr>
          <p:cNvPr id="449" name="CustomShape 4"/>
          <p:cNvSpPr/>
          <p:nvPr/>
        </p:nvSpPr>
        <p:spPr>
          <a:xfrm>
            <a:off x="3732480" y="41243"/>
            <a:ext cx="4501080" cy="644400"/>
          </a:xfrm>
          <a:prstGeom prst="roundRect">
            <a:avLst>
              <a:gd name="adj" fmla="val 50000"/>
            </a:avLst>
          </a:prstGeom>
          <a:solidFill>
            <a:srgbClr val="A2B0BE"/>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endParaRPr lang="en-US" sz="1600" b="0" strike="noStrike" spc="-1" dirty="0">
              <a:solidFill>
                <a:srgbClr val="000000"/>
              </a:solidFill>
              <a:latin typeface="Trebuchet MS"/>
              <a:ea typeface="DejaVu Sans"/>
            </a:endParaRPr>
          </a:p>
          <a:p>
            <a:pPr algn="ctr"/>
            <a:r>
              <a:rPr lang="en-US" sz="1600" b="0" strike="noStrike" spc="-1" dirty="0" err="1">
                <a:solidFill>
                  <a:srgbClr val="000000"/>
                </a:solidFill>
                <a:latin typeface="Trebuchet MS"/>
                <a:ea typeface="DejaVu Sans"/>
              </a:rPr>
              <a:t>Konsequenter</a:t>
            </a:r>
            <a:r>
              <a:rPr lang="en-US" sz="1600" b="0" strike="noStrike" spc="-1" dirty="0">
                <a:solidFill>
                  <a:srgbClr val="000000"/>
                </a:solidFill>
                <a:latin typeface="Trebuchet MS"/>
                <a:ea typeface="DejaVu Sans"/>
              </a:rPr>
              <a:t> </a:t>
            </a:r>
            <a:r>
              <a:rPr lang="en-US" sz="1600" b="0" strike="noStrike" spc="-1" dirty="0" err="1">
                <a:solidFill>
                  <a:srgbClr val="000000"/>
                </a:solidFill>
                <a:latin typeface="Trebuchet MS"/>
                <a:ea typeface="DejaVu Sans"/>
              </a:rPr>
              <a:t>Anstieg</a:t>
            </a:r>
            <a:r>
              <a:rPr lang="en-US" sz="1600" b="0" strike="noStrike" spc="-1" dirty="0">
                <a:solidFill>
                  <a:srgbClr val="000000"/>
                </a:solidFill>
                <a:latin typeface="Trebuchet MS"/>
                <a:ea typeface="DejaVu Sans"/>
              </a:rPr>
              <a:t> der </a:t>
            </a:r>
            <a:r>
              <a:rPr lang="en-US" sz="1600" b="0" strike="noStrike" spc="-1" dirty="0" err="1">
                <a:solidFill>
                  <a:srgbClr val="000000"/>
                </a:solidFill>
                <a:latin typeface="Trebuchet MS"/>
                <a:ea typeface="DejaVu Sans"/>
              </a:rPr>
              <a:t>Ausgaben</a:t>
            </a:r>
            <a:endParaRPr lang="en-US" sz="1600" b="0" strike="noStrike" spc="-1" dirty="0">
              <a:latin typeface="Arial"/>
            </a:endParaRPr>
          </a:p>
          <a:p>
            <a:pPr algn="ctr">
              <a:lnSpc>
                <a:spcPct val="100000"/>
              </a:lnSpc>
            </a:pPr>
            <a:endParaRPr lang="en-US" sz="1600" b="0" strike="noStrike" spc="-1" dirty="0">
              <a:latin typeface="Arial"/>
            </a:endParaRPr>
          </a:p>
        </p:txBody>
      </p:sp>
      <p:sp>
        <p:nvSpPr>
          <p:cNvPr id="450" name="CustomShape 5"/>
          <p:cNvSpPr/>
          <p:nvPr/>
        </p:nvSpPr>
        <p:spPr>
          <a:xfrm>
            <a:off x="3648960" y="40523"/>
            <a:ext cx="620640" cy="644400"/>
          </a:xfrm>
          <a:prstGeom prst="ellipse">
            <a:avLst/>
          </a:prstGeom>
          <a:solidFill>
            <a:srgbClr val="A2B0BE"/>
          </a:solidFill>
          <a:ln w="25560">
            <a:solidFill>
              <a:srgbClr val="FFFFFF"/>
            </a:solidFill>
            <a:round/>
          </a:ln>
        </p:spPr>
        <p:style>
          <a:lnRef idx="0">
            <a:scrgbClr r="0" g="0" b="0"/>
          </a:lnRef>
          <a:fillRef idx="0">
            <a:scrgbClr r="0" g="0" b="0"/>
          </a:fillRef>
          <a:effectRef idx="0">
            <a:scrgbClr r="0" g="0" b="0"/>
          </a:effectRef>
          <a:fontRef idx="minor"/>
        </p:style>
      </p:sp>
      <p:pic>
        <p:nvPicPr>
          <p:cNvPr id="451" name="Graphique 9" descr="Euro contour"/>
          <p:cNvPicPr/>
          <p:nvPr/>
        </p:nvPicPr>
        <p:blipFill>
          <a:blip r:embed="rId5"/>
          <a:stretch/>
        </p:blipFill>
        <p:spPr>
          <a:xfrm>
            <a:off x="3600720" y="65363"/>
            <a:ext cx="620640" cy="620640"/>
          </a:xfrm>
          <a:prstGeom prst="rect">
            <a:avLst/>
          </a:prstGeom>
          <a:ln>
            <a:noFill/>
          </a:ln>
        </p:spPr>
      </p:pic>
      <p:sp>
        <p:nvSpPr>
          <p:cNvPr id="452" name="CustomShape 6"/>
          <p:cNvSpPr/>
          <p:nvPr/>
        </p:nvSpPr>
        <p:spPr>
          <a:xfrm>
            <a:off x="3654360" y="2985046"/>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Darlehen zur Finanzierung des Betriebs</a:t>
            </a:r>
            <a:endParaRPr lang="en-US" sz="1600" b="0" strike="noStrike" spc="-1">
              <a:latin typeface="Arial"/>
            </a:endParaRPr>
          </a:p>
        </p:txBody>
      </p:sp>
      <p:sp>
        <p:nvSpPr>
          <p:cNvPr id="453" name="CustomShape 7"/>
          <p:cNvSpPr/>
          <p:nvPr/>
        </p:nvSpPr>
        <p:spPr>
          <a:xfrm>
            <a:off x="3704040" y="4381486"/>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Unzureichende Einnahmen</a:t>
            </a:r>
            <a:endParaRPr lang="en-US" sz="1600" b="0" strike="noStrike" spc="-1">
              <a:latin typeface="Arial"/>
            </a:endParaRPr>
          </a:p>
        </p:txBody>
      </p:sp>
      <p:sp>
        <p:nvSpPr>
          <p:cNvPr id="454" name="CustomShape 8"/>
          <p:cNvSpPr/>
          <p:nvPr/>
        </p:nvSpPr>
        <p:spPr>
          <a:xfrm>
            <a:off x="3704040" y="3683446"/>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dirty="0" err="1">
                <a:solidFill>
                  <a:srgbClr val="000000"/>
                </a:solidFill>
                <a:latin typeface="Trebuchet MS"/>
                <a:ea typeface="DejaVu Sans"/>
              </a:rPr>
              <a:t>Konsequenter</a:t>
            </a:r>
            <a:r>
              <a:rPr lang="en-US" sz="1600" b="0" strike="noStrike" spc="-1" dirty="0">
                <a:solidFill>
                  <a:srgbClr val="000000"/>
                </a:solidFill>
                <a:latin typeface="Trebuchet MS"/>
                <a:ea typeface="DejaVu Sans"/>
              </a:rPr>
              <a:t> </a:t>
            </a:r>
            <a:r>
              <a:rPr lang="en-US" sz="1600" b="0" strike="noStrike" spc="-1" dirty="0" err="1">
                <a:solidFill>
                  <a:srgbClr val="000000"/>
                </a:solidFill>
                <a:latin typeface="Trebuchet MS"/>
                <a:ea typeface="DejaVu Sans"/>
              </a:rPr>
              <a:t>Anstieg</a:t>
            </a:r>
            <a:r>
              <a:rPr lang="en-US" sz="1600" b="0" strike="noStrike" spc="-1" dirty="0">
                <a:solidFill>
                  <a:srgbClr val="000000"/>
                </a:solidFill>
                <a:latin typeface="Trebuchet MS"/>
                <a:ea typeface="DejaVu Sans"/>
              </a:rPr>
              <a:t> der </a:t>
            </a:r>
            <a:r>
              <a:rPr lang="en-US" sz="1600" b="0" strike="noStrike" spc="-1" dirty="0" err="1">
                <a:solidFill>
                  <a:srgbClr val="000000"/>
                </a:solidFill>
                <a:latin typeface="Trebuchet MS"/>
                <a:ea typeface="DejaVu Sans"/>
              </a:rPr>
              <a:t>Ausgaben</a:t>
            </a:r>
            <a:endParaRPr lang="en-US" sz="1600" b="0" strike="noStrike" spc="-1" dirty="0">
              <a:latin typeface="Arial"/>
            </a:endParaRPr>
          </a:p>
        </p:txBody>
      </p:sp>
      <p:pic>
        <p:nvPicPr>
          <p:cNvPr id="2" name="Image 1">
            <a:extLst>
              <a:ext uri="{FF2B5EF4-FFF2-40B4-BE49-F238E27FC236}">
                <a16:creationId xmlns:a16="http://schemas.microsoft.com/office/drawing/2014/main" xmlns="" id="{99E7859B-3986-A100-3182-03287A8F46A7}"/>
              </a:ext>
            </a:extLst>
          </p:cNvPr>
          <p:cNvPicPr>
            <a:picLocks noChangeAspect="1"/>
          </p:cNvPicPr>
          <p:nvPr/>
        </p:nvPicPr>
        <p:blipFill>
          <a:blip r:embed="rId6"/>
          <a:stretch>
            <a:fillRect/>
          </a:stretch>
        </p:blipFill>
        <p:spPr>
          <a:xfrm>
            <a:off x="685440" y="735840"/>
            <a:ext cx="7224371" cy="4351915"/>
          </a:xfrm>
          <a:prstGeom prst="rect">
            <a:avLst/>
          </a:prstGeom>
        </p:spPr>
      </p:pic>
    </p:spTree>
    <p:extLst>
      <p:ext uri="{BB962C8B-B14F-4D97-AF65-F5344CB8AC3E}">
        <p14:creationId xmlns:p14="http://schemas.microsoft.com/office/powerpoint/2010/main" val="85361275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ustomShape 1"/>
          <p:cNvSpPr/>
          <p:nvPr/>
        </p:nvSpPr>
        <p:spPr>
          <a:xfrm>
            <a:off x="203040" y="8640"/>
            <a:ext cx="1166040" cy="57528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45" name="Picture 16"/>
          <p:cNvPicPr/>
          <p:nvPr/>
        </p:nvPicPr>
        <p:blipFill>
          <a:blip r:embed="rId3"/>
          <a:srcRect l="55741"/>
          <a:stretch/>
        </p:blipFill>
        <p:spPr>
          <a:xfrm>
            <a:off x="0" y="-266760"/>
            <a:ext cx="3240720" cy="5407560"/>
          </a:xfrm>
          <a:prstGeom prst="rect">
            <a:avLst/>
          </a:prstGeom>
          <a:ln>
            <a:noFill/>
          </a:ln>
        </p:spPr>
      </p:pic>
      <p:sp>
        <p:nvSpPr>
          <p:cNvPr id="446" name="CustomShape 2"/>
          <p:cNvSpPr/>
          <p:nvPr/>
        </p:nvSpPr>
        <p:spPr>
          <a:xfrm>
            <a:off x="331920" y="4563360"/>
            <a:ext cx="707040" cy="56916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47" name="Graphic 44" descr="Marker outline"/>
          <p:cNvPicPr/>
          <p:nvPr/>
        </p:nvPicPr>
        <p:blipFill>
          <a:blip r:embed="rId4"/>
          <a:stretch/>
        </p:blipFill>
        <p:spPr>
          <a:xfrm>
            <a:off x="910440" y="14760"/>
            <a:ext cx="569160" cy="569160"/>
          </a:xfrm>
          <a:prstGeom prst="rect">
            <a:avLst/>
          </a:prstGeom>
          <a:ln>
            <a:noFill/>
          </a:ln>
        </p:spPr>
      </p:pic>
      <p:sp>
        <p:nvSpPr>
          <p:cNvPr id="448" name="CustomShape 3"/>
          <p:cNvSpPr/>
          <p:nvPr/>
        </p:nvSpPr>
        <p:spPr>
          <a:xfrm>
            <a:off x="1257840" y="166680"/>
            <a:ext cx="186012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1" strike="noStrike" spc="-1">
                <a:solidFill>
                  <a:srgbClr val="404040"/>
                </a:solidFill>
                <a:latin typeface="Trebuchet MS"/>
                <a:ea typeface="DejaVu Sans"/>
              </a:rPr>
              <a:t>KELMIS</a:t>
            </a:r>
            <a:endParaRPr lang="en-US" sz="1100" b="0" strike="noStrike" spc="-1">
              <a:latin typeface="Arial"/>
            </a:endParaRPr>
          </a:p>
        </p:txBody>
      </p:sp>
      <p:sp>
        <p:nvSpPr>
          <p:cNvPr id="449" name="CustomShape 4"/>
          <p:cNvSpPr/>
          <p:nvPr/>
        </p:nvSpPr>
        <p:spPr>
          <a:xfrm>
            <a:off x="3732480" y="41243"/>
            <a:ext cx="4153680" cy="644400"/>
          </a:xfrm>
          <a:prstGeom prst="roundRect">
            <a:avLst>
              <a:gd name="adj" fmla="val 50000"/>
            </a:avLst>
          </a:prstGeom>
          <a:solidFill>
            <a:srgbClr val="A2B0BE"/>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dirty="0" err="1">
                <a:solidFill>
                  <a:srgbClr val="000000"/>
                </a:solidFill>
                <a:latin typeface="Trebuchet MS"/>
                <a:ea typeface="DejaVu Sans"/>
              </a:rPr>
              <a:t>Unzureichende</a:t>
            </a:r>
            <a:r>
              <a:rPr lang="en-US" sz="1600" b="0" strike="noStrike" spc="-1" dirty="0">
                <a:solidFill>
                  <a:srgbClr val="000000"/>
                </a:solidFill>
                <a:latin typeface="Trebuchet MS"/>
                <a:ea typeface="DejaVu Sans"/>
              </a:rPr>
              <a:t> </a:t>
            </a:r>
            <a:r>
              <a:rPr lang="en-US" sz="1600" b="0" strike="noStrike" spc="-1" dirty="0" err="1">
                <a:solidFill>
                  <a:srgbClr val="000000"/>
                </a:solidFill>
                <a:latin typeface="Trebuchet MS"/>
                <a:ea typeface="DejaVu Sans"/>
              </a:rPr>
              <a:t>Einnahmen</a:t>
            </a:r>
            <a:endParaRPr lang="en-US" sz="1600" b="0" strike="noStrike" spc="-1" dirty="0">
              <a:latin typeface="Arial"/>
            </a:endParaRPr>
          </a:p>
        </p:txBody>
      </p:sp>
      <p:sp>
        <p:nvSpPr>
          <p:cNvPr id="450" name="CustomShape 5"/>
          <p:cNvSpPr/>
          <p:nvPr/>
        </p:nvSpPr>
        <p:spPr>
          <a:xfrm>
            <a:off x="3648960" y="40523"/>
            <a:ext cx="620640" cy="644400"/>
          </a:xfrm>
          <a:prstGeom prst="ellipse">
            <a:avLst/>
          </a:prstGeom>
          <a:solidFill>
            <a:srgbClr val="A2B0BE"/>
          </a:solidFill>
          <a:ln w="25560">
            <a:solidFill>
              <a:srgbClr val="FFFFFF"/>
            </a:solidFill>
            <a:round/>
          </a:ln>
        </p:spPr>
        <p:style>
          <a:lnRef idx="0">
            <a:scrgbClr r="0" g="0" b="0"/>
          </a:lnRef>
          <a:fillRef idx="0">
            <a:scrgbClr r="0" g="0" b="0"/>
          </a:fillRef>
          <a:effectRef idx="0">
            <a:scrgbClr r="0" g="0" b="0"/>
          </a:effectRef>
          <a:fontRef idx="minor"/>
        </p:style>
      </p:sp>
      <p:pic>
        <p:nvPicPr>
          <p:cNvPr id="451" name="Graphique 9" descr="Euro contour"/>
          <p:cNvPicPr/>
          <p:nvPr/>
        </p:nvPicPr>
        <p:blipFill>
          <a:blip r:embed="rId5"/>
          <a:stretch/>
        </p:blipFill>
        <p:spPr>
          <a:xfrm>
            <a:off x="3600720" y="65363"/>
            <a:ext cx="620640" cy="620640"/>
          </a:xfrm>
          <a:prstGeom prst="rect">
            <a:avLst/>
          </a:prstGeom>
          <a:ln>
            <a:noFill/>
          </a:ln>
        </p:spPr>
      </p:pic>
      <p:sp>
        <p:nvSpPr>
          <p:cNvPr id="452" name="CustomShape 6"/>
          <p:cNvSpPr/>
          <p:nvPr/>
        </p:nvSpPr>
        <p:spPr>
          <a:xfrm>
            <a:off x="3654360" y="2985046"/>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Darlehen zur Finanzierung des Betriebs</a:t>
            </a:r>
            <a:endParaRPr lang="en-US" sz="1600" b="0" strike="noStrike" spc="-1">
              <a:latin typeface="Arial"/>
            </a:endParaRPr>
          </a:p>
        </p:txBody>
      </p:sp>
      <p:sp>
        <p:nvSpPr>
          <p:cNvPr id="453" name="CustomShape 7"/>
          <p:cNvSpPr/>
          <p:nvPr/>
        </p:nvSpPr>
        <p:spPr>
          <a:xfrm>
            <a:off x="3704040" y="4381486"/>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dirty="0" err="1">
                <a:solidFill>
                  <a:srgbClr val="000000"/>
                </a:solidFill>
                <a:latin typeface="Trebuchet MS"/>
                <a:ea typeface="DejaVu Sans"/>
              </a:rPr>
              <a:t>Unzureichende</a:t>
            </a:r>
            <a:r>
              <a:rPr lang="en-US" sz="1600" b="0" strike="noStrike" spc="-1" dirty="0">
                <a:solidFill>
                  <a:srgbClr val="000000"/>
                </a:solidFill>
                <a:latin typeface="Trebuchet MS"/>
                <a:ea typeface="DejaVu Sans"/>
              </a:rPr>
              <a:t> </a:t>
            </a:r>
            <a:r>
              <a:rPr lang="en-US" sz="1600" b="0" strike="noStrike" spc="-1" dirty="0" err="1">
                <a:solidFill>
                  <a:srgbClr val="000000"/>
                </a:solidFill>
                <a:latin typeface="Trebuchet MS"/>
                <a:ea typeface="DejaVu Sans"/>
              </a:rPr>
              <a:t>Einnahmen</a:t>
            </a:r>
            <a:endParaRPr lang="en-US" sz="1600" b="0" strike="noStrike" spc="-1" dirty="0">
              <a:latin typeface="Arial"/>
            </a:endParaRPr>
          </a:p>
        </p:txBody>
      </p:sp>
      <p:sp>
        <p:nvSpPr>
          <p:cNvPr id="454" name="CustomShape 8"/>
          <p:cNvSpPr/>
          <p:nvPr/>
        </p:nvSpPr>
        <p:spPr>
          <a:xfrm>
            <a:off x="3704040" y="3683446"/>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Konsequenter Anstieg der Ausgaben</a:t>
            </a:r>
            <a:endParaRPr lang="en-US" sz="1600" b="0" strike="noStrike" spc="-1">
              <a:latin typeface="Arial"/>
            </a:endParaRPr>
          </a:p>
        </p:txBody>
      </p:sp>
      <p:pic>
        <p:nvPicPr>
          <p:cNvPr id="3" name="Image 2">
            <a:extLst>
              <a:ext uri="{FF2B5EF4-FFF2-40B4-BE49-F238E27FC236}">
                <a16:creationId xmlns:a16="http://schemas.microsoft.com/office/drawing/2014/main" xmlns="" id="{10D6CF4E-A3DF-AB07-A3FF-86E6B277BB9B}"/>
              </a:ext>
            </a:extLst>
          </p:cNvPr>
          <p:cNvPicPr>
            <a:picLocks noChangeAspect="1"/>
          </p:cNvPicPr>
          <p:nvPr/>
        </p:nvPicPr>
        <p:blipFill>
          <a:blip r:embed="rId6"/>
          <a:stretch>
            <a:fillRect/>
          </a:stretch>
        </p:blipFill>
        <p:spPr>
          <a:xfrm>
            <a:off x="447617" y="684923"/>
            <a:ext cx="7410103" cy="4432304"/>
          </a:xfrm>
          <a:prstGeom prst="rect">
            <a:avLst/>
          </a:prstGeom>
        </p:spPr>
      </p:pic>
    </p:spTree>
    <p:extLst>
      <p:ext uri="{BB962C8B-B14F-4D97-AF65-F5344CB8AC3E}">
        <p14:creationId xmlns:p14="http://schemas.microsoft.com/office/powerpoint/2010/main" val="255873639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CustomShape 1"/>
          <p:cNvSpPr/>
          <p:nvPr/>
        </p:nvSpPr>
        <p:spPr>
          <a:xfrm>
            <a:off x="324000" y="1247760"/>
            <a:ext cx="8096400" cy="3423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80000"/>
              </a:lnSpc>
            </a:pPr>
            <a:r>
              <a:rPr lang="en-US" sz="2800" b="1" strike="noStrike" cap="all" spc="-1">
                <a:solidFill>
                  <a:srgbClr val="FFFFFF"/>
                </a:solidFill>
                <a:latin typeface="Trebuchet MS"/>
                <a:ea typeface="DejaVu Sans"/>
              </a:rPr>
              <a:t>DIE AUSGABEN</a:t>
            </a:r>
            <a:endParaRPr lang="en-US" sz="2800" b="0" strike="noStrike" spc="-1">
              <a:latin typeface="Arial"/>
            </a:endParaRPr>
          </a:p>
        </p:txBody>
      </p:sp>
      <p:sp>
        <p:nvSpPr>
          <p:cNvPr id="456" name="CustomShape 2"/>
          <p:cNvSpPr/>
          <p:nvPr/>
        </p:nvSpPr>
        <p:spPr>
          <a:xfrm>
            <a:off x="324000" y="1582200"/>
            <a:ext cx="8097480" cy="2743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6D7588-41CC-47DA-B411-E8C2AF88B214}"/>
              </a:ext>
            </a:extLst>
          </p:cNvPr>
          <p:cNvPicPr>
            <a:picLocks noChangeAspect="1"/>
          </p:cNvPicPr>
          <p:nvPr/>
        </p:nvPicPr>
        <p:blipFill rotWithShape="1">
          <a:blip r:embed="rId3"/>
          <a:srcRect r="20472"/>
          <a:stretch/>
        </p:blipFill>
        <p:spPr>
          <a:xfrm>
            <a:off x="2310662" y="1549519"/>
            <a:ext cx="3362403" cy="2320562"/>
          </a:xfrm>
          <a:prstGeom prst="rect">
            <a:avLst/>
          </a:prstGeom>
        </p:spPr>
      </p:pic>
      <p:cxnSp>
        <p:nvCxnSpPr>
          <p:cNvPr id="7" name="Connector: Elbow 6">
            <a:extLst>
              <a:ext uri="{FF2B5EF4-FFF2-40B4-BE49-F238E27FC236}">
                <a16:creationId xmlns:a16="http://schemas.microsoft.com/office/drawing/2014/main" xmlns="" id="{5E4B85FC-469E-46D9-9653-90D98049EBF4}"/>
              </a:ext>
            </a:extLst>
          </p:cNvPr>
          <p:cNvCxnSpPr>
            <a:cxnSpLocks/>
            <a:endCxn id="8" idx="2"/>
          </p:cNvCxnSpPr>
          <p:nvPr/>
        </p:nvCxnSpPr>
        <p:spPr>
          <a:xfrm rot="5400000" flipH="1" flipV="1">
            <a:off x="4755217" y="1017560"/>
            <a:ext cx="886726" cy="619340"/>
          </a:xfrm>
          <a:prstGeom prst="bentConnector2">
            <a:avLst/>
          </a:prstGeom>
          <a:ln w="6350">
            <a:solidFill>
              <a:srgbClr val="A1AFBD"/>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700B506-7961-4E94-9A9A-1C127676010B}"/>
              </a:ext>
            </a:extLst>
          </p:cNvPr>
          <p:cNvSpPr/>
          <p:nvPr/>
        </p:nvSpPr>
        <p:spPr>
          <a:xfrm>
            <a:off x="5508250" y="847867"/>
            <a:ext cx="72000" cy="72000"/>
          </a:xfrm>
          <a:prstGeom prst="ellipse">
            <a:avLst/>
          </a:prstGeom>
          <a:solidFill>
            <a:srgbClr val="A1AFBD"/>
          </a:solidFill>
          <a:ln>
            <a:solidFill>
              <a:srgbClr val="A1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Box 13">
            <a:extLst>
              <a:ext uri="{FF2B5EF4-FFF2-40B4-BE49-F238E27FC236}">
                <a16:creationId xmlns:a16="http://schemas.microsoft.com/office/drawing/2014/main" xmlns="" id="{FB1BD56F-C1D0-428A-97CC-892BE3B9A944}"/>
              </a:ext>
            </a:extLst>
          </p:cNvPr>
          <p:cNvSpPr txBox="1"/>
          <p:nvPr/>
        </p:nvSpPr>
        <p:spPr>
          <a:xfrm>
            <a:off x="5598511" y="660001"/>
            <a:ext cx="2093774" cy="584775"/>
          </a:xfrm>
          <a:prstGeom prst="rect">
            <a:avLst/>
          </a:prstGeom>
          <a:noFill/>
        </p:spPr>
        <p:txBody>
          <a:bodyPr wrap="square" rtlCol="0">
            <a:spAutoFit/>
          </a:bodyPr>
          <a:lstStyle/>
          <a:p>
            <a:r>
              <a:rPr lang="fr-BE" sz="1600" b="1">
                <a:solidFill>
                  <a:srgbClr val="A1AFBD"/>
                </a:solidFill>
              </a:rPr>
              <a:t>DEPENSES DE PERSONNEL</a:t>
            </a:r>
          </a:p>
        </p:txBody>
      </p:sp>
      <p:sp>
        <p:nvSpPr>
          <p:cNvPr id="15" name="Oval 14">
            <a:extLst>
              <a:ext uri="{FF2B5EF4-FFF2-40B4-BE49-F238E27FC236}">
                <a16:creationId xmlns:a16="http://schemas.microsoft.com/office/drawing/2014/main" xmlns="" id="{412FEC13-9B58-41E9-8B5E-7F65B0B34423}"/>
              </a:ext>
            </a:extLst>
          </p:cNvPr>
          <p:cNvSpPr/>
          <p:nvPr/>
        </p:nvSpPr>
        <p:spPr>
          <a:xfrm>
            <a:off x="5508250" y="3128551"/>
            <a:ext cx="72000" cy="720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Box 15">
            <a:extLst>
              <a:ext uri="{FF2B5EF4-FFF2-40B4-BE49-F238E27FC236}">
                <a16:creationId xmlns:a16="http://schemas.microsoft.com/office/drawing/2014/main" xmlns="" id="{F946F3B8-F2D2-4172-866E-A6398B994717}"/>
              </a:ext>
            </a:extLst>
          </p:cNvPr>
          <p:cNvSpPr txBox="1"/>
          <p:nvPr/>
        </p:nvSpPr>
        <p:spPr>
          <a:xfrm>
            <a:off x="5604933" y="2901497"/>
            <a:ext cx="2208013" cy="584775"/>
          </a:xfrm>
          <a:prstGeom prst="rect">
            <a:avLst/>
          </a:prstGeom>
          <a:noFill/>
        </p:spPr>
        <p:txBody>
          <a:bodyPr wrap="square" rtlCol="0">
            <a:spAutoFit/>
          </a:bodyPr>
          <a:lstStyle/>
          <a:p>
            <a:r>
              <a:rPr lang="fr-BE" sz="1600" b="1">
                <a:solidFill>
                  <a:schemeClr val="accent5">
                    <a:lumMod val="50000"/>
                  </a:schemeClr>
                </a:solidFill>
              </a:rPr>
              <a:t>DEPENSES DE</a:t>
            </a:r>
          </a:p>
          <a:p>
            <a:r>
              <a:rPr lang="fr-BE" sz="1600" b="1">
                <a:solidFill>
                  <a:schemeClr val="accent5">
                    <a:lumMod val="50000"/>
                  </a:schemeClr>
                </a:solidFill>
              </a:rPr>
              <a:t>FONCTIONNEMENT</a:t>
            </a:r>
            <a:endParaRPr lang="fr-FR" sz="1600" b="1">
              <a:solidFill>
                <a:schemeClr val="accent5">
                  <a:lumMod val="50000"/>
                </a:schemeClr>
              </a:solidFill>
            </a:endParaRPr>
          </a:p>
        </p:txBody>
      </p:sp>
      <p:cxnSp>
        <p:nvCxnSpPr>
          <p:cNvPr id="18" name="Connector: Elbow 17">
            <a:extLst>
              <a:ext uri="{FF2B5EF4-FFF2-40B4-BE49-F238E27FC236}">
                <a16:creationId xmlns:a16="http://schemas.microsoft.com/office/drawing/2014/main" xmlns="" id="{8F142FCD-F601-4283-A93F-8556E9E1BE74}"/>
              </a:ext>
            </a:extLst>
          </p:cNvPr>
          <p:cNvCxnSpPr>
            <a:cxnSpLocks/>
            <a:endCxn id="15" idx="4"/>
          </p:cNvCxnSpPr>
          <p:nvPr/>
        </p:nvCxnSpPr>
        <p:spPr>
          <a:xfrm flipV="1">
            <a:off x="4743450" y="3200551"/>
            <a:ext cx="800800" cy="523461"/>
          </a:xfrm>
          <a:prstGeom prst="bentConnector2">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6D3D028-4F19-4C18-808A-ED51C0AF7BB6}"/>
              </a:ext>
            </a:extLst>
          </p:cNvPr>
          <p:cNvCxnSpPr>
            <a:cxnSpLocks/>
          </p:cNvCxnSpPr>
          <p:nvPr/>
        </p:nvCxnSpPr>
        <p:spPr>
          <a:xfrm>
            <a:off x="5946911" y="1292226"/>
            <a:ext cx="0" cy="478367"/>
          </a:xfrm>
          <a:prstGeom prst="line">
            <a:avLst/>
          </a:prstGeom>
          <a:ln w="19050">
            <a:solidFill>
              <a:srgbClr val="A1AFBD"/>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70285F12-3E26-46C2-A050-F898C5004071}"/>
              </a:ext>
            </a:extLst>
          </p:cNvPr>
          <p:cNvSpPr txBox="1"/>
          <p:nvPr/>
        </p:nvSpPr>
        <p:spPr>
          <a:xfrm>
            <a:off x="5959198" y="1261333"/>
            <a:ext cx="2958478" cy="523220"/>
          </a:xfrm>
          <a:prstGeom prst="rect">
            <a:avLst/>
          </a:prstGeom>
          <a:noFill/>
        </p:spPr>
        <p:txBody>
          <a:bodyPr wrap="square" rtlCol="0">
            <a:spAutoFit/>
          </a:bodyPr>
          <a:lstStyle/>
          <a:p>
            <a:pPr algn="just"/>
            <a:r>
              <a:rPr lang="fr-BE" sz="1400" dirty="0"/>
              <a:t>Elles regroupent les dépenses pour les agents communaux </a:t>
            </a:r>
            <a:endParaRPr lang="fr-FR" sz="1400" dirty="0"/>
          </a:p>
        </p:txBody>
      </p:sp>
      <p:pic>
        <p:nvPicPr>
          <p:cNvPr id="36" name="Graphic 35" descr="Man with solid fill">
            <a:extLst>
              <a:ext uri="{FF2B5EF4-FFF2-40B4-BE49-F238E27FC236}">
                <a16:creationId xmlns:a16="http://schemas.microsoft.com/office/drawing/2014/main" xmlns="" id="{1F71A955-9741-4F35-98ED-355D9812AEC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604933" y="1345951"/>
            <a:ext cx="329692" cy="329692"/>
          </a:xfrm>
          <a:prstGeom prst="rect">
            <a:avLst/>
          </a:prstGeom>
        </p:spPr>
      </p:pic>
      <p:pic>
        <p:nvPicPr>
          <p:cNvPr id="42" name="Graphic 41" descr="Gears with solid fill">
            <a:extLst>
              <a:ext uri="{FF2B5EF4-FFF2-40B4-BE49-F238E27FC236}">
                <a16:creationId xmlns:a16="http://schemas.microsoft.com/office/drawing/2014/main" xmlns="" id="{A60E9A24-7128-402F-AB0B-46CF81FB76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586711" y="3686884"/>
            <a:ext cx="332574" cy="332574"/>
          </a:xfrm>
          <a:prstGeom prst="rect">
            <a:avLst/>
          </a:prstGeom>
        </p:spPr>
      </p:pic>
      <p:cxnSp>
        <p:nvCxnSpPr>
          <p:cNvPr id="43" name="Straight Connector 42">
            <a:extLst>
              <a:ext uri="{FF2B5EF4-FFF2-40B4-BE49-F238E27FC236}">
                <a16:creationId xmlns:a16="http://schemas.microsoft.com/office/drawing/2014/main" xmlns="" id="{9A524019-88DE-4CA8-893E-B3420ED107F6}"/>
              </a:ext>
            </a:extLst>
          </p:cNvPr>
          <p:cNvCxnSpPr>
            <a:cxnSpLocks/>
          </p:cNvCxnSpPr>
          <p:nvPr/>
        </p:nvCxnSpPr>
        <p:spPr>
          <a:xfrm>
            <a:off x="5949517" y="3543916"/>
            <a:ext cx="0" cy="603704"/>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CAF877E0-7285-4969-85B2-C58DAF40C4CA}"/>
              </a:ext>
            </a:extLst>
          </p:cNvPr>
          <p:cNvSpPr txBox="1"/>
          <p:nvPr/>
        </p:nvSpPr>
        <p:spPr>
          <a:xfrm>
            <a:off x="5991979" y="3483839"/>
            <a:ext cx="3064945" cy="738664"/>
          </a:xfrm>
          <a:prstGeom prst="rect">
            <a:avLst/>
          </a:prstGeom>
          <a:noFill/>
        </p:spPr>
        <p:txBody>
          <a:bodyPr wrap="square" rtlCol="0">
            <a:spAutoFit/>
          </a:bodyPr>
          <a:lstStyle/>
          <a:p>
            <a:pPr algn="just"/>
            <a:r>
              <a:rPr lang="fr-BE" sz="1400"/>
              <a:t>Elles englobent toutes les dépenses nécessaires au fonctionnement des services communaux</a:t>
            </a:r>
            <a:endParaRPr lang="fr-FR" sz="1400"/>
          </a:p>
        </p:txBody>
      </p:sp>
      <p:sp>
        <p:nvSpPr>
          <p:cNvPr id="54" name="TextBox 53">
            <a:extLst>
              <a:ext uri="{FF2B5EF4-FFF2-40B4-BE49-F238E27FC236}">
                <a16:creationId xmlns:a16="http://schemas.microsoft.com/office/drawing/2014/main" xmlns="" id="{FD703E8F-36BF-4A75-84C1-9FB9685E26C0}"/>
              </a:ext>
            </a:extLst>
          </p:cNvPr>
          <p:cNvSpPr txBox="1"/>
          <p:nvPr/>
        </p:nvSpPr>
        <p:spPr>
          <a:xfrm>
            <a:off x="463893" y="2874040"/>
            <a:ext cx="2093774" cy="584775"/>
          </a:xfrm>
          <a:prstGeom prst="rect">
            <a:avLst/>
          </a:prstGeom>
          <a:noFill/>
        </p:spPr>
        <p:txBody>
          <a:bodyPr wrap="square" rtlCol="0">
            <a:spAutoFit/>
          </a:bodyPr>
          <a:lstStyle/>
          <a:p>
            <a:r>
              <a:rPr lang="fr-BE" sz="1600" b="1">
                <a:solidFill>
                  <a:schemeClr val="accent5">
                    <a:lumMod val="75000"/>
                  </a:schemeClr>
                </a:solidFill>
              </a:rPr>
              <a:t>DEPENSES DE</a:t>
            </a:r>
          </a:p>
          <a:p>
            <a:r>
              <a:rPr lang="fr-BE" sz="1600" b="1">
                <a:solidFill>
                  <a:schemeClr val="accent5">
                    <a:lumMod val="75000"/>
                  </a:schemeClr>
                </a:solidFill>
              </a:rPr>
              <a:t>TRANSFERT</a:t>
            </a:r>
          </a:p>
        </p:txBody>
      </p:sp>
      <p:cxnSp>
        <p:nvCxnSpPr>
          <p:cNvPr id="55" name="Straight Connector 54">
            <a:extLst>
              <a:ext uri="{FF2B5EF4-FFF2-40B4-BE49-F238E27FC236}">
                <a16:creationId xmlns:a16="http://schemas.microsoft.com/office/drawing/2014/main" xmlns="" id="{DC02B50B-06CD-4D67-A8D9-0A043089415A}"/>
              </a:ext>
            </a:extLst>
          </p:cNvPr>
          <p:cNvCxnSpPr>
            <a:cxnSpLocks/>
          </p:cNvCxnSpPr>
          <p:nvPr/>
        </p:nvCxnSpPr>
        <p:spPr>
          <a:xfrm flipH="1">
            <a:off x="787400" y="1345951"/>
            <a:ext cx="8317" cy="578099"/>
          </a:xfrm>
          <a:prstGeom prst="line">
            <a:avLst/>
          </a:prstGeom>
          <a:ln w="19050">
            <a:solidFill>
              <a:schemeClr val="accent5">
                <a:lumMod val="90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D09B810A-936F-4039-8789-EE4D1ECD6EAC}"/>
              </a:ext>
            </a:extLst>
          </p:cNvPr>
          <p:cNvSpPr txBox="1"/>
          <p:nvPr/>
        </p:nvSpPr>
        <p:spPr>
          <a:xfrm>
            <a:off x="793947" y="3486644"/>
            <a:ext cx="2784972" cy="954107"/>
          </a:xfrm>
          <a:prstGeom prst="rect">
            <a:avLst/>
          </a:prstGeom>
          <a:noFill/>
        </p:spPr>
        <p:txBody>
          <a:bodyPr wrap="square" rtlCol="0">
            <a:spAutoFit/>
          </a:bodyPr>
          <a:lstStyle>
            <a:defPPr>
              <a:defRPr lang="en-US"/>
            </a:defPPr>
            <a:lvl1pPr algn="just">
              <a:defRPr sz="1400"/>
            </a:lvl1pPr>
          </a:lstStyle>
          <a:p>
            <a:r>
              <a:rPr lang="fr-BE"/>
              <a:t>Elles regroupent les subventions que la Commune octroie à des tiers (CPAS, police, pompiers,  Eglise, etc.)</a:t>
            </a:r>
            <a:endParaRPr lang="fr-FR"/>
          </a:p>
        </p:txBody>
      </p:sp>
      <p:cxnSp>
        <p:nvCxnSpPr>
          <p:cNvPr id="58" name="Straight Connector 57">
            <a:extLst>
              <a:ext uri="{FF2B5EF4-FFF2-40B4-BE49-F238E27FC236}">
                <a16:creationId xmlns:a16="http://schemas.microsoft.com/office/drawing/2014/main" xmlns="" id="{EF22B81B-DB55-4B4D-9FA3-95E544883628}"/>
              </a:ext>
            </a:extLst>
          </p:cNvPr>
          <p:cNvCxnSpPr>
            <a:cxnSpLocks/>
          </p:cNvCxnSpPr>
          <p:nvPr/>
        </p:nvCxnSpPr>
        <p:spPr>
          <a:xfrm flipH="1">
            <a:off x="793947" y="3530062"/>
            <a:ext cx="1770" cy="6037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1" name="Graphic 60" descr="Chevron arrows with solid fill">
            <a:extLst>
              <a:ext uri="{FF2B5EF4-FFF2-40B4-BE49-F238E27FC236}">
                <a16:creationId xmlns:a16="http://schemas.microsoft.com/office/drawing/2014/main" xmlns="" id="{F5B908DF-84A2-45C7-953D-FBAE705027A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43909" y="3713126"/>
            <a:ext cx="187972" cy="187972"/>
          </a:xfrm>
          <a:prstGeom prst="rect">
            <a:avLst/>
          </a:prstGeom>
        </p:spPr>
      </p:pic>
      <p:cxnSp>
        <p:nvCxnSpPr>
          <p:cNvPr id="62" name="Connector: Elbow 61">
            <a:extLst>
              <a:ext uri="{FF2B5EF4-FFF2-40B4-BE49-F238E27FC236}">
                <a16:creationId xmlns:a16="http://schemas.microsoft.com/office/drawing/2014/main" xmlns="" id="{E2F1B70F-D630-4755-88AB-0D7FB84E74F6}"/>
              </a:ext>
            </a:extLst>
          </p:cNvPr>
          <p:cNvCxnSpPr>
            <a:cxnSpLocks/>
          </p:cNvCxnSpPr>
          <p:nvPr/>
        </p:nvCxnSpPr>
        <p:spPr>
          <a:xfrm rot="10800000">
            <a:off x="1932563" y="3092553"/>
            <a:ext cx="1646356" cy="295883"/>
          </a:xfrm>
          <a:prstGeom prst="bentConnector3">
            <a:avLst>
              <a:gd name="adj1" fmla="val 99590"/>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xmlns="" id="{9D143C8F-73A8-4FD0-A20A-C896DE5AD346}"/>
              </a:ext>
            </a:extLst>
          </p:cNvPr>
          <p:cNvSpPr/>
          <p:nvPr/>
        </p:nvSpPr>
        <p:spPr>
          <a:xfrm>
            <a:off x="1914272" y="3059996"/>
            <a:ext cx="72000" cy="72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TextBox 66">
            <a:extLst>
              <a:ext uri="{FF2B5EF4-FFF2-40B4-BE49-F238E27FC236}">
                <a16:creationId xmlns:a16="http://schemas.microsoft.com/office/drawing/2014/main" xmlns="" id="{6880051A-53C4-401D-8C78-9C3DED4384F5}"/>
              </a:ext>
            </a:extLst>
          </p:cNvPr>
          <p:cNvSpPr txBox="1"/>
          <p:nvPr/>
        </p:nvSpPr>
        <p:spPr>
          <a:xfrm>
            <a:off x="524603" y="666294"/>
            <a:ext cx="2093774" cy="584775"/>
          </a:xfrm>
          <a:prstGeom prst="rect">
            <a:avLst/>
          </a:prstGeom>
          <a:noFill/>
        </p:spPr>
        <p:txBody>
          <a:bodyPr wrap="square" rtlCol="0">
            <a:spAutoFit/>
          </a:bodyPr>
          <a:lstStyle/>
          <a:p>
            <a:r>
              <a:rPr lang="fr-BE" sz="1600" b="1">
                <a:solidFill>
                  <a:schemeClr val="accent5">
                    <a:lumMod val="90000"/>
                  </a:schemeClr>
                </a:solidFill>
              </a:rPr>
              <a:t>DEPENSES DE</a:t>
            </a:r>
          </a:p>
          <a:p>
            <a:r>
              <a:rPr lang="fr-BE" sz="1600" b="1">
                <a:solidFill>
                  <a:schemeClr val="accent5">
                    <a:lumMod val="90000"/>
                  </a:schemeClr>
                </a:solidFill>
              </a:rPr>
              <a:t>DETTE</a:t>
            </a:r>
          </a:p>
        </p:txBody>
      </p:sp>
      <p:cxnSp>
        <p:nvCxnSpPr>
          <p:cNvPr id="84" name="Connector: Elbow 83">
            <a:extLst>
              <a:ext uri="{FF2B5EF4-FFF2-40B4-BE49-F238E27FC236}">
                <a16:creationId xmlns:a16="http://schemas.microsoft.com/office/drawing/2014/main" xmlns="" id="{701B4B88-0A17-45A1-AD39-C171E55065F9}"/>
              </a:ext>
            </a:extLst>
          </p:cNvPr>
          <p:cNvCxnSpPr>
            <a:cxnSpLocks/>
          </p:cNvCxnSpPr>
          <p:nvPr/>
        </p:nvCxnSpPr>
        <p:spPr>
          <a:xfrm rot="10800000">
            <a:off x="2032176" y="904533"/>
            <a:ext cx="2101147" cy="771110"/>
          </a:xfrm>
          <a:prstGeom prst="bentConnector3">
            <a:avLst>
              <a:gd name="adj1" fmla="val 588"/>
            </a:avLst>
          </a:prstGeom>
          <a:ln>
            <a:solidFill>
              <a:schemeClr val="accent5">
                <a:lumMod val="90000"/>
              </a:schemeClr>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xmlns="" id="{682F9D61-086A-4C72-AE33-9AB9EEE13AFC}"/>
              </a:ext>
            </a:extLst>
          </p:cNvPr>
          <p:cNvSpPr/>
          <p:nvPr/>
        </p:nvSpPr>
        <p:spPr>
          <a:xfrm>
            <a:off x="2013884" y="871975"/>
            <a:ext cx="72000" cy="72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1" name="Graphic 90" descr="Wallet with solid fill">
            <a:extLst>
              <a:ext uri="{FF2B5EF4-FFF2-40B4-BE49-F238E27FC236}">
                <a16:creationId xmlns:a16="http://schemas.microsoft.com/office/drawing/2014/main" xmlns="" id="{9BDF39C3-056D-4F72-A7F8-ACFFCE0BB60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98057" y="1494368"/>
            <a:ext cx="264413" cy="264413"/>
          </a:xfrm>
          <a:prstGeom prst="rect">
            <a:avLst/>
          </a:prstGeom>
        </p:spPr>
      </p:pic>
      <p:sp>
        <p:nvSpPr>
          <p:cNvPr id="92" name="TextBox 91">
            <a:extLst>
              <a:ext uri="{FF2B5EF4-FFF2-40B4-BE49-F238E27FC236}">
                <a16:creationId xmlns:a16="http://schemas.microsoft.com/office/drawing/2014/main" xmlns="" id="{072B31E6-C453-401E-98EF-616A88304BE7}"/>
              </a:ext>
            </a:extLst>
          </p:cNvPr>
          <p:cNvSpPr txBox="1"/>
          <p:nvPr/>
        </p:nvSpPr>
        <p:spPr>
          <a:xfrm>
            <a:off x="821334" y="1262831"/>
            <a:ext cx="2784972" cy="738664"/>
          </a:xfrm>
          <a:prstGeom prst="rect">
            <a:avLst/>
          </a:prstGeom>
          <a:noFill/>
        </p:spPr>
        <p:txBody>
          <a:bodyPr wrap="square" rtlCol="0">
            <a:spAutoFit/>
          </a:bodyPr>
          <a:lstStyle>
            <a:defPPr>
              <a:defRPr lang="en-US"/>
            </a:defPPr>
            <a:lvl1pPr algn="just">
              <a:defRPr sz="1400"/>
            </a:lvl1pPr>
          </a:lstStyle>
          <a:p>
            <a:r>
              <a:rPr lang="fr-BE"/>
              <a:t>Elles regroupent les dettes contractées pour la réalisation de travaux importants  </a:t>
            </a:r>
            <a:endParaRPr lang="fr-FR"/>
          </a:p>
        </p:txBody>
      </p:sp>
      <p:sp>
        <p:nvSpPr>
          <p:cNvPr id="95" name="Rectangle 94">
            <a:extLst>
              <a:ext uri="{FF2B5EF4-FFF2-40B4-BE49-F238E27FC236}">
                <a16:creationId xmlns:a16="http://schemas.microsoft.com/office/drawing/2014/main" xmlns="" id="{D961B2CB-CB7E-4085-A0CD-41A47164F66D}"/>
              </a:ext>
            </a:extLst>
          </p:cNvPr>
          <p:cNvSpPr/>
          <p:nvPr/>
        </p:nvSpPr>
        <p:spPr>
          <a:xfrm>
            <a:off x="331788" y="9525"/>
            <a:ext cx="830262" cy="571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a:extLst>
              <a:ext uri="{FF2B5EF4-FFF2-40B4-BE49-F238E27FC236}">
                <a16:creationId xmlns:a16="http://schemas.microsoft.com/office/drawing/2014/main" xmlns="" id="{F2E67EF1-910F-4D8D-AC74-E51928904E58}"/>
              </a:ext>
            </a:extLst>
          </p:cNvPr>
          <p:cNvSpPr/>
          <p:nvPr/>
        </p:nvSpPr>
        <p:spPr>
          <a:xfrm>
            <a:off x="195453" y="4553038"/>
            <a:ext cx="830262" cy="571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TextBox 96">
            <a:extLst>
              <a:ext uri="{FF2B5EF4-FFF2-40B4-BE49-F238E27FC236}">
                <a16:creationId xmlns:a16="http://schemas.microsoft.com/office/drawing/2014/main" xmlns="" id="{859D9F4D-6F99-45A6-8679-043A58E73CFF}"/>
              </a:ext>
            </a:extLst>
          </p:cNvPr>
          <p:cNvSpPr txBox="1"/>
          <p:nvPr/>
        </p:nvSpPr>
        <p:spPr>
          <a:xfrm>
            <a:off x="5979504" y="1895193"/>
            <a:ext cx="815542" cy="338554"/>
          </a:xfrm>
          <a:prstGeom prst="rect">
            <a:avLst/>
          </a:prstGeom>
          <a:noFill/>
        </p:spPr>
        <p:txBody>
          <a:bodyPr wrap="square" rtlCol="0">
            <a:spAutoFit/>
          </a:bodyPr>
          <a:lstStyle/>
          <a:p>
            <a:r>
              <a:rPr lang="fr-BE" sz="1600" b="1">
                <a:solidFill>
                  <a:srgbClr val="A1AFBD"/>
                </a:solidFill>
              </a:rPr>
              <a:t>34,1%</a:t>
            </a:r>
            <a:endParaRPr lang="fr-FR" sz="1600" b="1">
              <a:solidFill>
                <a:srgbClr val="A1AFBD"/>
              </a:solidFill>
            </a:endParaRPr>
          </a:p>
        </p:txBody>
      </p:sp>
      <p:sp>
        <p:nvSpPr>
          <p:cNvPr id="98" name="TextBox 97">
            <a:extLst>
              <a:ext uri="{FF2B5EF4-FFF2-40B4-BE49-F238E27FC236}">
                <a16:creationId xmlns:a16="http://schemas.microsoft.com/office/drawing/2014/main" xmlns="" id="{0C49CE52-678D-4167-9FA9-BAA3C911A390}"/>
              </a:ext>
            </a:extLst>
          </p:cNvPr>
          <p:cNvSpPr txBox="1"/>
          <p:nvPr/>
        </p:nvSpPr>
        <p:spPr>
          <a:xfrm>
            <a:off x="6011863" y="4201498"/>
            <a:ext cx="815542" cy="338554"/>
          </a:xfrm>
          <a:prstGeom prst="rect">
            <a:avLst/>
          </a:prstGeom>
          <a:noFill/>
        </p:spPr>
        <p:txBody>
          <a:bodyPr wrap="square" rtlCol="0">
            <a:spAutoFit/>
          </a:bodyPr>
          <a:lstStyle/>
          <a:p>
            <a:r>
              <a:rPr lang="fr-BE" sz="1600" b="1">
                <a:solidFill>
                  <a:schemeClr val="accent5">
                    <a:lumMod val="50000"/>
                  </a:schemeClr>
                </a:solidFill>
              </a:rPr>
              <a:t>19,7%</a:t>
            </a:r>
            <a:endParaRPr lang="fr-FR" sz="1600" b="1">
              <a:solidFill>
                <a:schemeClr val="accent5">
                  <a:lumMod val="50000"/>
                </a:schemeClr>
              </a:solidFill>
            </a:endParaRPr>
          </a:p>
        </p:txBody>
      </p:sp>
      <p:sp>
        <p:nvSpPr>
          <p:cNvPr id="99" name="TextBox 98">
            <a:extLst>
              <a:ext uri="{FF2B5EF4-FFF2-40B4-BE49-F238E27FC236}">
                <a16:creationId xmlns:a16="http://schemas.microsoft.com/office/drawing/2014/main" xmlns="" id="{D5FC328D-1ED2-49B8-8456-245D294A162C}"/>
              </a:ext>
            </a:extLst>
          </p:cNvPr>
          <p:cNvSpPr txBox="1"/>
          <p:nvPr/>
        </p:nvSpPr>
        <p:spPr>
          <a:xfrm>
            <a:off x="787400" y="4380199"/>
            <a:ext cx="815542" cy="338554"/>
          </a:xfrm>
          <a:prstGeom prst="rect">
            <a:avLst/>
          </a:prstGeom>
          <a:noFill/>
        </p:spPr>
        <p:txBody>
          <a:bodyPr wrap="square" rtlCol="0">
            <a:spAutoFit/>
          </a:bodyPr>
          <a:lstStyle/>
          <a:p>
            <a:r>
              <a:rPr lang="fr-BE" sz="1600" b="1">
                <a:solidFill>
                  <a:srgbClr val="ABABAB"/>
                </a:solidFill>
              </a:rPr>
              <a:t>39,1%</a:t>
            </a:r>
            <a:endParaRPr lang="fr-FR" sz="1600" b="1">
              <a:solidFill>
                <a:srgbClr val="ABABAB"/>
              </a:solidFill>
            </a:endParaRPr>
          </a:p>
        </p:txBody>
      </p:sp>
      <p:sp>
        <p:nvSpPr>
          <p:cNvPr id="100" name="TextBox 99">
            <a:extLst>
              <a:ext uri="{FF2B5EF4-FFF2-40B4-BE49-F238E27FC236}">
                <a16:creationId xmlns:a16="http://schemas.microsoft.com/office/drawing/2014/main" xmlns="" id="{76428528-B230-40A3-8EE5-B413999AB3AA}"/>
              </a:ext>
            </a:extLst>
          </p:cNvPr>
          <p:cNvSpPr txBox="1"/>
          <p:nvPr/>
        </p:nvSpPr>
        <p:spPr>
          <a:xfrm>
            <a:off x="832393" y="1924081"/>
            <a:ext cx="815542" cy="338554"/>
          </a:xfrm>
          <a:prstGeom prst="rect">
            <a:avLst/>
          </a:prstGeom>
          <a:noFill/>
        </p:spPr>
        <p:txBody>
          <a:bodyPr wrap="square" rtlCol="0">
            <a:spAutoFit/>
          </a:bodyPr>
          <a:lstStyle/>
          <a:p>
            <a:r>
              <a:rPr lang="fr-BE" sz="1600" b="1">
                <a:solidFill>
                  <a:schemeClr val="accent5">
                    <a:lumMod val="90000"/>
                  </a:schemeClr>
                </a:solidFill>
              </a:rPr>
              <a:t>7,1%</a:t>
            </a:r>
            <a:endParaRPr lang="fr-FR" sz="1600" b="1">
              <a:solidFill>
                <a:schemeClr val="accent5">
                  <a:lumMod val="90000"/>
                </a:schemeClr>
              </a:solidFill>
            </a:endParaRPr>
          </a:p>
        </p:txBody>
      </p:sp>
      <p:pic>
        <p:nvPicPr>
          <p:cNvPr id="104" name="Graphic 103" descr="Coins outline">
            <a:extLst>
              <a:ext uri="{FF2B5EF4-FFF2-40B4-BE49-F238E27FC236}">
                <a16:creationId xmlns:a16="http://schemas.microsoft.com/office/drawing/2014/main" xmlns="" id="{3446FFCF-E6F9-4DE2-ACB5-49FE51BA48B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107911" y="2411119"/>
            <a:ext cx="597362" cy="597362"/>
          </a:xfrm>
          <a:prstGeom prst="rect">
            <a:avLst/>
          </a:prstGeom>
        </p:spPr>
      </p:pic>
      <p:sp>
        <p:nvSpPr>
          <p:cNvPr id="109" name="TextBox 108">
            <a:extLst>
              <a:ext uri="{FF2B5EF4-FFF2-40B4-BE49-F238E27FC236}">
                <a16:creationId xmlns:a16="http://schemas.microsoft.com/office/drawing/2014/main" xmlns="" id="{8C44A470-C667-4D8D-87C9-1931C8405DE0}"/>
              </a:ext>
            </a:extLst>
          </p:cNvPr>
          <p:cNvSpPr txBox="1"/>
          <p:nvPr/>
        </p:nvSpPr>
        <p:spPr>
          <a:xfrm>
            <a:off x="2253330" y="161749"/>
            <a:ext cx="4494466" cy="369332"/>
          </a:xfrm>
          <a:prstGeom prst="rect">
            <a:avLst/>
          </a:prstGeom>
          <a:noFill/>
        </p:spPr>
        <p:txBody>
          <a:bodyPr wrap="square" rtlCol="0">
            <a:spAutoFit/>
          </a:bodyPr>
          <a:lstStyle/>
          <a:p>
            <a:pPr algn="ctr"/>
            <a:r>
              <a:rPr lang="fr-BE" b="1"/>
              <a:t>LES DEPENSES 2022 </a:t>
            </a:r>
            <a:endParaRPr lang="fr-FR" b="1"/>
          </a:p>
        </p:txBody>
      </p:sp>
      <p:sp>
        <p:nvSpPr>
          <p:cNvPr id="110" name="TextBox 109">
            <a:extLst>
              <a:ext uri="{FF2B5EF4-FFF2-40B4-BE49-F238E27FC236}">
                <a16:creationId xmlns:a16="http://schemas.microsoft.com/office/drawing/2014/main" xmlns="" id="{24E02FC0-CC29-49E5-807F-4EF73A5DEA8B}"/>
              </a:ext>
            </a:extLst>
          </p:cNvPr>
          <p:cNvSpPr txBox="1"/>
          <p:nvPr/>
        </p:nvSpPr>
        <p:spPr>
          <a:xfrm>
            <a:off x="4100486" y="2716831"/>
            <a:ext cx="397728" cy="523220"/>
          </a:xfrm>
          <a:prstGeom prst="rect">
            <a:avLst/>
          </a:prstGeom>
          <a:noFill/>
        </p:spPr>
        <p:txBody>
          <a:bodyPr wrap="square" rtlCol="0">
            <a:spAutoFit/>
          </a:bodyPr>
          <a:lstStyle/>
          <a:p>
            <a:r>
              <a:rPr lang="fr-BE" sz="2800" b="1"/>
              <a:t>-</a:t>
            </a:r>
            <a:endParaRPr lang="fr-FR" sz="2800" b="1"/>
          </a:p>
        </p:txBody>
      </p:sp>
    </p:spTree>
    <p:extLst>
      <p:ext uri="{BB962C8B-B14F-4D97-AF65-F5344CB8AC3E}">
        <p14:creationId xmlns:p14="http://schemas.microsoft.com/office/powerpoint/2010/main" val="541081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Picture 4"/>
          <p:cNvPicPr/>
          <p:nvPr/>
        </p:nvPicPr>
        <p:blipFill>
          <a:blip r:embed="rId3"/>
          <a:srcRect r="20472"/>
          <a:stretch/>
        </p:blipFill>
        <p:spPr>
          <a:xfrm>
            <a:off x="2310840" y="1549440"/>
            <a:ext cx="3359880" cy="2318040"/>
          </a:xfrm>
          <a:prstGeom prst="rect">
            <a:avLst/>
          </a:prstGeom>
          <a:ln>
            <a:noFill/>
          </a:ln>
        </p:spPr>
      </p:pic>
      <p:sp>
        <p:nvSpPr>
          <p:cNvPr id="458" name="CustomShape 1"/>
          <p:cNvSpPr/>
          <p:nvPr/>
        </p:nvSpPr>
        <p:spPr>
          <a:xfrm rot="5400000" flipH="1" flipV="1">
            <a:off x="4754880" y="1014480"/>
            <a:ext cx="884160" cy="616680"/>
          </a:xfrm>
          <a:prstGeom prst="bentConnector2">
            <a:avLst/>
          </a:prstGeom>
          <a:noFill/>
          <a:ln w="6480">
            <a:solidFill>
              <a:srgbClr val="A1AFBD"/>
            </a:solidFill>
            <a:round/>
          </a:ln>
        </p:spPr>
        <p:style>
          <a:lnRef idx="0">
            <a:scrgbClr r="0" g="0" b="0"/>
          </a:lnRef>
          <a:fillRef idx="0">
            <a:scrgbClr r="0" g="0" b="0"/>
          </a:fillRef>
          <a:effectRef idx="0">
            <a:scrgbClr r="0" g="0" b="0"/>
          </a:effectRef>
          <a:fontRef idx="minor"/>
        </p:style>
      </p:sp>
      <p:sp>
        <p:nvSpPr>
          <p:cNvPr id="459" name="CustomShape 2"/>
          <p:cNvSpPr/>
          <p:nvPr/>
        </p:nvSpPr>
        <p:spPr>
          <a:xfrm>
            <a:off x="5508360" y="847800"/>
            <a:ext cx="69480" cy="69480"/>
          </a:xfrm>
          <a:prstGeom prst="ellipse">
            <a:avLst/>
          </a:prstGeom>
          <a:solidFill>
            <a:srgbClr val="A1AFBD"/>
          </a:solidFill>
          <a:ln w="25560">
            <a:solidFill>
              <a:srgbClr val="A1AFBD"/>
            </a:solidFill>
            <a:round/>
          </a:ln>
        </p:spPr>
        <p:style>
          <a:lnRef idx="0">
            <a:scrgbClr r="0" g="0" b="0"/>
          </a:lnRef>
          <a:fillRef idx="0">
            <a:scrgbClr r="0" g="0" b="0"/>
          </a:fillRef>
          <a:effectRef idx="0">
            <a:scrgbClr r="0" g="0" b="0"/>
          </a:effectRef>
          <a:fontRef idx="minor"/>
        </p:style>
      </p:sp>
      <p:sp>
        <p:nvSpPr>
          <p:cNvPr id="460" name="CustomShape 3"/>
          <p:cNvSpPr/>
          <p:nvPr/>
        </p:nvSpPr>
        <p:spPr>
          <a:xfrm>
            <a:off x="5634360" y="65988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1AFBD"/>
                </a:solidFill>
                <a:latin typeface="Trebuchet MS"/>
                <a:ea typeface="DejaVu Sans"/>
              </a:rPr>
              <a:t>PERSONAL</a:t>
            </a:r>
            <a:endParaRPr lang="en-US" sz="1600" b="0" strike="noStrike" spc="-1">
              <a:latin typeface="Arial"/>
            </a:endParaRPr>
          </a:p>
        </p:txBody>
      </p:sp>
      <p:sp>
        <p:nvSpPr>
          <p:cNvPr id="461" name="CustomShape 4"/>
          <p:cNvSpPr/>
          <p:nvPr/>
        </p:nvSpPr>
        <p:spPr>
          <a:xfrm>
            <a:off x="5508360" y="3128400"/>
            <a:ext cx="69480" cy="69480"/>
          </a:xfrm>
          <a:prstGeom prst="ellipse">
            <a:avLst/>
          </a:prstGeom>
          <a:solidFill>
            <a:srgbClr val="737373"/>
          </a:solidFill>
          <a:ln w="25560">
            <a:solidFill>
              <a:srgbClr val="737373"/>
            </a:solidFill>
            <a:round/>
          </a:ln>
        </p:spPr>
        <p:style>
          <a:lnRef idx="0">
            <a:scrgbClr r="0" g="0" b="0"/>
          </a:lnRef>
          <a:fillRef idx="0">
            <a:scrgbClr r="0" g="0" b="0"/>
          </a:fillRef>
          <a:effectRef idx="0">
            <a:scrgbClr r="0" g="0" b="0"/>
          </a:effectRef>
          <a:fontRef idx="minor"/>
        </p:style>
      </p:sp>
      <p:sp>
        <p:nvSpPr>
          <p:cNvPr id="462" name="CustomShape 5"/>
          <p:cNvSpPr/>
          <p:nvPr/>
        </p:nvSpPr>
        <p:spPr>
          <a:xfrm>
            <a:off x="5604840" y="2901600"/>
            <a:ext cx="220536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737373"/>
                </a:solidFill>
                <a:latin typeface="Trebuchet MS"/>
                <a:ea typeface="DejaVu Sans"/>
              </a:rPr>
              <a:t>FUNKTIONSKOSTEN</a:t>
            </a:r>
            <a:endParaRPr lang="en-US" sz="1600" b="0" strike="noStrike" spc="-1">
              <a:latin typeface="Arial"/>
            </a:endParaRPr>
          </a:p>
        </p:txBody>
      </p:sp>
      <p:sp>
        <p:nvSpPr>
          <p:cNvPr id="463" name="CustomShape 6"/>
          <p:cNvSpPr/>
          <p:nvPr/>
        </p:nvSpPr>
        <p:spPr>
          <a:xfrm flipV="1">
            <a:off x="4743360" y="3197520"/>
            <a:ext cx="798120" cy="520920"/>
          </a:xfrm>
          <a:prstGeom prst="bentConnector2">
            <a:avLst/>
          </a:prstGeom>
          <a:noFill/>
          <a:ln w="9360">
            <a:solidFill>
              <a:srgbClr val="737373"/>
            </a:solidFill>
            <a:round/>
          </a:ln>
        </p:spPr>
        <p:style>
          <a:lnRef idx="0">
            <a:scrgbClr r="0" g="0" b="0"/>
          </a:lnRef>
          <a:fillRef idx="0">
            <a:scrgbClr r="0" g="0" b="0"/>
          </a:fillRef>
          <a:effectRef idx="0">
            <a:scrgbClr r="0" g="0" b="0"/>
          </a:effectRef>
          <a:fontRef idx="minor"/>
        </p:style>
      </p:sp>
      <p:sp>
        <p:nvSpPr>
          <p:cNvPr id="464" name="Line 7"/>
          <p:cNvSpPr/>
          <p:nvPr/>
        </p:nvSpPr>
        <p:spPr>
          <a:xfrm>
            <a:off x="5946840" y="1292040"/>
            <a:ext cx="0" cy="478440"/>
          </a:xfrm>
          <a:prstGeom prst="line">
            <a:avLst/>
          </a:prstGeom>
          <a:ln w="19080">
            <a:solidFill>
              <a:srgbClr val="A1AFBD"/>
            </a:solidFill>
            <a:round/>
          </a:ln>
        </p:spPr>
        <p:style>
          <a:lnRef idx="0">
            <a:scrgbClr r="0" g="0" b="0"/>
          </a:lnRef>
          <a:fillRef idx="0">
            <a:scrgbClr r="0" g="0" b="0"/>
          </a:fillRef>
          <a:effectRef idx="0">
            <a:scrgbClr r="0" g="0" b="0"/>
          </a:effectRef>
          <a:fontRef idx="minor"/>
        </p:style>
      </p:sp>
      <p:sp>
        <p:nvSpPr>
          <p:cNvPr id="465" name="CustomShape 8"/>
          <p:cNvSpPr/>
          <p:nvPr/>
        </p:nvSpPr>
        <p:spPr>
          <a:xfrm>
            <a:off x="5959080" y="1261440"/>
            <a:ext cx="295596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Ausgaben für </a:t>
            </a:r>
            <a:endParaRPr lang="en-US" sz="1400" b="0" strike="noStrike" spc="-1">
              <a:latin typeface="Arial"/>
            </a:endParaRPr>
          </a:p>
          <a:p>
            <a:pPr algn="just">
              <a:lnSpc>
                <a:spcPct val="100000"/>
              </a:lnSpc>
            </a:pPr>
            <a:r>
              <a:rPr lang="en-US" sz="1400" b="0" strike="noStrike" spc="-1">
                <a:solidFill>
                  <a:srgbClr val="404040"/>
                </a:solidFill>
                <a:latin typeface="Trebuchet MS"/>
                <a:ea typeface="DejaVu Sans"/>
              </a:rPr>
              <a:t>die Personalmitglieder </a:t>
            </a:r>
            <a:endParaRPr lang="en-US" sz="1400" b="0" strike="noStrike" spc="-1">
              <a:latin typeface="Arial"/>
            </a:endParaRPr>
          </a:p>
        </p:txBody>
      </p:sp>
      <p:pic>
        <p:nvPicPr>
          <p:cNvPr id="466" name="Graphic 35" descr="Man with solid fill"/>
          <p:cNvPicPr/>
          <p:nvPr/>
        </p:nvPicPr>
        <p:blipFill>
          <a:blip r:embed="rId4"/>
          <a:stretch/>
        </p:blipFill>
        <p:spPr>
          <a:xfrm>
            <a:off x="5604840" y="1346040"/>
            <a:ext cx="327240" cy="327240"/>
          </a:xfrm>
          <a:prstGeom prst="rect">
            <a:avLst/>
          </a:prstGeom>
          <a:ln>
            <a:noFill/>
          </a:ln>
        </p:spPr>
      </p:pic>
      <p:pic>
        <p:nvPicPr>
          <p:cNvPr id="467" name="Graphic 41" descr="Gears with solid fill"/>
          <p:cNvPicPr/>
          <p:nvPr/>
        </p:nvPicPr>
        <p:blipFill>
          <a:blip r:embed="rId5"/>
          <a:stretch/>
        </p:blipFill>
        <p:spPr>
          <a:xfrm>
            <a:off x="5586840" y="3686760"/>
            <a:ext cx="330120" cy="330120"/>
          </a:xfrm>
          <a:prstGeom prst="rect">
            <a:avLst/>
          </a:prstGeom>
          <a:ln>
            <a:noFill/>
          </a:ln>
        </p:spPr>
      </p:pic>
      <p:sp>
        <p:nvSpPr>
          <p:cNvPr id="468" name="Line 9"/>
          <p:cNvSpPr/>
          <p:nvPr/>
        </p:nvSpPr>
        <p:spPr>
          <a:xfrm>
            <a:off x="5949360" y="3543840"/>
            <a:ext cx="0" cy="603720"/>
          </a:xfrm>
          <a:prstGeom prst="line">
            <a:avLst/>
          </a:prstGeom>
          <a:ln w="19080">
            <a:solidFill>
              <a:srgbClr val="737373"/>
            </a:solidFill>
            <a:round/>
          </a:ln>
        </p:spPr>
        <p:style>
          <a:lnRef idx="0">
            <a:scrgbClr r="0" g="0" b="0"/>
          </a:lnRef>
          <a:fillRef idx="0">
            <a:scrgbClr r="0" g="0" b="0"/>
          </a:fillRef>
          <a:effectRef idx="0">
            <a:scrgbClr r="0" g="0" b="0"/>
          </a:effectRef>
          <a:fontRef idx="minor"/>
        </p:style>
      </p:sp>
      <p:sp>
        <p:nvSpPr>
          <p:cNvPr id="469" name="CustomShape 10"/>
          <p:cNvSpPr/>
          <p:nvPr/>
        </p:nvSpPr>
        <p:spPr>
          <a:xfrm>
            <a:off x="5991840" y="3483720"/>
            <a:ext cx="30625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Alles Ausgaben für den Betrieb der Gemeindedienste</a:t>
            </a:r>
            <a:endParaRPr lang="en-US" sz="1400" b="0" strike="noStrike" spc="-1">
              <a:latin typeface="Arial"/>
            </a:endParaRPr>
          </a:p>
        </p:txBody>
      </p:sp>
      <p:sp>
        <p:nvSpPr>
          <p:cNvPr id="470" name="CustomShape 11"/>
          <p:cNvSpPr/>
          <p:nvPr/>
        </p:nvSpPr>
        <p:spPr>
          <a:xfrm>
            <a:off x="464040" y="287388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DADAD"/>
                </a:solidFill>
                <a:latin typeface="Trebuchet MS"/>
                <a:ea typeface="DejaVu Sans"/>
              </a:rPr>
              <a:t>ÜBERTRAGUNGEN</a:t>
            </a:r>
            <a:endParaRPr lang="en-US" sz="1600" b="0" strike="noStrike" spc="-1">
              <a:latin typeface="Arial"/>
            </a:endParaRPr>
          </a:p>
        </p:txBody>
      </p:sp>
      <p:sp>
        <p:nvSpPr>
          <p:cNvPr id="471" name="Line 12"/>
          <p:cNvSpPr/>
          <p:nvPr/>
        </p:nvSpPr>
        <p:spPr>
          <a:xfrm flipH="1">
            <a:off x="787320" y="1345680"/>
            <a:ext cx="8280" cy="578160"/>
          </a:xfrm>
          <a:prstGeom prst="line">
            <a:avLst/>
          </a:prstGeom>
          <a:ln w="19080">
            <a:solidFill>
              <a:srgbClr val="D0D0D0"/>
            </a:solidFill>
            <a:round/>
          </a:ln>
        </p:spPr>
        <p:style>
          <a:lnRef idx="0">
            <a:scrgbClr r="0" g="0" b="0"/>
          </a:lnRef>
          <a:fillRef idx="0">
            <a:scrgbClr r="0" g="0" b="0"/>
          </a:fillRef>
          <a:effectRef idx="0">
            <a:scrgbClr r="0" g="0" b="0"/>
          </a:effectRef>
          <a:fontRef idx="minor"/>
        </p:style>
      </p:sp>
      <p:sp>
        <p:nvSpPr>
          <p:cNvPr id="472" name="CustomShape 13"/>
          <p:cNvSpPr/>
          <p:nvPr/>
        </p:nvSpPr>
        <p:spPr>
          <a:xfrm>
            <a:off x="793800" y="3486600"/>
            <a:ext cx="2782440" cy="94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Subventionen, die die Gemeinde Dritten überträgt (ÖSHZ, Polizei, Feuerwehr,  Kirchen usw.)</a:t>
            </a:r>
            <a:endParaRPr lang="en-US" sz="1400" b="0" strike="noStrike" spc="-1">
              <a:latin typeface="Arial"/>
            </a:endParaRPr>
          </a:p>
        </p:txBody>
      </p:sp>
      <p:sp>
        <p:nvSpPr>
          <p:cNvPr id="473" name="Line 14"/>
          <p:cNvSpPr/>
          <p:nvPr/>
        </p:nvSpPr>
        <p:spPr>
          <a:xfrm flipH="1">
            <a:off x="793800" y="3529800"/>
            <a:ext cx="1800" cy="603720"/>
          </a:xfrm>
          <a:prstGeom prst="line">
            <a:avLst/>
          </a:prstGeom>
          <a:ln w="19080">
            <a:solidFill>
              <a:srgbClr val="ADADAD"/>
            </a:solidFill>
            <a:round/>
          </a:ln>
        </p:spPr>
        <p:style>
          <a:lnRef idx="0">
            <a:scrgbClr r="0" g="0" b="0"/>
          </a:lnRef>
          <a:fillRef idx="0">
            <a:scrgbClr r="0" g="0" b="0"/>
          </a:fillRef>
          <a:effectRef idx="0">
            <a:scrgbClr r="0" g="0" b="0"/>
          </a:effectRef>
          <a:fontRef idx="minor"/>
        </p:style>
      </p:sp>
      <p:pic>
        <p:nvPicPr>
          <p:cNvPr id="474" name="Graphic 60" descr="Chevron arrows with solid fill"/>
          <p:cNvPicPr/>
          <p:nvPr/>
        </p:nvPicPr>
        <p:blipFill>
          <a:blip r:embed="rId6"/>
          <a:stretch/>
        </p:blipFill>
        <p:spPr>
          <a:xfrm>
            <a:off x="543960" y="3713040"/>
            <a:ext cx="185400" cy="185400"/>
          </a:xfrm>
          <a:prstGeom prst="rect">
            <a:avLst/>
          </a:prstGeom>
          <a:ln>
            <a:noFill/>
          </a:ln>
        </p:spPr>
      </p:pic>
      <p:sp>
        <p:nvSpPr>
          <p:cNvPr id="475" name="CustomShape 15"/>
          <p:cNvSpPr/>
          <p:nvPr/>
        </p:nvSpPr>
        <p:spPr>
          <a:xfrm rot="10800000">
            <a:off x="1935000" y="3092400"/>
            <a:ext cx="1643760" cy="293400"/>
          </a:xfrm>
          <a:prstGeom prst="bentConnector3">
            <a:avLst>
              <a:gd name="adj1" fmla="val 99590"/>
            </a:avLst>
          </a:prstGeom>
          <a:noFill/>
          <a:ln w="9360">
            <a:solidFill>
              <a:srgbClr val="ADADAD"/>
            </a:solidFill>
            <a:round/>
          </a:ln>
        </p:spPr>
        <p:style>
          <a:lnRef idx="0">
            <a:scrgbClr r="0" g="0" b="0"/>
          </a:lnRef>
          <a:fillRef idx="0">
            <a:scrgbClr r="0" g="0" b="0"/>
          </a:fillRef>
          <a:effectRef idx="0">
            <a:scrgbClr r="0" g="0" b="0"/>
          </a:effectRef>
          <a:fontRef idx="minor"/>
        </p:style>
      </p:sp>
      <p:sp>
        <p:nvSpPr>
          <p:cNvPr id="476" name="CustomShape 16"/>
          <p:cNvSpPr/>
          <p:nvPr/>
        </p:nvSpPr>
        <p:spPr>
          <a:xfrm>
            <a:off x="1914120" y="3060000"/>
            <a:ext cx="69480" cy="69480"/>
          </a:xfrm>
          <a:prstGeom prst="ellipse">
            <a:avLst/>
          </a:prstGeom>
          <a:solidFill>
            <a:srgbClr val="ADADAD"/>
          </a:solidFill>
          <a:ln w="25560">
            <a:solidFill>
              <a:srgbClr val="ADADAD"/>
            </a:solidFill>
            <a:round/>
          </a:ln>
        </p:spPr>
        <p:style>
          <a:lnRef idx="0">
            <a:scrgbClr r="0" g="0" b="0"/>
          </a:lnRef>
          <a:fillRef idx="0">
            <a:scrgbClr r="0" g="0" b="0"/>
          </a:fillRef>
          <a:effectRef idx="0">
            <a:scrgbClr r="0" g="0" b="0"/>
          </a:effectRef>
          <a:fontRef idx="minor"/>
        </p:style>
      </p:sp>
      <p:sp>
        <p:nvSpPr>
          <p:cNvPr id="477" name="CustomShape 17"/>
          <p:cNvSpPr/>
          <p:nvPr/>
        </p:nvSpPr>
        <p:spPr>
          <a:xfrm>
            <a:off x="524520" y="66636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D0D0D0"/>
                </a:solidFill>
                <a:latin typeface="Trebuchet MS"/>
                <a:ea typeface="DejaVu Sans"/>
              </a:rPr>
              <a:t>SCHULDEN</a:t>
            </a:r>
            <a:endParaRPr lang="en-US" sz="1600" b="0" strike="noStrike" spc="-1">
              <a:latin typeface="Arial"/>
            </a:endParaRPr>
          </a:p>
          <a:p>
            <a:pPr>
              <a:lnSpc>
                <a:spcPct val="100000"/>
              </a:lnSpc>
            </a:pPr>
            <a:endParaRPr lang="en-US" sz="1600" b="0" strike="noStrike" spc="-1">
              <a:latin typeface="Arial"/>
            </a:endParaRPr>
          </a:p>
        </p:txBody>
      </p:sp>
      <p:sp>
        <p:nvSpPr>
          <p:cNvPr id="478" name="CustomShape 18"/>
          <p:cNvSpPr/>
          <p:nvPr/>
        </p:nvSpPr>
        <p:spPr>
          <a:xfrm rot="10800000">
            <a:off x="2034360" y="904680"/>
            <a:ext cx="2098800" cy="768600"/>
          </a:xfrm>
          <a:prstGeom prst="bentConnector3">
            <a:avLst>
              <a:gd name="adj1" fmla="val 588"/>
            </a:avLst>
          </a:prstGeom>
          <a:noFill/>
          <a:ln w="9360">
            <a:solidFill>
              <a:srgbClr val="D0D0D0"/>
            </a:solidFill>
            <a:round/>
          </a:ln>
        </p:spPr>
        <p:style>
          <a:lnRef idx="0">
            <a:scrgbClr r="0" g="0" b="0"/>
          </a:lnRef>
          <a:fillRef idx="0">
            <a:scrgbClr r="0" g="0" b="0"/>
          </a:fillRef>
          <a:effectRef idx="0">
            <a:scrgbClr r="0" g="0" b="0"/>
          </a:effectRef>
          <a:fontRef idx="minor"/>
        </p:style>
      </p:sp>
      <p:sp>
        <p:nvSpPr>
          <p:cNvPr id="479" name="CustomShape 19"/>
          <p:cNvSpPr/>
          <p:nvPr/>
        </p:nvSpPr>
        <p:spPr>
          <a:xfrm>
            <a:off x="2013840" y="871920"/>
            <a:ext cx="69480" cy="69480"/>
          </a:xfrm>
          <a:prstGeom prst="ellipse">
            <a:avLst/>
          </a:prstGeom>
          <a:solidFill>
            <a:srgbClr val="ADADAD"/>
          </a:solidFill>
          <a:ln w="25560">
            <a:solidFill>
              <a:srgbClr val="ADADAD"/>
            </a:solidFill>
            <a:round/>
          </a:ln>
        </p:spPr>
        <p:style>
          <a:lnRef idx="0">
            <a:scrgbClr r="0" g="0" b="0"/>
          </a:lnRef>
          <a:fillRef idx="0">
            <a:scrgbClr r="0" g="0" b="0"/>
          </a:fillRef>
          <a:effectRef idx="0">
            <a:scrgbClr r="0" g="0" b="0"/>
          </a:effectRef>
          <a:fontRef idx="minor"/>
        </p:style>
      </p:sp>
      <p:pic>
        <p:nvPicPr>
          <p:cNvPr id="480" name="Graphic 90" descr="Wallet with solid fill"/>
          <p:cNvPicPr/>
          <p:nvPr/>
        </p:nvPicPr>
        <p:blipFill>
          <a:blip r:embed="rId7"/>
          <a:stretch/>
        </p:blipFill>
        <p:spPr>
          <a:xfrm>
            <a:off x="497880" y="1494360"/>
            <a:ext cx="261720" cy="261720"/>
          </a:xfrm>
          <a:prstGeom prst="rect">
            <a:avLst/>
          </a:prstGeom>
          <a:ln>
            <a:noFill/>
          </a:ln>
        </p:spPr>
      </p:pic>
      <p:sp>
        <p:nvSpPr>
          <p:cNvPr id="481" name="CustomShape 20"/>
          <p:cNvSpPr/>
          <p:nvPr/>
        </p:nvSpPr>
        <p:spPr>
          <a:xfrm>
            <a:off x="821160" y="1262880"/>
            <a:ext cx="278244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Alle gemachten Schulden zur Durchführung wichtiger Arbeiten</a:t>
            </a:r>
            <a:endParaRPr lang="en-US" sz="1400" b="0" strike="noStrike" spc="-1">
              <a:latin typeface="Arial"/>
            </a:endParaRPr>
          </a:p>
        </p:txBody>
      </p:sp>
      <p:sp>
        <p:nvSpPr>
          <p:cNvPr id="482" name="CustomShape 21"/>
          <p:cNvSpPr/>
          <p:nvPr/>
        </p:nvSpPr>
        <p:spPr>
          <a:xfrm>
            <a:off x="331920" y="9360"/>
            <a:ext cx="827640" cy="56880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483" name="CustomShape 22"/>
          <p:cNvSpPr/>
          <p:nvPr/>
        </p:nvSpPr>
        <p:spPr>
          <a:xfrm>
            <a:off x="195480" y="4552920"/>
            <a:ext cx="827640" cy="56880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484" name="CustomShape 23"/>
          <p:cNvSpPr/>
          <p:nvPr/>
        </p:nvSpPr>
        <p:spPr>
          <a:xfrm>
            <a:off x="5979600" y="189504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1AFBD"/>
                </a:solidFill>
                <a:latin typeface="Trebuchet MS"/>
                <a:ea typeface="DejaVu Sans"/>
              </a:rPr>
              <a:t>34,1%</a:t>
            </a:r>
            <a:endParaRPr lang="en-US" sz="1600" b="0" strike="noStrike" spc="-1">
              <a:latin typeface="Arial"/>
            </a:endParaRPr>
          </a:p>
        </p:txBody>
      </p:sp>
      <p:sp>
        <p:nvSpPr>
          <p:cNvPr id="485" name="CustomShape 24"/>
          <p:cNvSpPr/>
          <p:nvPr/>
        </p:nvSpPr>
        <p:spPr>
          <a:xfrm>
            <a:off x="6012000" y="42015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737373"/>
                </a:solidFill>
                <a:latin typeface="Trebuchet MS"/>
                <a:ea typeface="DejaVu Sans"/>
              </a:rPr>
              <a:t>19,7%</a:t>
            </a:r>
            <a:endParaRPr lang="en-US" sz="1600" b="0" strike="noStrike" spc="-1">
              <a:latin typeface="Arial"/>
            </a:endParaRPr>
          </a:p>
        </p:txBody>
      </p:sp>
      <p:sp>
        <p:nvSpPr>
          <p:cNvPr id="486" name="CustomShape 25"/>
          <p:cNvSpPr/>
          <p:nvPr/>
        </p:nvSpPr>
        <p:spPr>
          <a:xfrm>
            <a:off x="787320" y="438012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BABAB"/>
                </a:solidFill>
                <a:latin typeface="Trebuchet MS"/>
                <a:ea typeface="DejaVu Sans"/>
              </a:rPr>
              <a:t>39,1%</a:t>
            </a:r>
            <a:endParaRPr lang="en-US" sz="1600" b="0" strike="noStrike" spc="-1">
              <a:latin typeface="Arial"/>
            </a:endParaRPr>
          </a:p>
        </p:txBody>
      </p:sp>
      <p:sp>
        <p:nvSpPr>
          <p:cNvPr id="487" name="CustomShape 26"/>
          <p:cNvSpPr/>
          <p:nvPr/>
        </p:nvSpPr>
        <p:spPr>
          <a:xfrm>
            <a:off x="832320" y="192420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D0D0D0"/>
                </a:solidFill>
                <a:latin typeface="Trebuchet MS"/>
                <a:ea typeface="DejaVu Sans"/>
              </a:rPr>
              <a:t>7,1%</a:t>
            </a:r>
            <a:endParaRPr lang="en-US" sz="1600" b="0" strike="noStrike" spc="-1">
              <a:latin typeface="Arial"/>
            </a:endParaRPr>
          </a:p>
        </p:txBody>
      </p:sp>
      <p:pic>
        <p:nvPicPr>
          <p:cNvPr id="488" name="Graphic 103" descr="Coins outline"/>
          <p:cNvPicPr/>
          <p:nvPr/>
        </p:nvPicPr>
        <p:blipFill>
          <a:blip r:embed="rId8"/>
          <a:stretch/>
        </p:blipFill>
        <p:spPr>
          <a:xfrm>
            <a:off x="4107960" y="2411280"/>
            <a:ext cx="594720" cy="594720"/>
          </a:xfrm>
          <a:prstGeom prst="rect">
            <a:avLst/>
          </a:prstGeom>
          <a:ln>
            <a:noFill/>
          </a:ln>
        </p:spPr>
      </p:pic>
      <p:sp>
        <p:nvSpPr>
          <p:cNvPr id="489" name="CustomShape 27"/>
          <p:cNvSpPr/>
          <p:nvPr/>
        </p:nvSpPr>
        <p:spPr>
          <a:xfrm>
            <a:off x="2253240" y="161640"/>
            <a:ext cx="449208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404040"/>
                </a:solidFill>
                <a:latin typeface="Trebuchet MS"/>
                <a:ea typeface="DejaVu Sans"/>
              </a:rPr>
              <a:t>DIE AUSGABEN 2022 </a:t>
            </a:r>
            <a:endParaRPr lang="en-US" sz="1800" b="0" strike="noStrike" spc="-1">
              <a:latin typeface="Arial"/>
            </a:endParaRPr>
          </a:p>
        </p:txBody>
      </p:sp>
      <p:sp>
        <p:nvSpPr>
          <p:cNvPr id="490" name="CustomShape 28"/>
          <p:cNvSpPr/>
          <p:nvPr/>
        </p:nvSpPr>
        <p:spPr>
          <a:xfrm>
            <a:off x="4100400" y="2716920"/>
            <a:ext cx="39528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404040"/>
                </a:solidFill>
                <a:latin typeface="Trebuchet MS"/>
                <a:ea typeface="DejaVu Sans"/>
              </a:rPr>
              <a:t>-</a:t>
            </a:r>
            <a:endParaRPr lang="en-US" sz="28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492" name="Picture 1"/>
          <p:cNvPicPr/>
          <p:nvPr/>
        </p:nvPicPr>
        <p:blipFill>
          <a:blip r:embed="rId3"/>
          <a:srcRect r="20472"/>
          <a:stretch/>
        </p:blipFill>
        <p:spPr>
          <a:xfrm>
            <a:off x="119880" y="180360"/>
            <a:ext cx="2129040" cy="1468440"/>
          </a:xfrm>
          <a:prstGeom prst="rect">
            <a:avLst/>
          </a:prstGeom>
          <a:ln>
            <a:noFill/>
          </a:ln>
        </p:spPr>
      </p:pic>
      <p:pic>
        <p:nvPicPr>
          <p:cNvPr id="493" name="Picture 3"/>
          <p:cNvPicPr/>
          <p:nvPr/>
        </p:nvPicPr>
        <p:blipFill>
          <a:blip r:embed="rId4"/>
          <a:srcRect l="45126"/>
          <a:stretch/>
        </p:blipFill>
        <p:spPr>
          <a:xfrm>
            <a:off x="-9360" y="493200"/>
            <a:ext cx="2248920" cy="4100400"/>
          </a:xfrm>
          <a:prstGeom prst="rect">
            <a:avLst/>
          </a:prstGeom>
          <a:ln>
            <a:noFill/>
          </a:ln>
        </p:spPr>
      </p:pic>
      <p:sp>
        <p:nvSpPr>
          <p:cNvPr id="494" name="CustomShape 2"/>
          <p:cNvSpPr/>
          <p:nvPr/>
        </p:nvSpPr>
        <p:spPr>
          <a:xfrm>
            <a:off x="1456920" y="231840"/>
            <a:ext cx="792000" cy="105156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495" name="CustomShape 3"/>
          <p:cNvSpPr/>
          <p:nvPr/>
        </p:nvSpPr>
        <p:spPr>
          <a:xfrm>
            <a:off x="2251440" y="17388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1AFBD"/>
                </a:solidFill>
                <a:latin typeface="Trebuchet MS"/>
                <a:ea typeface="DejaVu Sans"/>
              </a:rPr>
              <a:t>PERSONAL</a:t>
            </a:r>
            <a:endParaRPr lang="en-US" sz="1600" b="0" strike="noStrike" spc="-1">
              <a:latin typeface="Arial"/>
            </a:endParaRPr>
          </a:p>
          <a:p>
            <a:pPr>
              <a:lnSpc>
                <a:spcPct val="100000"/>
              </a:lnSpc>
            </a:pPr>
            <a:r>
              <a:rPr lang="en-US" sz="1600" b="1" strike="noStrike" spc="-1">
                <a:solidFill>
                  <a:srgbClr val="A1AFBD"/>
                </a:solidFill>
                <a:latin typeface="Trebuchet MS"/>
                <a:ea typeface="DejaVu Sans"/>
              </a:rPr>
              <a:t>AUSGABEN</a:t>
            </a:r>
            <a:endParaRPr lang="en-US" sz="1600" b="0" strike="noStrike" spc="-1">
              <a:latin typeface="Arial"/>
            </a:endParaRPr>
          </a:p>
        </p:txBody>
      </p:sp>
      <p:sp>
        <p:nvSpPr>
          <p:cNvPr id="496" name="CustomShape 4"/>
          <p:cNvSpPr/>
          <p:nvPr/>
        </p:nvSpPr>
        <p:spPr>
          <a:xfrm>
            <a:off x="2251440" y="765360"/>
            <a:ext cx="29559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Ausgaben für Personalmitglieder </a:t>
            </a:r>
            <a:endParaRPr lang="en-US" sz="1400" b="0" strike="noStrike" spc="-1">
              <a:latin typeface="Arial"/>
            </a:endParaRPr>
          </a:p>
        </p:txBody>
      </p:sp>
      <p:pic>
        <p:nvPicPr>
          <p:cNvPr id="497" name="Image 9"/>
          <p:cNvPicPr/>
          <p:nvPr/>
        </p:nvPicPr>
        <p:blipFill>
          <a:blip r:embed="rId5"/>
          <a:stretch/>
        </p:blipFill>
        <p:spPr>
          <a:xfrm>
            <a:off x="5186880" y="2215800"/>
            <a:ext cx="3641400" cy="2373120"/>
          </a:xfrm>
          <a:prstGeom prst="rect">
            <a:avLst/>
          </a:prstGeom>
          <a:ln>
            <a:noFill/>
          </a:ln>
        </p:spPr>
      </p:pic>
      <p:sp>
        <p:nvSpPr>
          <p:cNvPr id="498" name="CustomShape 5"/>
          <p:cNvSpPr/>
          <p:nvPr/>
        </p:nvSpPr>
        <p:spPr>
          <a:xfrm>
            <a:off x="4491000" y="25920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1AFBD"/>
                </a:solidFill>
                <a:latin typeface="Trebuchet MS"/>
                <a:ea typeface="DejaVu Sans"/>
              </a:rPr>
              <a:t>34,1%</a:t>
            </a:r>
            <a:endParaRPr lang="en-US" sz="1600" b="0" strike="noStrike" spc="-1">
              <a:latin typeface="Arial"/>
            </a:endParaRPr>
          </a:p>
        </p:txBody>
      </p:sp>
      <p:graphicFrame>
        <p:nvGraphicFramePr>
          <p:cNvPr id="499" name="Table 6"/>
          <p:cNvGraphicFramePr/>
          <p:nvPr/>
        </p:nvGraphicFramePr>
        <p:xfrm>
          <a:off x="2196720" y="2124360"/>
          <a:ext cx="2892600" cy="2713080"/>
        </p:xfrm>
        <a:graphic>
          <a:graphicData uri="http://schemas.openxmlformats.org/drawingml/2006/table">
            <a:tbl>
              <a:tblPr/>
              <a:tblGrid>
                <a:gridCol w="993960">
                  <a:extLst>
                    <a:ext uri="{9D8B030D-6E8A-4147-A177-3AD203B41FA5}">
                      <a16:colId xmlns:a16="http://schemas.microsoft.com/office/drawing/2014/main" xmlns="" val="20000"/>
                    </a:ext>
                  </a:extLst>
                </a:gridCol>
                <a:gridCol w="1898640">
                  <a:extLst>
                    <a:ext uri="{9D8B030D-6E8A-4147-A177-3AD203B41FA5}">
                      <a16:colId xmlns:a16="http://schemas.microsoft.com/office/drawing/2014/main" xmlns="" val="20001"/>
                    </a:ext>
                  </a:extLst>
                </a:gridCol>
              </a:tblGrid>
              <a:tr h="36612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extLst>
                  <a:ext uri="{0D108BD9-81ED-4DB2-BD59-A6C34878D82A}">
                    <a16:rowId xmlns:a16="http://schemas.microsoft.com/office/drawing/2014/main" xmlns="" val="10000"/>
                  </a:ext>
                </a:extLst>
              </a:tr>
              <a:tr h="335160">
                <a:tc>
                  <a:txBody>
                    <a:bodyPr/>
                    <a:lstStyle/>
                    <a:p>
                      <a:pPr algn="ctr">
                        <a:lnSpc>
                          <a:spcPct val="100000"/>
                        </a:lnSpc>
                      </a:pPr>
                      <a:r>
                        <a:rPr lang="en-US" sz="1600" b="0" strike="noStrike" spc="-1">
                          <a:solidFill>
                            <a:srgbClr val="FFFFFF"/>
                          </a:solidFill>
                          <a:latin typeface="Trebuchet MS"/>
                        </a:rPr>
                        <a:t>2017</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4.415.265€</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7DB"/>
                    </a:solidFill>
                  </a:tcPr>
                </a:tc>
                <a:extLst>
                  <a:ext uri="{0D108BD9-81ED-4DB2-BD59-A6C34878D82A}">
                    <a16:rowId xmlns:a16="http://schemas.microsoft.com/office/drawing/2014/main" xmlns="" val="10001"/>
                  </a:ext>
                </a:extLst>
              </a:tr>
              <a:tr h="335160">
                <a:tc>
                  <a:txBody>
                    <a:bodyPr/>
                    <a:lstStyle/>
                    <a:p>
                      <a:pPr algn="ctr">
                        <a:lnSpc>
                          <a:spcPct val="100000"/>
                        </a:lnSpc>
                      </a:pPr>
                      <a:r>
                        <a:rPr lang="en-US" sz="1600" b="0" strike="noStrike" spc="-1">
                          <a:solidFill>
                            <a:srgbClr val="FFFFFF"/>
                          </a:solidFill>
                          <a:latin typeface="Trebuchet MS"/>
                        </a:rPr>
                        <a:t>2018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4.798.387€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2"/>
                  </a:ext>
                </a:extLst>
              </a:tr>
              <a:tr h="335160">
                <a:tc>
                  <a:txBody>
                    <a:bodyPr/>
                    <a:lstStyle/>
                    <a:p>
                      <a:pPr algn="ctr">
                        <a:lnSpc>
                          <a:spcPct val="100000"/>
                        </a:lnSpc>
                      </a:pPr>
                      <a:r>
                        <a:rPr lang="en-US" sz="1600" b="0" strike="noStrike" spc="-1">
                          <a:solidFill>
                            <a:srgbClr val="FFFFFF"/>
                          </a:solidFill>
                          <a:latin typeface="Trebuchet MS"/>
                        </a:rPr>
                        <a:t>2019</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4.887.108€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3"/>
                  </a:ext>
                </a:extLst>
              </a:tr>
              <a:tr h="335160">
                <a:tc>
                  <a:txBody>
                    <a:bodyPr/>
                    <a:lstStyle/>
                    <a:p>
                      <a:pPr algn="ctr">
                        <a:lnSpc>
                          <a:spcPct val="100000"/>
                        </a:lnSpc>
                      </a:pPr>
                      <a:r>
                        <a:rPr lang="en-US" sz="1600" b="0" strike="noStrike" spc="-1">
                          <a:solidFill>
                            <a:srgbClr val="FFFFFF"/>
                          </a:solidFill>
                          <a:latin typeface="Trebuchet MS"/>
                        </a:rPr>
                        <a:t>2020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4.795.288€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4"/>
                  </a:ext>
                </a:extLst>
              </a:tr>
              <a:tr h="335160">
                <a:tc>
                  <a:txBody>
                    <a:bodyPr/>
                    <a:lstStyle/>
                    <a:p>
                      <a:pPr algn="ctr">
                        <a:lnSpc>
                          <a:spcPct val="100000"/>
                        </a:lnSpc>
                      </a:pPr>
                      <a:r>
                        <a:rPr lang="en-US" sz="1600" b="0" strike="noStrike" spc="-1">
                          <a:solidFill>
                            <a:srgbClr val="FFFFFF"/>
                          </a:solidFill>
                          <a:latin typeface="Trebuchet MS"/>
                        </a:rPr>
                        <a:t>2021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4.905.886€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5"/>
                  </a:ext>
                </a:extLst>
              </a:tr>
              <a:tr h="335160">
                <a:tc>
                  <a:txBody>
                    <a:bodyPr/>
                    <a:lstStyle/>
                    <a:p>
                      <a:pPr algn="ctr">
                        <a:lnSpc>
                          <a:spcPct val="100000"/>
                        </a:lnSpc>
                      </a:pPr>
                      <a:r>
                        <a:rPr lang="en-US" sz="1600" b="0" strike="noStrike" spc="-1">
                          <a:solidFill>
                            <a:srgbClr val="FFFFFF"/>
                          </a:solidFill>
                          <a:latin typeface="Trebuchet MS"/>
                        </a:rPr>
                        <a:t>2022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5.110.706€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6"/>
                  </a:ext>
                </a:extLst>
              </a:tr>
              <a:tr h="335160">
                <a:tc>
                  <a:txBody>
                    <a:bodyPr/>
                    <a:lstStyle/>
                    <a:p>
                      <a:pPr algn="ctr">
                        <a:lnSpc>
                          <a:spcPct val="100000"/>
                        </a:lnSpc>
                      </a:pPr>
                      <a:r>
                        <a:rPr lang="en-US" sz="1600" b="0" strike="noStrike" spc="-1">
                          <a:solidFill>
                            <a:srgbClr val="FFFFFF"/>
                          </a:solidFill>
                          <a:latin typeface="Trebuchet MS"/>
                        </a:rPr>
                        <a:t>2023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5.901.917€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7"/>
                  </a:ext>
                </a:extLst>
              </a:tr>
            </a:tbl>
          </a:graphicData>
        </a:graphic>
      </p:graphicFrame>
      <p:sp>
        <p:nvSpPr>
          <p:cNvPr id="500" name="CustomShape 7"/>
          <p:cNvSpPr/>
          <p:nvPr/>
        </p:nvSpPr>
        <p:spPr>
          <a:xfrm>
            <a:off x="1099800" y="3573360"/>
            <a:ext cx="945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+ 33,7% </a:t>
            </a:r>
            <a:endParaRPr lang="en-US" sz="1400" b="0" strike="noStrike" spc="-1">
              <a:latin typeface="Arial"/>
            </a:endParaRPr>
          </a:p>
        </p:txBody>
      </p:sp>
      <p:sp>
        <p:nvSpPr>
          <p:cNvPr id="501" name="CustomShape 8"/>
          <p:cNvSpPr/>
          <p:nvPr/>
        </p:nvSpPr>
        <p:spPr>
          <a:xfrm>
            <a:off x="1586880" y="2094120"/>
            <a:ext cx="4896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ENTWICKLUNG DER PERSONALAUSGABEN</a:t>
            </a:r>
            <a:endParaRPr lang="en-US" sz="1400" b="0" strike="noStrike" spc="-1">
              <a:latin typeface="Arial"/>
            </a:endParaRPr>
          </a:p>
        </p:txBody>
      </p:sp>
      <p:sp>
        <p:nvSpPr>
          <p:cNvPr id="502" name="CustomShape 9"/>
          <p:cNvSpPr/>
          <p:nvPr/>
        </p:nvSpPr>
        <p:spPr>
          <a:xfrm>
            <a:off x="1962000" y="2571840"/>
            <a:ext cx="360" cy="2381400"/>
          </a:xfrm>
          <a:custGeom>
            <a:avLst/>
            <a:gdLst/>
            <a:ahLst/>
            <a:cxnLst/>
            <a:rect l="l" t="t" r="r" b="b"/>
            <a:pathLst>
              <a:path w="21600" h="21600">
                <a:moveTo>
                  <a:pt x="0" y="0"/>
                </a:moveTo>
                <a:lnTo>
                  <a:pt x="21600" y="21600"/>
                </a:lnTo>
              </a:path>
            </a:pathLst>
          </a:custGeom>
          <a:noFill/>
          <a:ln w="19080">
            <a:solidFill>
              <a:srgbClr val="657C91"/>
            </a:solidFill>
            <a:round/>
            <a:tailEnd type="triangle" w="med" len="med"/>
          </a:ln>
        </p:spPr>
        <p:style>
          <a:lnRef idx="0">
            <a:scrgbClr r="0" g="0" b="0"/>
          </a:lnRef>
          <a:fillRef idx="0">
            <a:scrgbClr r="0" g="0" b="0"/>
          </a:fillRef>
          <a:effectRef idx="0">
            <a:scrgbClr r="0" g="0" b="0"/>
          </a:effectRef>
          <a:fontRef idx="minor"/>
        </p:style>
      </p:sp>
      <p:sp>
        <p:nvSpPr>
          <p:cNvPr id="503" name="CustomShape 10"/>
          <p:cNvSpPr/>
          <p:nvPr/>
        </p:nvSpPr>
        <p:spPr>
          <a:xfrm>
            <a:off x="7245000" y="3298320"/>
            <a:ext cx="450720" cy="552600"/>
          </a:xfrm>
          <a:prstGeom prst="ellipse">
            <a:avLst/>
          </a:prstGeom>
          <a:noFill/>
          <a:ln w="25560">
            <a:solidFill>
              <a:srgbClr val="C00000"/>
            </a:solidFill>
            <a:round/>
          </a:ln>
        </p:spPr>
        <p:style>
          <a:lnRef idx="0">
            <a:scrgbClr r="0" g="0" b="0"/>
          </a:lnRef>
          <a:fillRef idx="0">
            <a:scrgbClr r="0" g="0" b="0"/>
          </a:fillRef>
          <a:effectRef idx="0">
            <a:scrgbClr r="0" g="0" b="0"/>
          </a:effectRef>
          <a:fontRef idx="minor"/>
        </p:style>
      </p:sp>
      <p:sp>
        <p:nvSpPr>
          <p:cNvPr id="504" name="CustomShape 11"/>
          <p:cNvSpPr/>
          <p:nvPr/>
        </p:nvSpPr>
        <p:spPr>
          <a:xfrm rot="5400000">
            <a:off x="8124840" y="2637000"/>
            <a:ext cx="795960" cy="325800"/>
          </a:xfrm>
          <a:prstGeom prst="ellipse">
            <a:avLst/>
          </a:prstGeom>
          <a:noFill/>
          <a:ln w="25560">
            <a:solidFill>
              <a:srgbClr val="C00000"/>
            </a:solidFill>
            <a:round/>
          </a:ln>
        </p:spPr>
        <p:style>
          <a:lnRef idx="0">
            <a:scrgbClr r="0" g="0" b="0"/>
          </a:lnRef>
          <a:fillRef idx="0">
            <a:scrgbClr r="0" g="0" b="0"/>
          </a:fillRef>
          <a:effectRef idx="0">
            <a:scrgbClr r="0" g="0" b="0"/>
          </a:effectRef>
          <a:fontRef idx="minor"/>
        </p:style>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506" name="Picture 1"/>
          <p:cNvPicPr/>
          <p:nvPr/>
        </p:nvPicPr>
        <p:blipFill>
          <a:blip r:embed="rId3"/>
          <a:srcRect r="20472"/>
          <a:stretch/>
        </p:blipFill>
        <p:spPr>
          <a:xfrm>
            <a:off x="119880" y="180360"/>
            <a:ext cx="2129040" cy="1468440"/>
          </a:xfrm>
          <a:prstGeom prst="rect">
            <a:avLst/>
          </a:prstGeom>
          <a:ln>
            <a:noFill/>
          </a:ln>
        </p:spPr>
      </p:pic>
      <p:pic>
        <p:nvPicPr>
          <p:cNvPr id="507" name="Picture 3"/>
          <p:cNvPicPr/>
          <p:nvPr/>
        </p:nvPicPr>
        <p:blipFill>
          <a:blip r:embed="rId4"/>
          <a:srcRect l="45126"/>
          <a:stretch/>
        </p:blipFill>
        <p:spPr>
          <a:xfrm>
            <a:off x="-9360" y="493200"/>
            <a:ext cx="2248920" cy="4100400"/>
          </a:xfrm>
          <a:prstGeom prst="rect">
            <a:avLst/>
          </a:prstGeom>
          <a:ln>
            <a:noFill/>
          </a:ln>
        </p:spPr>
      </p:pic>
      <p:sp>
        <p:nvSpPr>
          <p:cNvPr id="508" name="CustomShape 2"/>
          <p:cNvSpPr/>
          <p:nvPr/>
        </p:nvSpPr>
        <p:spPr>
          <a:xfrm>
            <a:off x="1456920" y="231840"/>
            <a:ext cx="792000" cy="105156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509" name="CustomShape 3"/>
          <p:cNvSpPr/>
          <p:nvPr/>
        </p:nvSpPr>
        <p:spPr>
          <a:xfrm>
            <a:off x="2251440" y="17388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1AFBD"/>
                </a:solidFill>
                <a:latin typeface="Trebuchet MS"/>
                <a:ea typeface="DejaVu Sans"/>
              </a:rPr>
              <a:t>PERSONAL</a:t>
            </a:r>
            <a:endParaRPr lang="en-US" sz="1600" b="0" strike="noStrike" spc="-1">
              <a:latin typeface="Arial"/>
            </a:endParaRPr>
          </a:p>
          <a:p>
            <a:pPr>
              <a:lnSpc>
                <a:spcPct val="100000"/>
              </a:lnSpc>
            </a:pPr>
            <a:r>
              <a:rPr lang="en-US" sz="1600" b="1" strike="noStrike" spc="-1">
                <a:solidFill>
                  <a:srgbClr val="A1AFBD"/>
                </a:solidFill>
                <a:latin typeface="Trebuchet MS"/>
                <a:ea typeface="DejaVu Sans"/>
              </a:rPr>
              <a:t>AUSGABEN</a:t>
            </a:r>
            <a:endParaRPr lang="en-US" sz="1600" b="0" strike="noStrike" spc="-1">
              <a:latin typeface="Arial"/>
            </a:endParaRPr>
          </a:p>
        </p:txBody>
      </p:sp>
      <p:sp>
        <p:nvSpPr>
          <p:cNvPr id="510" name="CustomShape 4"/>
          <p:cNvSpPr/>
          <p:nvPr/>
        </p:nvSpPr>
        <p:spPr>
          <a:xfrm>
            <a:off x="2287440" y="765360"/>
            <a:ext cx="29559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Ausgaben für Personalmitglieder </a:t>
            </a:r>
            <a:endParaRPr lang="en-US" sz="1400" b="0" strike="noStrike" spc="-1">
              <a:latin typeface="Arial"/>
            </a:endParaRPr>
          </a:p>
        </p:txBody>
      </p:sp>
      <p:sp>
        <p:nvSpPr>
          <p:cNvPr id="511" name="CustomShape 5"/>
          <p:cNvSpPr/>
          <p:nvPr/>
        </p:nvSpPr>
        <p:spPr>
          <a:xfrm>
            <a:off x="4491000" y="25920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1AFBD"/>
                </a:solidFill>
                <a:latin typeface="Trebuchet MS"/>
                <a:ea typeface="DejaVu Sans"/>
              </a:rPr>
              <a:t>34,1%</a:t>
            </a:r>
            <a:endParaRPr lang="en-US" sz="1600" b="0" strike="noStrike" spc="-1">
              <a:latin typeface="Arial"/>
            </a:endParaRPr>
          </a:p>
        </p:txBody>
      </p:sp>
      <p:pic>
        <p:nvPicPr>
          <p:cNvPr id="512" name="Graphic 10" descr="Construction worker male outline"/>
          <p:cNvPicPr/>
          <p:nvPr/>
        </p:nvPicPr>
        <p:blipFill>
          <a:blip r:embed="rId5"/>
          <a:stretch/>
        </p:blipFill>
        <p:spPr>
          <a:xfrm>
            <a:off x="3468600" y="2199600"/>
            <a:ext cx="911880" cy="911880"/>
          </a:xfrm>
          <a:prstGeom prst="rect">
            <a:avLst/>
          </a:prstGeom>
          <a:ln>
            <a:noFill/>
          </a:ln>
        </p:spPr>
      </p:pic>
      <p:pic>
        <p:nvPicPr>
          <p:cNvPr id="513" name="Graphic 12" descr="Programmer female outline"/>
          <p:cNvPicPr/>
          <p:nvPr/>
        </p:nvPicPr>
        <p:blipFill>
          <a:blip r:embed="rId6"/>
          <a:stretch/>
        </p:blipFill>
        <p:spPr>
          <a:xfrm>
            <a:off x="1762200" y="2199600"/>
            <a:ext cx="911880" cy="911880"/>
          </a:xfrm>
          <a:prstGeom prst="rect">
            <a:avLst/>
          </a:prstGeom>
          <a:ln>
            <a:noFill/>
          </a:ln>
        </p:spPr>
      </p:pic>
      <p:sp>
        <p:nvSpPr>
          <p:cNvPr id="514" name="CustomShape 6"/>
          <p:cNvSpPr/>
          <p:nvPr/>
        </p:nvSpPr>
        <p:spPr>
          <a:xfrm>
            <a:off x="1528200" y="3126035"/>
            <a:ext cx="145188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dirty="0">
                <a:solidFill>
                  <a:srgbClr val="404040"/>
                </a:solidFill>
                <a:latin typeface="Trebuchet MS"/>
                <a:ea typeface="DejaVu Sans"/>
              </a:rPr>
              <a:t>32,16 VZÄ</a:t>
            </a:r>
            <a:endParaRPr lang="en-US" sz="1400" b="0" strike="noStrike" spc="-1" dirty="0">
              <a:latin typeface="Arial"/>
            </a:endParaRPr>
          </a:p>
          <a:p>
            <a:pPr algn="ctr">
              <a:lnSpc>
                <a:spcPct val="100000"/>
              </a:lnSpc>
            </a:pPr>
            <a:r>
              <a:rPr lang="en-US" sz="1400" b="0" strike="noStrike" spc="-1" dirty="0">
                <a:solidFill>
                  <a:srgbClr val="404040"/>
                </a:solidFill>
                <a:latin typeface="Trebuchet MS"/>
                <a:ea typeface="DejaVu Sans"/>
              </a:rPr>
              <a:t>VERWALTUNG</a:t>
            </a:r>
            <a:endParaRPr lang="en-US" sz="1400" b="0" strike="noStrike" spc="-1" dirty="0">
              <a:latin typeface="Arial"/>
            </a:endParaRPr>
          </a:p>
        </p:txBody>
      </p:sp>
      <p:sp>
        <p:nvSpPr>
          <p:cNvPr id="515" name="CustomShape 7"/>
          <p:cNvSpPr/>
          <p:nvPr/>
        </p:nvSpPr>
        <p:spPr>
          <a:xfrm>
            <a:off x="6450120" y="3126035"/>
            <a:ext cx="121680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dirty="0">
                <a:solidFill>
                  <a:srgbClr val="404040"/>
                </a:solidFill>
                <a:latin typeface="Trebuchet MS"/>
                <a:ea typeface="DejaVu Sans"/>
              </a:rPr>
              <a:t>39,1 VZÄ TECHNIK</a:t>
            </a:r>
            <a:endParaRPr lang="en-US" sz="1400" b="0" strike="noStrike" spc="-1" dirty="0">
              <a:latin typeface="Arial"/>
            </a:endParaRPr>
          </a:p>
        </p:txBody>
      </p:sp>
      <p:sp>
        <p:nvSpPr>
          <p:cNvPr id="516" name="CustomShape 8"/>
          <p:cNvSpPr/>
          <p:nvPr/>
        </p:nvSpPr>
        <p:spPr>
          <a:xfrm>
            <a:off x="1491840" y="3808800"/>
            <a:ext cx="6004800" cy="647640"/>
          </a:xfrm>
          <a:prstGeom prst="rect">
            <a:avLst/>
          </a:prstGeom>
          <a:solidFill>
            <a:srgbClr val="F2F2F2"/>
          </a:solidFill>
          <a:ln w="25560">
            <a:solidFill>
              <a:srgbClr val="F2F2F2"/>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400" b="0" strike="noStrike" spc="-1">
                <a:solidFill>
                  <a:srgbClr val="404040"/>
                </a:solidFill>
                <a:latin typeface="Trebuchet MS"/>
                <a:ea typeface="DejaVu Sans"/>
              </a:rPr>
              <a:t>Die Gehälter und Arbeitgeberbeiträge für die Mitarbeiter, die tagtäglich den Betrieb der Gemeinde garantieren.</a:t>
            </a:r>
            <a:endParaRPr lang="en-US" sz="1400" b="0" strike="noStrike" spc="-1">
              <a:latin typeface="Arial"/>
            </a:endParaRPr>
          </a:p>
        </p:txBody>
      </p:sp>
      <p:pic>
        <p:nvPicPr>
          <p:cNvPr id="519" name="Graphique 20" descr="Homme soudeur contour"/>
          <p:cNvPicPr/>
          <p:nvPr/>
        </p:nvPicPr>
        <p:blipFill>
          <a:blip r:embed="rId7"/>
          <a:stretch/>
        </p:blipFill>
        <p:spPr>
          <a:xfrm>
            <a:off x="6602760" y="2199600"/>
            <a:ext cx="911880" cy="911880"/>
          </a:xfrm>
          <a:prstGeom prst="rect">
            <a:avLst/>
          </a:prstGeom>
          <a:ln>
            <a:noFill/>
          </a:ln>
        </p:spPr>
      </p:pic>
      <p:sp>
        <p:nvSpPr>
          <p:cNvPr id="520" name="CustomShape 10"/>
          <p:cNvSpPr/>
          <p:nvPr/>
        </p:nvSpPr>
        <p:spPr>
          <a:xfrm>
            <a:off x="3110040" y="3123092"/>
            <a:ext cx="145188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dirty="0">
                <a:solidFill>
                  <a:srgbClr val="404040"/>
                </a:solidFill>
                <a:latin typeface="Trebuchet MS"/>
                <a:ea typeface="DejaVu Sans"/>
              </a:rPr>
              <a:t>8,6 VZÄ</a:t>
            </a:r>
          </a:p>
          <a:p>
            <a:pPr algn="ctr">
              <a:lnSpc>
                <a:spcPct val="100000"/>
              </a:lnSpc>
            </a:pPr>
            <a:r>
              <a:rPr lang="en-US" sz="1400" b="0" strike="noStrike" spc="-1" dirty="0">
                <a:solidFill>
                  <a:srgbClr val="404040"/>
                </a:solidFill>
                <a:latin typeface="Trebuchet MS"/>
                <a:ea typeface="DejaVu Sans"/>
              </a:rPr>
              <a:t>UNTERHALT</a:t>
            </a:r>
            <a:endParaRPr lang="en-US" sz="1400" b="0" strike="noStrike" spc="-1" dirty="0">
              <a:latin typeface="Arial"/>
            </a:endParaRPr>
          </a:p>
        </p:txBody>
      </p:sp>
      <p:sp>
        <p:nvSpPr>
          <p:cNvPr id="521" name="CustomShape 11"/>
          <p:cNvSpPr/>
          <p:nvPr/>
        </p:nvSpPr>
        <p:spPr>
          <a:xfrm>
            <a:off x="4668840" y="3123092"/>
            <a:ext cx="145188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dirty="0">
                <a:solidFill>
                  <a:srgbClr val="404040"/>
                </a:solidFill>
                <a:latin typeface="Trebuchet MS"/>
                <a:ea typeface="DejaVu Sans"/>
              </a:rPr>
              <a:t>4,1 VZÄ </a:t>
            </a:r>
          </a:p>
          <a:p>
            <a:pPr algn="ctr">
              <a:lnSpc>
                <a:spcPct val="100000"/>
              </a:lnSpc>
            </a:pPr>
            <a:r>
              <a:rPr lang="en-US" sz="1400" b="0" strike="noStrike" spc="-1" dirty="0">
                <a:solidFill>
                  <a:srgbClr val="404040"/>
                </a:solidFill>
                <a:latin typeface="Trebuchet MS"/>
                <a:ea typeface="DejaVu Sans"/>
              </a:rPr>
              <a:t>KÜCHE</a:t>
            </a:r>
            <a:endParaRPr lang="en-US" sz="1400" b="0" strike="noStrike" spc="-1" dirty="0">
              <a:latin typeface="Arial"/>
            </a:endParaRPr>
          </a:p>
        </p:txBody>
      </p:sp>
      <p:pic>
        <p:nvPicPr>
          <p:cNvPr id="522" name="Graphique 18" descr="Femme chef de cuisine contour"/>
          <p:cNvPicPr/>
          <p:nvPr/>
        </p:nvPicPr>
        <p:blipFill>
          <a:blip r:embed="rId8"/>
          <a:stretch/>
        </p:blipFill>
        <p:spPr>
          <a:xfrm>
            <a:off x="4959360" y="2199600"/>
            <a:ext cx="911880" cy="911880"/>
          </a:xfrm>
          <a:prstGeom prst="rect">
            <a:avLst/>
          </a:prstGeom>
          <a:ln>
            <a:noFill/>
          </a:ln>
        </p:spPr>
      </p:pic>
      <p:graphicFrame>
        <p:nvGraphicFramePr>
          <p:cNvPr id="2" name="Graphique 1">
            <a:extLst>
              <a:ext uri="{FF2B5EF4-FFF2-40B4-BE49-F238E27FC236}">
                <a16:creationId xmlns:a16="http://schemas.microsoft.com/office/drawing/2014/main" xmlns="" id="{AAB17880-F1FE-D4A1-3DF6-B23427295FA9}"/>
              </a:ext>
            </a:extLst>
          </p:cNvPr>
          <p:cNvGraphicFramePr>
            <a:graphicFrameLocks/>
          </p:cNvGraphicFramePr>
          <p:nvPr>
            <p:extLst>
              <p:ext uri="{D42A27DB-BD31-4B8C-83A1-F6EECF244321}">
                <p14:modId xmlns:p14="http://schemas.microsoft.com/office/powerpoint/2010/main" val="2238938846"/>
              </p:ext>
            </p:extLst>
          </p:nvPr>
        </p:nvGraphicFramePr>
        <p:xfrm>
          <a:off x="7453777" y="3528540"/>
          <a:ext cx="1731623" cy="1208159"/>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506" name="Picture 1"/>
          <p:cNvPicPr/>
          <p:nvPr/>
        </p:nvPicPr>
        <p:blipFill>
          <a:blip r:embed="rId3"/>
          <a:srcRect r="20472"/>
          <a:stretch/>
        </p:blipFill>
        <p:spPr>
          <a:xfrm>
            <a:off x="119880" y="180360"/>
            <a:ext cx="2129040" cy="1468440"/>
          </a:xfrm>
          <a:prstGeom prst="rect">
            <a:avLst/>
          </a:prstGeom>
          <a:ln>
            <a:noFill/>
          </a:ln>
        </p:spPr>
      </p:pic>
      <p:pic>
        <p:nvPicPr>
          <p:cNvPr id="507" name="Picture 3"/>
          <p:cNvPicPr/>
          <p:nvPr/>
        </p:nvPicPr>
        <p:blipFill>
          <a:blip r:embed="rId4"/>
          <a:srcRect l="45126"/>
          <a:stretch/>
        </p:blipFill>
        <p:spPr>
          <a:xfrm>
            <a:off x="-9360" y="493200"/>
            <a:ext cx="2248920" cy="4100400"/>
          </a:xfrm>
          <a:prstGeom prst="rect">
            <a:avLst/>
          </a:prstGeom>
          <a:ln>
            <a:noFill/>
          </a:ln>
        </p:spPr>
      </p:pic>
      <p:sp>
        <p:nvSpPr>
          <p:cNvPr id="508" name="CustomShape 2"/>
          <p:cNvSpPr/>
          <p:nvPr/>
        </p:nvSpPr>
        <p:spPr>
          <a:xfrm>
            <a:off x="1456920" y="231840"/>
            <a:ext cx="792000" cy="105156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509" name="CustomShape 3"/>
          <p:cNvSpPr/>
          <p:nvPr/>
        </p:nvSpPr>
        <p:spPr>
          <a:xfrm>
            <a:off x="2251440" y="17388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1AFBD"/>
                </a:solidFill>
                <a:latin typeface="Trebuchet MS"/>
                <a:ea typeface="DejaVu Sans"/>
              </a:rPr>
              <a:t>PERSONAL</a:t>
            </a:r>
            <a:endParaRPr lang="en-US" sz="1600" b="0" strike="noStrike" spc="-1">
              <a:latin typeface="Arial"/>
            </a:endParaRPr>
          </a:p>
          <a:p>
            <a:pPr>
              <a:lnSpc>
                <a:spcPct val="100000"/>
              </a:lnSpc>
            </a:pPr>
            <a:r>
              <a:rPr lang="en-US" sz="1600" b="1" strike="noStrike" spc="-1">
                <a:solidFill>
                  <a:srgbClr val="A1AFBD"/>
                </a:solidFill>
                <a:latin typeface="Trebuchet MS"/>
                <a:ea typeface="DejaVu Sans"/>
              </a:rPr>
              <a:t>AUSGABEN</a:t>
            </a:r>
            <a:endParaRPr lang="en-US" sz="1600" b="0" strike="noStrike" spc="-1">
              <a:latin typeface="Arial"/>
            </a:endParaRPr>
          </a:p>
        </p:txBody>
      </p:sp>
      <p:sp>
        <p:nvSpPr>
          <p:cNvPr id="510" name="CustomShape 4"/>
          <p:cNvSpPr/>
          <p:nvPr/>
        </p:nvSpPr>
        <p:spPr>
          <a:xfrm>
            <a:off x="2287440" y="765360"/>
            <a:ext cx="29559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Ausgaben für Personalmitglieder </a:t>
            </a:r>
            <a:endParaRPr lang="en-US" sz="1400" b="0" strike="noStrike" spc="-1">
              <a:latin typeface="Arial"/>
            </a:endParaRPr>
          </a:p>
        </p:txBody>
      </p:sp>
      <p:sp>
        <p:nvSpPr>
          <p:cNvPr id="511" name="CustomShape 5"/>
          <p:cNvSpPr/>
          <p:nvPr/>
        </p:nvSpPr>
        <p:spPr>
          <a:xfrm>
            <a:off x="4491000" y="25920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1AFBD"/>
                </a:solidFill>
                <a:latin typeface="Trebuchet MS"/>
                <a:ea typeface="DejaVu Sans"/>
              </a:rPr>
              <a:t>34,1%</a:t>
            </a:r>
            <a:endParaRPr lang="en-US" sz="1600" b="0" strike="noStrike" spc="-1">
              <a:latin typeface="Arial"/>
            </a:endParaRPr>
          </a:p>
        </p:txBody>
      </p:sp>
      <p:pic>
        <p:nvPicPr>
          <p:cNvPr id="512" name="Graphic 10" descr="Construction worker male outline"/>
          <p:cNvPicPr/>
          <p:nvPr/>
        </p:nvPicPr>
        <p:blipFill>
          <a:blip r:embed="rId5"/>
          <a:stretch/>
        </p:blipFill>
        <p:spPr>
          <a:xfrm>
            <a:off x="3468600" y="2206080"/>
            <a:ext cx="911880" cy="911880"/>
          </a:xfrm>
          <a:prstGeom prst="rect">
            <a:avLst/>
          </a:prstGeom>
          <a:ln>
            <a:noFill/>
          </a:ln>
        </p:spPr>
      </p:pic>
      <p:pic>
        <p:nvPicPr>
          <p:cNvPr id="513" name="Graphic 12" descr="Programmer female outline"/>
          <p:cNvPicPr/>
          <p:nvPr/>
        </p:nvPicPr>
        <p:blipFill>
          <a:blip r:embed="rId6"/>
          <a:stretch/>
        </p:blipFill>
        <p:spPr>
          <a:xfrm>
            <a:off x="1762200" y="2206080"/>
            <a:ext cx="911880" cy="911880"/>
          </a:xfrm>
          <a:prstGeom prst="rect">
            <a:avLst/>
          </a:prstGeom>
          <a:ln>
            <a:noFill/>
          </a:ln>
        </p:spPr>
      </p:pic>
      <p:sp>
        <p:nvSpPr>
          <p:cNvPr id="514" name="CustomShape 6"/>
          <p:cNvSpPr/>
          <p:nvPr/>
        </p:nvSpPr>
        <p:spPr>
          <a:xfrm>
            <a:off x="1528200" y="3120480"/>
            <a:ext cx="145188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32,16 </a:t>
            </a:r>
            <a:endParaRPr lang="en-US" sz="1400" b="0" strike="noStrike" spc="-1">
              <a:latin typeface="Arial"/>
            </a:endParaRPr>
          </a:p>
          <a:p>
            <a:pPr algn="ctr">
              <a:lnSpc>
                <a:spcPct val="100000"/>
              </a:lnSpc>
            </a:pPr>
            <a:r>
              <a:rPr lang="en-US" sz="1400" b="0" strike="noStrike" spc="-1">
                <a:solidFill>
                  <a:srgbClr val="404040"/>
                </a:solidFill>
                <a:latin typeface="Trebuchet MS"/>
                <a:ea typeface="DejaVu Sans"/>
              </a:rPr>
              <a:t>VERWALTUNG</a:t>
            </a:r>
            <a:endParaRPr lang="en-US" sz="1400" b="0" strike="noStrike" spc="-1">
              <a:latin typeface="Arial"/>
            </a:endParaRPr>
          </a:p>
        </p:txBody>
      </p:sp>
      <p:sp>
        <p:nvSpPr>
          <p:cNvPr id="515" name="CustomShape 7"/>
          <p:cNvSpPr/>
          <p:nvPr/>
        </p:nvSpPr>
        <p:spPr>
          <a:xfrm>
            <a:off x="6450480" y="3079800"/>
            <a:ext cx="121680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39,1 TECHNIK</a:t>
            </a:r>
            <a:endParaRPr lang="en-US" sz="1400" b="0" strike="noStrike" spc="-1">
              <a:latin typeface="Arial"/>
            </a:endParaRPr>
          </a:p>
        </p:txBody>
      </p:sp>
      <p:sp>
        <p:nvSpPr>
          <p:cNvPr id="516" name="CustomShape 8"/>
          <p:cNvSpPr/>
          <p:nvPr/>
        </p:nvSpPr>
        <p:spPr>
          <a:xfrm>
            <a:off x="1491840" y="3808800"/>
            <a:ext cx="6004800" cy="647640"/>
          </a:xfrm>
          <a:prstGeom prst="rect">
            <a:avLst/>
          </a:prstGeom>
          <a:solidFill>
            <a:srgbClr val="F2F2F2"/>
          </a:solidFill>
          <a:ln w="25560">
            <a:solidFill>
              <a:srgbClr val="F2F2F2"/>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400" b="0" strike="noStrike" spc="-1">
                <a:solidFill>
                  <a:srgbClr val="404040"/>
                </a:solidFill>
                <a:latin typeface="Trebuchet MS"/>
                <a:ea typeface="DejaVu Sans"/>
              </a:rPr>
              <a:t>Die Gehälter und Arbeitgeberbeiträge für die Mitarbeiter, die tagtäglich den Betrieb der Gemeinde garantieren.</a:t>
            </a:r>
            <a:endParaRPr lang="en-US" sz="1400" b="0" strike="noStrike" spc="-1">
              <a:latin typeface="Arial"/>
            </a:endParaRPr>
          </a:p>
        </p:txBody>
      </p:sp>
      <p:pic>
        <p:nvPicPr>
          <p:cNvPr id="519" name="Graphique 20" descr="Homme soudeur contour"/>
          <p:cNvPicPr/>
          <p:nvPr/>
        </p:nvPicPr>
        <p:blipFill>
          <a:blip r:embed="rId7"/>
          <a:stretch/>
        </p:blipFill>
        <p:spPr>
          <a:xfrm>
            <a:off x="6602760" y="2165400"/>
            <a:ext cx="911880" cy="911880"/>
          </a:xfrm>
          <a:prstGeom prst="rect">
            <a:avLst/>
          </a:prstGeom>
          <a:ln>
            <a:noFill/>
          </a:ln>
        </p:spPr>
      </p:pic>
      <p:sp>
        <p:nvSpPr>
          <p:cNvPr id="520" name="CustomShape 10"/>
          <p:cNvSpPr/>
          <p:nvPr/>
        </p:nvSpPr>
        <p:spPr>
          <a:xfrm>
            <a:off x="3110040" y="3120480"/>
            <a:ext cx="14518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8,6 UNTERHALT</a:t>
            </a:r>
            <a:endParaRPr lang="en-US" sz="1400" b="0" strike="noStrike" spc="-1">
              <a:latin typeface="Arial"/>
            </a:endParaRPr>
          </a:p>
        </p:txBody>
      </p:sp>
      <p:sp>
        <p:nvSpPr>
          <p:cNvPr id="521" name="CustomShape 11"/>
          <p:cNvSpPr/>
          <p:nvPr/>
        </p:nvSpPr>
        <p:spPr>
          <a:xfrm>
            <a:off x="4668840" y="3148200"/>
            <a:ext cx="14518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4,1 KÜCHE</a:t>
            </a:r>
            <a:endParaRPr lang="en-US" sz="1400" b="0" strike="noStrike" spc="-1">
              <a:latin typeface="Arial"/>
            </a:endParaRPr>
          </a:p>
        </p:txBody>
      </p:sp>
      <p:pic>
        <p:nvPicPr>
          <p:cNvPr id="522" name="Graphique 18" descr="Femme chef de cuisine contour"/>
          <p:cNvPicPr/>
          <p:nvPr/>
        </p:nvPicPr>
        <p:blipFill>
          <a:blip r:embed="rId8"/>
          <a:stretch/>
        </p:blipFill>
        <p:spPr>
          <a:xfrm>
            <a:off x="4959360" y="2233800"/>
            <a:ext cx="911880" cy="911880"/>
          </a:xfrm>
          <a:prstGeom prst="rect">
            <a:avLst/>
          </a:prstGeom>
          <a:ln>
            <a:noFill/>
          </a:ln>
        </p:spPr>
      </p:pic>
      <p:graphicFrame>
        <p:nvGraphicFramePr>
          <p:cNvPr id="2" name="Graphique 1">
            <a:extLst>
              <a:ext uri="{FF2B5EF4-FFF2-40B4-BE49-F238E27FC236}">
                <a16:creationId xmlns:a16="http://schemas.microsoft.com/office/drawing/2014/main" xmlns="" id="{AAB17880-F1FE-D4A1-3DF6-B23427295FA9}"/>
              </a:ext>
            </a:extLst>
          </p:cNvPr>
          <p:cNvGraphicFramePr>
            <a:graphicFrameLocks/>
          </p:cNvGraphicFramePr>
          <p:nvPr>
            <p:extLst>
              <p:ext uri="{D42A27DB-BD31-4B8C-83A1-F6EECF244321}">
                <p14:modId xmlns:p14="http://schemas.microsoft.com/office/powerpoint/2010/main" val="164343011"/>
              </p:ext>
            </p:extLst>
          </p:nvPr>
        </p:nvGraphicFramePr>
        <p:xfrm>
          <a:off x="1400629" y="756720"/>
          <a:ext cx="7784771" cy="397997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65307744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CustomShape 1"/>
          <p:cNvSpPr/>
          <p:nvPr/>
        </p:nvSpPr>
        <p:spPr>
          <a:xfrm>
            <a:off x="203040" y="8640"/>
            <a:ext cx="1166040" cy="57528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15" name="Picture 16"/>
          <p:cNvPicPr/>
          <p:nvPr/>
        </p:nvPicPr>
        <p:blipFill>
          <a:blip r:embed="rId3"/>
          <a:srcRect l="55741"/>
          <a:stretch/>
        </p:blipFill>
        <p:spPr>
          <a:xfrm>
            <a:off x="0" y="-266760"/>
            <a:ext cx="3240720" cy="5407560"/>
          </a:xfrm>
          <a:prstGeom prst="rect">
            <a:avLst/>
          </a:prstGeom>
          <a:ln>
            <a:noFill/>
          </a:ln>
        </p:spPr>
      </p:pic>
      <p:sp>
        <p:nvSpPr>
          <p:cNvPr id="416" name="CustomShape 2"/>
          <p:cNvSpPr/>
          <p:nvPr/>
        </p:nvSpPr>
        <p:spPr>
          <a:xfrm>
            <a:off x="3504960" y="586440"/>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404040"/>
                </a:solidFill>
                <a:latin typeface="Trebuchet MS"/>
                <a:ea typeface="DejaVu Sans"/>
              </a:rPr>
              <a:t>Ziel der Vorstellung</a:t>
            </a:r>
            <a:endParaRPr lang="en-US" sz="1600" b="0" strike="noStrike" spc="-1">
              <a:latin typeface="Arial"/>
            </a:endParaRPr>
          </a:p>
        </p:txBody>
      </p:sp>
      <p:sp>
        <p:nvSpPr>
          <p:cNvPr id="417" name="CustomShape 3"/>
          <p:cNvSpPr/>
          <p:nvPr/>
        </p:nvSpPr>
        <p:spPr>
          <a:xfrm>
            <a:off x="3774600" y="2191680"/>
            <a:ext cx="4153680" cy="644400"/>
          </a:xfrm>
          <a:prstGeom prst="roundRect">
            <a:avLst>
              <a:gd name="adj" fmla="val 50000"/>
            </a:avLst>
          </a:prstGeom>
          <a:solidFill>
            <a:srgbClr val="C1CBD4"/>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Das Timing der Entscheidungen</a:t>
            </a:r>
            <a:endParaRPr lang="en-US" sz="1600" b="0" strike="noStrike" spc="-1">
              <a:latin typeface="Arial"/>
            </a:endParaRPr>
          </a:p>
        </p:txBody>
      </p:sp>
      <p:sp>
        <p:nvSpPr>
          <p:cNvPr id="418" name="CustomShape 4"/>
          <p:cNvSpPr/>
          <p:nvPr/>
        </p:nvSpPr>
        <p:spPr>
          <a:xfrm>
            <a:off x="3774600" y="3490560"/>
            <a:ext cx="4153680" cy="644400"/>
          </a:xfrm>
          <a:prstGeom prst="roundRect">
            <a:avLst>
              <a:gd name="adj" fmla="val 50000"/>
            </a:avLst>
          </a:prstGeom>
          <a:solidFill>
            <a:srgbClr val="A2B0BE"/>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Die Möglichkeit, Ideen zu vermitteln</a:t>
            </a:r>
            <a:endParaRPr lang="en-US" sz="1600" b="0" strike="noStrike" spc="-1">
              <a:latin typeface="Arial"/>
            </a:endParaRPr>
          </a:p>
        </p:txBody>
      </p:sp>
      <p:sp>
        <p:nvSpPr>
          <p:cNvPr id="419" name="CustomShape 5"/>
          <p:cNvSpPr/>
          <p:nvPr/>
        </p:nvSpPr>
        <p:spPr>
          <a:xfrm>
            <a:off x="331920" y="4563360"/>
            <a:ext cx="707040" cy="56916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20" name="Graphic 44" descr="Marker outline"/>
          <p:cNvPicPr/>
          <p:nvPr/>
        </p:nvPicPr>
        <p:blipFill>
          <a:blip r:embed="rId4"/>
          <a:stretch/>
        </p:blipFill>
        <p:spPr>
          <a:xfrm>
            <a:off x="910440" y="14760"/>
            <a:ext cx="569160" cy="569160"/>
          </a:xfrm>
          <a:prstGeom prst="rect">
            <a:avLst/>
          </a:prstGeom>
          <a:ln>
            <a:noFill/>
          </a:ln>
        </p:spPr>
      </p:pic>
      <p:sp>
        <p:nvSpPr>
          <p:cNvPr id="421" name="CustomShape 6"/>
          <p:cNvSpPr/>
          <p:nvPr/>
        </p:nvSpPr>
        <p:spPr>
          <a:xfrm>
            <a:off x="1257840" y="166680"/>
            <a:ext cx="186012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1" strike="noStrike" spc="-1">
                <a:solidFill>
                  <a:srgbClr val="404040"/>
                </a:solidFill>
                <a:latin typeface="Trebuchet MS"/>
                <a:ea typeface="DejaVu Sans"/>
              </a:rPr>
              <a:t>KELMIS</a:t>
            </a:r>
            <a:endParaRPr lang="en-US" sz="1100" b="0" strike="noStrike" spc="-1">
              <a:latin typeface="Arial"/>
            </a:endParaRPr>
          </a:p>
        </p:txBody>
      </p:sp>
      <p:sp>
        <p:nvSpPr>
          <p:cNvPr id="422" name="CustomShape 7"/>
          <p:cNvSpPr/>
          <p:nvPr/>
        </p:nvSpPr>
        <p:spPr>
          <a:xfrm>
            <a:off x="3060720" y="1242720"/>
            <a:ext cx="5811120" cy="94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Öffentliche Debatte mit der Bevölkerung über die Finanzverwaltung der Gemeinde.</a:t>
            </a:r>
            <a:endParaRPr lang="en-US" sz="1400" b="0" strike="noStrike" spc="-1">
              <a:latin typeface="Arial"/>
            </a:endParaRPr>
          </a:p>
          <a:p>
            <a:pPr algn="just">
              <a:lnSpc>
                <a:spcPct val="100000"/>
              </a:lnSpc>
            </a:pPr>
            <a:r>
              <a:rPr lang="en-US" sz="1400" b="0" strike="noStrike" spc="-1">
                <a:solidFill>
                  <a:srgbClr val="404040"/>
                </a:solidFill>
                <a:latin typeface="Trebuchet MS"/>
                <a:ea typeface="DejaVu Sans"/>
              </a:rPr>
              <a:t>Objektive Präsentation der Finanzlage und Vorstellung der möglichen Optionen.</a:t>
            </a:r>
            <a:endParaRPr lang="en-US" sz="1400" b="0" strike="noStrike" spc="-1">
              <a:latin typeface="Arial"/>
            </a:endParaRPr>
          </a:p>
        </p:txBody>
      </p:sp>
      <p:sp>
        <p:nvSpPr>
          <p:cNvPr id="423" name="CustomShape 8"/>
          <p:cNvSpPr/>
          <p:nvPr/>
        </p:nvSpPr>
        <p:spPr>
          <a:xfrm>
            <a:off x="3120480" y="2838600"/>
            <a:ext cx="58111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Die Entscheidungen werden Ende des Jahres mit Blick auf den Haushalt 2024 getroffen.  </a:t>
            </a:r>
            <a:endParaRPr lang="en-US" sz="1400" b="0" strike="noStrike" spc="-1">
              <a:latin typeface="Arial"/>
            </a:endParaRPr>
          </a:p>
        </p:txBody>
      </p:sp>
      <p:sp>
        <p:nvSpPr>
          <p:cNvPr id="424" name="CustomShape 9"/>
          <p:cNvSpPr/>
          <p:nvPr/>
        </p:nvSpPr>
        <p:spPr>
          <a:xfrm>
            <a:off x="3234960" y="4111200"/>
            <a:ext cx="581112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dirty="0">
                <a:solidFill>
                  <a:srgbClr val="404040"/>
                </a:solidFill>
                <a:latin typeface="Trebuchet MS"/>
                <a:ea typeface="DejaVu Sans"/>
              </a:rPr>
              <a:t>Die </a:t>
            </a:r>
            <a:r>
              <a:rPr lang="en-US" sz="1400" b="0" strike="noStrike" spc="-1" dirty="0" err="1">
                <a:solidFill>
                  <a:srgbClr val="404040"/>
                </a:solidFill>
                <a:latin typeface="Trebuchet MS"/>
                <a:ea typeface="DejaVu Sans"/>
              </a:rPr>
              <a:t>Debatte</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ist</a:t>
            </a:r>
            <a:r>
              <a:rPr lang="en-US" sz="1400" b="0" strike="noStrike" spc="-1" dirty="0">
                <a:solidFill>
                  <a:srgbClr val="404040"/>
                </a:solidFill>
                <a:latin typeface="Trebuchet MS"/>
                <a:ea typeface="DejaVu Sans"/>
              </a:rPr>
              <a:t> der </a:t>
            </a:r>
            <a:r>
              <a:rPr lang="en-US" sz="1400" b="0" strike="noStrike" spc="-1" dirty="0" err="1">
                <a:solidFill>
                  <a:srgbClr val="404040"/>
                </a:solidFill>
                <a:latin typeface="Trebuchet MS"/>
                <a:ea typeface="DejaVu Sans"/>
              </a:rPr>
              <a:t>Ausgangspunkt</a:t>
            </a:r>
            <a:r>
              <a:rPr lang="en-US" sz="1400" b="0" strike="noStrike" spc="-1" dirty="0">
                <a:solidFill>
                  <a:srgbClr val="404040"/>
                </a:solidFill>
                <a:latin typeface="Trebuchet MS"/>
                <a:ea typeface="DejaVu Sans"/>
              </a:rPr>
              <a:t> für </a:t>
            </a:r>
            <a:r>
              <a:rPr lang="en-US" sz="1400" b="0" strike="noStrike" spc="-1" dirty="0" err="1">
                <a:solidFill>
                  <a:srgbClr val="404040"/>
                </a:solidFill>
                <a:latin typeface="Trebuchet MS"/>
                <a:ea typeface="DejaVu Sans"/>
              </a:rPr>
              <a:t>eine</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Reflexion</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über</a:t>
            </a:r>
            <a:r>
              <a:rPr lang="en-US" sz="1400" b="0" strike="noStrike" spc="-1" dirty="0">
                <a:solidFill>
                  <a:srgbClr val="404040"/>
                </a:solidFill>
                <a:latin typeface="Trebuchet MS"/>
                <a:ea typeface="DejaVu Sans"/>
              </a:rPr>
              <a:t> die Zukunft der Gemeinde. </a:t>
            </a:r>
            <a:r>
              <a:rPr lang="en-US" sz="1400" b="0" strike="noStrike" spc="-1" dirty="0" err="1">
                <a:solidFill>
                  <a:srgbClr val="404040"/>
                </a:solidFill>
                <a:latin typeface="Trebuchet MS"/>
                <a:ea typeface="DejaVu Sans"/>
              </a:rPr>
              <a:t>Meinungen</a:t>
            </a:r>
            <a:r>
              <a:rPr lang="en-US" sz="1400" b="0" strike="noStrike" spc="-1" dirty="0">
                <a:solidFill>
                  <a:srgbClr val="404040"/>
                </a:solidFill>
                <a:latin typeface="Trebuchet MS"/>
                <a:ea typeface="DejaVu Sans"/>
              </a:rPr>
              <a:t> und Ideen </a:t>
            </a:r>
            <a:r>
              <a:rPr lang="en-US" sz="1400" b="0" strike="noStrike" spc="-1" dirty="0" err="1">
                <a:solidFill>
                  <a:srgbClr val="404040"/>
                </a:solidFill>
                <a:latin typeface="Trebuchet MS"/>
                <a:ea typeface="DejaVu Sans"/>
              </a:rPr>
              <a:t>können</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unter</a:t>
            </a:r>
            <a:r>
              <a:rPr lang="en-US" sz="1400" b="0" strike="noStrike" spc="-1" dirty="0">
                <a:solidFill>
                  <a:srgbClr val="404040"/>
                </a:solidFill>
                <a:latin typeface="Trebuchet MS"/>
                <a:ea typeface="DejaVu Sans"/>
              </a:rPr>
              <a:t> verwaltung@kelmis.be </a:t>
            </a:r>
            <a:r>
              <a:rPr lang="en-US" sz="1400" b="0" strike="noStrike" spc="-1" dirty="0" err="1">
                <a:solidFill>
                  <a:srgbClr val="404040"/>
                </a:solidFill>
                <a:latin typeface="Trebuchet MS"/>
                <a:ea typeface="DejaVu Sans"/>
              </a:rPr>
              <a:t>eingebracht</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werden</a:t>
            </a:r>
            <a:r>
              <a:rPr lang="en-US" sz="1400" b="0" strike="noStrike" spc="-1" dirty="0">
                <a:solidFill>
                  <a:srgbClr val="404040"/>
                </a:solidFill>
                <a:latin typeface="Trebuchet MS"/>
                <a:ea typeface="DejaVu Sans"/>
              </a:rPr>
              <a:t>.</a:t>
            </a:r>
            <a:endParaRPr lang="en-US" sz="1400" b="0" strike="noStrike" spc="-1"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524" name="Picture 1"/>
          <p:cNvPicPr/>
          <p:nvPr/>
        </p:nvPicPr>
        <p:blipFill>
          <a:blip r:embed="rId3"/>
          <a:srcRect r="20472"/>
          <a:stretch/>
        </p:blipFill>
        <p:spPr>
          <a:xfrm>
            <a:off x="119880" y="180360"/>
            <a:ext cx="2129040" cy="1468440"/>
          </a:xfrm>
          <a:prstGeom prst="rect">
            <a:avLst/>
          </a:prstGeom>
          <a:ln>
            <a:noFill/>
          </a:ln>
        </p:spPr>
      </p:pic>
      <p:pic>
        <p:nvPicPr>
          <p:cNvPr id="525" name="Picture 3"/>
          <p:cNvPicPr/>
          <p:nvPr/>
        </p:nvPicPr>
        <p:blipFill>
          <a:blip r:embed="rId4"/>
          <a:srcRect l="45126"/>
          <a:stretch/>
        </p:blipFill>
        <p:spPr>
          <a:xfrm>
            <a:off x="-9360" y="493200"/>
            <a:ext cx="2248920" cy="4100400"/>
          </a:xfrm>
          <a:prstGeom prst="rect">
            <a:avLst/>
          </a:prstGeom>
          <a:ln>
            <a:noFill/>
          </a:ln>
        </p:spPr>
      </p:pic>
      <p:sp>
        <p:nvSpPr>
          <p:cNvPr id="526" name="CustomShape 2"/>
          <p:cNvSpPr/>
          <p:nvPr/>
        </p:nvSpPr>
        <p:spPr>
          <a:xfrm>
            <a:off x="1456920" y="231840"/>
            <a:ext cx="792000" cy="105156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527" name="CustomShape 3"/>
          <p:cNvSpPr/>
          <p:nvPr/>
        </p:nvSpPr>
        <p:spPr>
          <a:xfrm>
            <a:off x="2251440" y="17388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1AFBD"/>
                </a:solidFill>
                <a:latin typeface="Trebuchet MS"/>
                <a:ea typeface="DejaVu Sans"/>
              </a:rPr>
              <a:t>PERSONAL</a:t>
            </a:r>
            <a:endParaRPr lang="en-US" sz="1600" b="0" strike="noStrike" spc="-1">
              <a:latin typeface="Arial"/>
            </a:endParaRPr>
          </a:p>
          <a:p>
            <a:pPr>
              <a:lnSpc>
                <a:spcPct val="100000"/>
              </a:lnSpc>
            </a:pPr>
            <a:r>
              <a:rPr lang="en-US" sz="1600" b="1" strike="noStrike" spc="-1">
                <a:solidFill>
                  <a:srgbClr val="A1AFBD"/>
                </a:solidFill>
                <a:latin typeface="Trebuchet MS"/>
                <a:ea typeface="DejaVu Sans"/>
              </a:rPr>
              <a:t>AUSGABEN</a:t>
            </a:r>
            <a:endParaRPr lang="en-US" sz="1600" b="0" strike="noStrike" spc="-1">
              <a:latin typeface="Arial"/>
            </a:endParaRPr>
          </a:p>
        </p:txBody>
      </p:sp>
      <p:sp>
        <p:nvSpPr>
          <p:cNvPr id="528" name="CustomShape 4"/>
          <p:cNvSpPr/>
          <p:nvPr/>
        </p:nvSpPr>
        <p:spPr>
          <a:xfrm>
            <a:off x="2251440" y="765360"/>
            <a:ext cx="295596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Ausgaben für</a:t>
            </a:r>
            <a:endParaRPr lang="en-US" sz="1400" b="0" strike="noStrike" spc="-1">
              <a:latin typeface="Arial"/>
            </a:endParaRPr>
          </a:p>
          <a:p>
            <a:pPr algn="just">
              <a:lnSpc>
                <a:spcPct val="100000"/>
              </a:lnSpc>
            </a:pPr>
            <a:r>
              <a:rPr lang="en-US" sz="1400" b="0" strike="noStrike" spc="-1">
                <a:solidFill>
                  <a:srgbClr val="404040"/>
                </a:solidFill>
                <a:latin typeface="Trebuchet MS"/>
                <a:ea typeface="DejaVu Sans"/>
              </a:rPr>
              <a:t>die Personalmitglieder </a:t>
            </a:r>
            <a:endParaRPr lang="en-US" sz="1400" b="0" strike="noStrike" spc="-1">
              <a:latin typeface="Arial"/>
            </a:endParaRPr>
          </a:p>
        </p:txBody>
      </p:sp>
      <p:sp>
        <p:nvSpPr>
          <p:cNvPr id="529" name="CustomShape 5"/>
          <p:cNvSpPr/>
          <p:nvPr/>
        </p:nvSpPr>
        <p:spPr>
          <a:xfrm>
            <a:off x="4491000" y="25920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1AFBD"/>
                </a:solidFill>
                <a:latin typeface="Trebuchet MS"/>
                <a:ea typeface="DejaVu Sans"/>
              </a:rPr>
              <a:t>34,1%</a:t>
            </a:r>
            <a:endParaRPr lang="en-US" sz="1600" b="0" strike="noStrike" spc="-1">
              <a:latin typeface="Arial"/>
            </a:endParaRPr>
          </a:p>
        </p:txBody>
      </p:sp>
      <p:sp>
        <p:nvSpPr>
          <p:cNvPr id="530" name="CustomShape 6"/>
          <p:cNvSpPr/>
          <p:nvPr/>
        </p:nvSpPr>
        <p:spPr>
          <a:xfrm>
            <a:off x="1584720" y="3704760"/>
            <a:ext cx="1431360" cy="24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 b="0" strike="noStrike" spc="-1">
                <a:solidFill>
                  <a:srgbClr val="404040"/>
                </a:solidFill>
                <a:latin typeface="Trebuchet MS"/>
                <a:ea typeface="DejaVu Sans"/>
              </a:rPr>
              <a:t>ENTSCHEIDUNGEN </a:t>
            </a:r>
            <a:endParaRPr lang="en-US" sz="1050" b="0" strike="noStrike" spc="-1">
              <a:latin typeface="Arial"/>
            </a:endParaRPr>
          </a:p>
        </p:txBody>
      </p:sp>
      <p:pic>
        <p:nvPicPr>
          <p:cNvPr id="531" name="Graphic 9" descr="Signpost outline"/>
          <p:cNvPicPr/>
          <p:nvPr/>
        </p:nvPicPr>
        <p:blipFill>
          <a:blip r:embed="rId5"/>
          <a:stretch/>
        </p:blipFill>
        <p:spPr>
          <a:xfrm>
            <a:off x="1584720" y="2176200"/>
            <a:ext cx="1608840" cy="1608840"/>
          </a:xfrm>
          <a:prstGeom prst="rect">
            <a:avLst/>
          </a:prstGeom>
          <a:ln>
            <a:noFill/>
          </a:ln>
        </p:spPr>
      </p:pic>
      <p:sp>
        <p:nvSpPr>
          <p:cNvPr id="532" name="CustomShape 7"/>
          <p:cNvSpPr/>
          <p:nvPr/>
        </p:nvSpPr>
        <p:spPr>
          <a:xfrm>
            <a:off x="3073320" y="1544760"/>
            <a:ext cx="5947920" cy="365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3320">
              <a:lnSpc>
                <a:spcPct val="100000"/>
              </a:lnSpc>
              <a:buClr>
                <a:srgbClr val="657C91"/>
              </a:buClr>
              <a:buFont typeface="Arial"/>
              <a:buChar char="•"/>
            </a:pPr>
            <a:r>
              <a:rPr lang="en-US" sz="1800" b="0" strike="noStrike" spc="-1">
                <a:solidFill>
                  <a:srgbClr val="404040"/>
                </a:solidFill>
                <a:latin typeface="Trebuchet MS"/>
                <a:ea typeface="DejaVu Sans"/>
              </a:rPr>
              <a:t>Nicht-Ersetzen von Personal </a:t>
            </a:r>
            <a:endParaRPr lang="en-US" sz="1800" b="0" strike="noStrike" spc="-1">
              <a:latin typeface="Arial"/>
            </a:endParaRPr>
          </a:p>
          <a:p>
            <a:pPr marL="285840" indent="-283320">
              <a:lnSpc>
                <a:spcPct val="100000"/>
              </a:lnSpc>
              <a:buClr>
                <a:srgbClr val="657C91"/>
              </a:buClr>
              <a:buFont typeface="Arial"/>
              <a:buChar char="•"/>
            </a:pPr>
            <a:r>
              <a:rPr lang="en-US" sz="1800" b="0" strike="noStrike" spc="-1">
                <a:solidFill>
                  <a:srgbClr val="404040"/>
                </a:solidFill>
                <a:latin typeface="Trebuchet MS"/>
                <a:ea typeface="DejaVu Sans"/>
              </a:rPr>
              <a:t>(Abgang – Rente)</a:t>
            </a:r>
            <a:endParaRPr lang="en-US" sz="1800" b="0" strike="noStrike" spc="-1">
              <a:latin typeface="Arial"/>
            </a:endParaRPr>
          </a:p>
          <a:p>
            <a:pPr marL="285840" indent="-283320">
              <a:lnSpc>
                <a:spcPct val="100000"/>
              </a:lnSpc>
              <a:buClr>
                <a:srgbClr val="657C91"/>
              </a:buClr>
              <a:buFont typeface="Arial"/>
              <a:buChar char="•"/>
            </a:pPr>
            <a:r>
              <a:rPr lang="en-US" sz="1800" b="0" strike="noStrike" spc="-1">
                <a:solidFill>
                  <a:srgbClr val="404040"/>
                </a:solidFill>
                <a:latin typeface="Trebuchet MS"/>
                <a:ea typeface="DejaVu Sans"/>
              </a:rPr>
              <a:t>Bevorzugte Einstellung von bezuschusstem Personal (Unterhalt und Küche)</a:t>
            </a:r>
            <a:endParaRPr lang="en-US" sz="1800" b="0" strike="noStrike" spc="-1">
              <a:latin typeface="Arial"/>
            </a:endParaRPr>
          </a:p>
          <a:p>
            <a:pPr marL="285840" indent="-283320">
              <a:lnSpc>
                <a:spcPct val="100000"/>
              </a:lnSpc>
              <a:buClr>
                <a:srgbClr val="657C91"/>
              </a:buClr>
              <a:buFont typeface="Arial"/>
              <a:buChar char="•"/>
            </a:pPr>
            <a:r>
              <a:rPr lang="en-US" sz="1800" b="0" strike="noStrike" spc="-1">
                <a:solidFill>
                  <a:srgbClr val="404040"/>
                </a:solidFill>
                <a:latin typeface="Trebuchet MS"/>
                <a:ea typeface="DejaVu Sans"/>
              </a:rPr>
              <a:t>Arbeitsplatzanalyse</a:t>
            </a:r>
            <a:endParaRPr lang="en-US" sz="1800" b="0" strike="noStrike" spc="-1">
              <a:latin typeface="Arial"/>
            </a:endParaRPr>
          </a:p>
          <a:p>
            <a:pPr marL="285840" indent="-283320">
              <a:lnSpc>
                <a:spcPct val="100000"/>
              </a:lnSpc>
              <a:buClr>
                <a:srgbClr val="657C91"/>
              </a:buClr>
              <a:buFont typeface="Arial"/>
              <a:buChar char="•"/>
            </a:pPr>
            <a:r>
              <a:rPr lang="en-US" sz="1800" b="0" strike="noStrike" spc="-1">
                <a:solidFill>
                  <a:srgbClr val="404040"/>
                </a:solidFill>
                <a:latin typeface="Trebuchet MS"/>
                <a:ea typeface="DejaVu Sans"/>
              </a:rPr>
              <a:t>Krankheitsbedingte Ausfälle werden durch LBA-Stellen ersetzt. </a:t>
            </a:r>
            <a:endParaRPr lang="en-US" sz="1800" b="0" strike="noStrike" spc="-1">
              <a:latin typeface="Arial"/>
            </a:endParaRPr>
          </a:p>
          <a:p>
            <a:pPr marL="285840" indent="-283320">
              <a:lnSpc>
                <a:spcPct val="100000"/>
              </a:lnSpc>
              <a:buClr>
                <a:srgbClr val="657C91"/>
              </a:buClr>
              <a:buFont typeface="Arial"/>
              <a:buChar char="•"/>
            </a:pPr>
            <a:r>
              <a:rPr lang="en-US" sz="1800" b="0" strike="noStrike" spc="-1">
                <a:solidFill>
                  <a:srgbClr val="404040"/>
                </a:solidFill>
                <a:latin typeface="Trebuchet MS"/>
                <a:ea typeface="DejaVu Sans"/>
              </a:rPr>
              <a:t>Reduzierung der Arbeitszeit um 20 Prozent wird nicht kompensiert</a:t>
            </a:r>
            <a:endParaRPr lang="en-US" sz="1800" b="0" strike="noStrike" spc="-1">
              <a:latin typeface="Arial"/>
            </a:endParaRPr>
          </a:p>
          <a:p>
            <a:pPr marL="285840" indent="-283320">
              <a:lnSpc>
                <a:spcPct val="100000"/>
              </a:lnSpc>
              <a:buClr>
                <a:srgbClr val="657C91"/>
              </a:buClr>
              <a:buFont typeface="Arial"/>
              <a:buChar char="•"/>
            </a:pPr>
            <a:r>
              <a:rPr lang="en-US" sz="1800" b="0" strike="noStrike" spc="-1">
                <a:solidFill>
                  <a:srgbClr val="404040"/>
                </a:solidFill>
                <a:latin typeface="Trebuchet MS"/>
                <a:ea typeface="DejaVu Sans"/>
              </a:rPr>
              <a:t>Interimspersonal wurde eingestellt</a:t>
            </a:r>
            <a:endParaRPr lang="en-US" sz="1800" b="0" strike="noStrike" spc="-1">
              <a:latin typeface="Arial"/>
            </a:endParaRPr>
          </a:p>
          <a:p>
            <a:pPr marL="285840" indent="-283320">
              <a:lnSpc>
                <a:spcPct val="100000"/>
              </a:lnSpc>
              <a:buClr>
                <a:srgbClr val="657C91"/>
              </a:buClr>
              <a:buFont typeface="Arial"/>
              <a:buChar char="•"/>
            </a:pPr>
            <a:r>
              <a:rPr lang="en-US" sz="1800" b="0" strike="noStrike" spc="-1">
                <a:solidFill>
                  <a:srgbClr val="404040"/>
                </a:solidFill>
                <a:latin typeface="Trebuchet MS"/>
                <a:ea typeface="DejaVu Sans"/>
              </a:rPr>
              <a:t>Arbeitsplatzbemessung in Auftrag geben</a:t>
            </a:r>
            <a:endParaRPr lang="en-US" sz="1800" b="0" strike="noStrike" spc="-1">
              <a:latin typeface="Arial"/>
            </a:endParaRPr>
          </a:p>
          <a:p>
            <a:pPr marL="285840" indent="-283320">
              <a:lnSpc>
                <a:spcPct val="100000"/>
              </a:lnSpc>
              <a:buClr>
                <a:srgbClr val="657C91"/>
              </a:buClr>
              <a:buFont typeface="Arial"/>
              <a:buChar char="•"/>
            </a:pPr>
            <a:r>
              <a:rPr lang="en-US" sz="1800" b="0" strike="noStrike" spc="-1">
                <a:solidFill>
                  <a:srgbClr val="404040"/>
                </a:solidFill>
                <a:latin typeface="Trebuchet MS"/>
                <a:ea typeface="DejaVu Sans"/>
              </a:rPr>
              <a:t>Einsparung Personalkosten 100.000 €</a:t>
            </a:r>
            <a:endParaRPr lang="en-US" sz="1800" b="0" strike="noStrike" spc="-1">
              <a:latin typeface="Arial"/>
            </a:endParaRPr>
          </a:p>
          <a:p>
            <a:pPr>
              <a:lnSpc>
                <a:spcPct val="100000"/>
              </a:lnSpc>
            </a:pPr>
            <a:endParaRPr lang="en-US" sz="18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B038877-2FB7-4715-832B-0B53DE0A6952}"/>
              </a:ext>
            </a:extLst>
          </p:cNvPr>
          <p:cNvSpPr/>
          <p:nvPr/>
        </p:nvSpPr>
        <p:spPr>
          <a:xfrm>
            <a:off x="-1" y="0"/>
            <a:ext cx="112395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1">
            <a:extLst>
              <a:ext uri="{FF2B5EF4-FFF2-40B4-BE49-F238E27FC236}">
                <a16:creationId xmlns:a16="http://schemas.microsoft.com/office/drawing/2014/main" xmlns="" id="{07F463A8-4CF2-480E-958F-AAA8133F3786}"/>
              </a:ext>
            </a:extLst>
          </p:cNvPr>
          <p:cNvPicPr>
            <a:picLocks noChangeAspect="1"/>
          </p:cNvPicPr>
          <p:nvPr/>
        </p:nvPicPr>
        <p:blipFill rotWithShape="1">
          <a:blip r:embed="rId3"/>
          <a:srcRect r="20472"/>
          <a:stretch/>
        </p:blipFill>
        <p:spPr>
          <a:xfrm>
            <a:off x="119912" y="180428"/>
            <a:ext cx="2131594" cy="1471120"/>
          </a:xfrm>
          <a:prstGeom prst="rect">
            <a:avLst/>
          </a:prstGeom>
        </p:spPr>
      </p:pic>
      <p:pic>
        <p:nvPicPr>
          <p:cNvPr id="4" name="Picture 3">
            <a:extLst>
              <a:ext uri="{FF2B5EF4-FFF2-40B4-BE49-F238E27FC236}">
                <a16:creationId xmlns:a16="http://schemas.microsoft.com/office/drawing/2014/main" xmlns="" id="{B124508B-F016-40B2-BA98-A91E57D08A0F}"/>
              </a:ext>
            </a:extLst>
          </p:cNvPr>
          <p:cNvPicPr>
            <a:picLocks noChangeAspect="1"/>
          </p:cNvPicPr>
          <p:nvPr/>
        </p:nvPicPr>
        <p:blipFill rotWithShape="1">
          <a:blip r:embed="rId4"/>
          <a:srcRect l="45125"/>
          <a:stretch/>
        </p:blipFill>
        <p:spPr>
          <a:xfrm>
            <a:off x="-9526" y="493281"/>
            <a:ext cx="2251507" cy="4102964"/>
          </a:xfrm>
          <a:prstGeom prst="rect">
            <a:avLst/>
          </a:prstGeom>
        </p:spPr>
      </p:pic>
      <p:sp>
        <p:nvSpPr>
          <p:cNvPr id="5" name="Rectangle 4">
            <a:extLst>
              <a:ext uri="{FF2B5EF4-FFF2-40B4-BE49-F238E27FC236}">
                <a16:creationId xmlns:a16="http://schemas.microsoft.com/office/drawing/2014/main" xmlns="" id="{1595CE61-772C-424B-99A9-7151960EA9B9}"/>
              </a:ext>
            </a:extLst>
          </p:cNvPr>
          <p:cNvSpPr/>
          <p:nvPr/>
        </p:nvSpPr>
        <p:spPr>
          <a:xfrm>
            <a:off x="1457019" y="231775"/>
            <a:ext cx="794487" cy="1054100"/>
          </a:xfrm>
          <a:prstGeom prst="rect">
            <a:avLst/>
          </a:prstGeom>
          <a:noFill/>
          <a:ln w="1270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a:extLst>
              <a:ext uri="{FF2B5EF4-FFF2-40B4-BE49-F238E27FC236}">
                <a16:creationId xmlns:a16="http://schemas.microsoft.com/office/drawing/2014/main" xmlns="" id="{997AD399-C1D6-4425-A087-5F3EE8A8A9BF}"/>
              </a:ext>
            </a:extLst>
          </p:cNvPr>
          <p:cNvSpPr txBox="1"/>
          <p:nvPr/>
        </p:nvSpPr>
        <p:spPr>
          <a:xfrm>
            <a:off x="2251506" y="174050"/>
            <a:ext cx="2093774" cy="584775"/>
          </a:xfrm>
          <a:prstGeom prst="rect">
            <a:avLst/>
          </a:prstGeom>
          <a:noFill/>
        </p:spPr>
        <p:txBody>
          <a:bodyPr wrap="square" rtlCol="0">
            <a:spAutoFit/>
          </a:bodyPr>
          <a:lstStyle/>
          <a:p>
            <a:r>
              <a:rPr lang="fr-BE" sz="1600" b="1">
                <a:solidFill>
                  <a:srgbClr val="A1AFBD"/>
                </a:solidFill>
              </a:rPr>
              <a:t>DEPENSES DE PERSONNEL</a:t>
            </a:r>
          </a:p>
        </p:txBody>
      </p:sp>
      <p:sp>
        <p:nvSpPr>
          <p:cNvPr id="7" name="TextBox 6">
            <a:extLst>
              <a:ext uri="{FF2B5EF4-FFF2-40B4-BE49-F238E27FC236}">
                <a16:creationId xmlns:a16="http://schemas.microsoft.com/office/drawing/2014/main" xmlns="" id="{677B71D1-FD42-4015-9AEF-789A7E998281}"/>
              </a:ext>
            </a:extLst>
          </p:cNvPr>
          <p:cNvSpPr txBox="1"/>
          <p:nvPr/>
        </p:nvSpPr>
        <p:spPr>
          <a:xfrm>
            <a:off x="2251506" y="765203"/>
            <a:ext cx="2958478" cy="523220"/>
          </a:xfrm>
          <a:prstGeom prst="rect">
            <a:avLst/>
          </a:prstGeom>
          <a:noFill/>
        </p:spPr>
        <p:txBody>
          <a:bodyPr wrap="square" rtlCol="0">
            <a:spAutoFit/>
          </a:bodyPr>
          <a:lstStyle/>
          <a:p>
            <a:pPr algn="just"/>
            <a:r>
              <a:rPr lang="fr-BE" sz="1400"/>
              <a:t>Elles regroupent les dépenses pour les agents communaux </a:t>
            </a:r>
            <a:endParaRPr lang="fr-FR" sz="1400"/>
          </a:p>
        </p:txBody>
      </p:sp>
      <p:sp>
        <p:nvSpPr>
          <p:cNvPr id="8" name="TextBox 7">
            <a:extLst>
              <a:ext uri="{FF2B5EF4-FFF2-40B4-BE49-F238E27FC236}">
                <a16:creationId xmlns:a16="http://schemas.microsoft.com/office/drawing/2014/main" xmlns="" id="{94A97EA2-3C2B-4C84-8BC4-285F36E28FF4}"/>
              </a:ext>
            </a:extLst>
          </p:cNvPr>
          <p:cNvSpPr txBox="1"/>
          <p:nvPr/>
        </p:nvSpPr>
        <p:spPr>
          <a:xfrm>
            <a:off x="4491038" y="259080"/>
            <a:ext cx="815542" cy="338554"/>
          </a:xfrm>
          <a:prstGeom prst="rect">
            <a:avLst/>
          </a:prstGeom>
          <a:noFill/>
        </p:spPr>
        <p:txBody>
          <a:bodyPr wrap="square" rtlCol="0">
            <a:spAutoFit/>
          </a:bodyPr>
          <a:lstStyle/>
          <a:p>
            <a:r>
              <a:rPr lang="fr-BE" sz="1600" b="1">
                <a:solidFill>
                  <a:srgbClr val="A1AFBD"/>
                </a:solidFill>
              </a:rPr>
              <a:t>34,1%</a:t>
            </a:r>
            <a:endParaRPr lang="fr-FR" sz="1600" b="1">
              <a:solidFill>
                <a:srgbClr val="A1AFBD"/>
              </a:solidFill>
            </a:endParaRPr>
          </a:p>
        </p:txBody>
      </p:sp>
      <p:sp>
        <p:nvSpPr>
          <p:cNvPr id="18" name="TextBox 17">
            <a:extLst>
              <a:ext uri="{FF2B5EF4-FFF2-40B4-BE49-F238E27FC236}">
                <a16:creationId xmlns:a16="http://schemas.microsoft.com/office/drawing/2014/main" xmlns="" id="{F6223155-D15D-463A-8ED2-25FEE7D8F8E4}"/>
              </a:ext>
            </a:extLst>
          </p:cNvPr>
          <p:cNvSpPr txBox="1"/>
          <p:nvPr/>
        </p:nvSpPr>
        <p:spPr>
          <a:xfrm>
            <a:off x="1901846" y="3682974"/>
            <a:ext cx="1013340" cy="523220"/>
          </a:xfrm>
          <a:prstGeom prst="rect">
            <a:avLst/>
          </a:prstGeom>
          <a:noFill/>
        </p:spPr>
        <p:txBody>
          <a:bodyPr wrap="square" rtlCol="0">
            <a:spAutoFit/>
          </a:bodyPr>
          <a:lstStyle/>
          <a:p>
            <a:pPr algn="ctr"/>
            <a:r>
              <a:rPr lang="fr-BE" sz="1400"/>
              <a:t>DECISIONS PRISES</a:t>
            </a:r>
            <a:endParaRPr lang="fr-FR" sz="1400"/>
          </a:p>
        </p:txBody>
      </p:sp>
      <p:pic>
        <p:nvPicPr>
          <p:cNvPr id="10" name="Graphic 9" descr="Signpost outline">
            <a:extLst>
              <a:ext uri="{FF2B5EF4-FFF2-40B4-BE49-F238E27FC236}">
                <a16:creationId xmlns:a16="http://schemas.microsoft.com/office/drawing/2014/main" xmlns="" id="{E0FF311F-9698-4800-B001-FA494A03AE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584755" y="2176306"/>
            <a:ext cx="1611263" cy="1611263"/>
          </a:xfrm>
          <a:prstGeom prst="rect">
            <a:avLst/>
          </a:prstGeom>
        </p:spPr>
      </p:pic>
      <p:sp>
        <p:nvSpPr>
          <p:cNvPr id="11" name="TextBox 10">
            <a:extLst>
              <a:ext uri="{FF2B5EF4-FFF2-40B4-BE49-F238E27FC236}">
                <a16:creationId xmlns:a16="http://schemas.microsoft.com/office/drawing/2014/main" xmlns="" id="{A6D36AF5-F7EA-4D70-AAB1-1F717716D9C8}"/>
              </a:ext>
            </a:extLst>
          </p:cNvPr>
          <p:cNvSpPr txBox="1"/>
          <p:nvPr/>
        </p:nvSpPr>
        <p:spPr>
          <a:xfrm>
            <a:off x="3073488" y="1544935"/>
            <a:ext cx="5950600" cy="3416320"/>
          </a:xfrm>
          <a:prstGeom prst="rect">
            <a:avLst/>
          </a:prstGeom>
          <a:noFill/>
        </p:spPr>
        <p:txBody>
          <a:bodyPr wrap="square" rtlCol="0">
            <a:spAutoFit/>
          </a:bodyPr>
          <a:lstStyle/>
          <a:p>
            <a:pPr marL="285750" indent="-285750">
              <a:buClr>
                <a:schemeClr val="accent4"/>
              </a:buClr>
              <a:buFont typeface="Arial" panose="020B0604020202020204" pitchFamily="34" charset="0"/>
              <a:buChar char="•"/>
            </a:pPr>
            <a:r>
              <a:rPr lang="fr-FR" dirty="0"/>
              <a:t>Non-remplacement du personnel (départ – retraité)</a:t>
            </a:r>
          </a:p>
          <a:p>
            <a:pPr marL="285750" indent="-285750">
              <a:buClr>
                <a:schemeClr val="accent4"/>
              </a:buClr>
              <a:buFont typeface="Arial" panose="020B0604020202020204" pitchFamily="34" charset="0"/>
              <a:buChar char="•"/>
            </a:pPr>
            <a:r>
              <a:rPr lang="fr-FR" dirty="0"/>
              <a:t>Embauche privilégiée de personnel subventionné (entretien et cuisine)</a:t>
            </a:r>
          </a:p>
          <a:p>
            <a:pPr marL="285750" indent="-285750">
              <a:buClr>
                <a:schemeClr val="accent4"/>
              </a:buClr>
              <a:buFont typeface="Arial" panose="020B0604020202020204" pitchFamily="34" charset="0"/>
              <a:buChar char="•"/>
            </a:pPr>
            <a:r>
              <a:rPr lang="fr-FR" dirty="0"/>
              <a:t>Analyse du poste de travail</a:t>
            </a:r>
          </a:p>
          <a:p>
            <a:pPr marL="285750" indent="-285750">
              <a:buClr>
                <a:schemeClr val="accent4"/>
              </a:buClr>
              <a:buFont typeface="Arial" panose="020B0604020202020204" pitchFamily="34" charset="0"/>
              <a:buChar char="•"/>
            </a:pPr>
            <a:r>
              <a:rPr lang="fr-FR" dirty="0"/>
              <a:t>Remplacement de maladie par du personnel de la LBA</a:t>
            </a:r>
          </a:p>
          <a:p>
            <a:pPr marL="285750" indent="-285750">
              <a:buClr>
                <a:schemeClr val="accent4"/>
              </a:buClr>
              <a:buFont typeface="Arial" panose="020B0604020202020204" pitchFamily="34" charset="0"/>
              <a:buChar char="•"/>
            </a:pPr>
            <a:r>
              <a:rPr lang="fr-FR" dirty="0"/>
              <a:t>Réduction du temps de travail de moins de 20 % non remplacé</a:t>
            </a:r>
          </a:p>
          <a:p>
            <a:pPr marL="285750" indent="-285750">
              <a:buClr>
                <a:schemeClr val="accent4"/>
              </a:buClr>
              <a:buFont typeface="Arial" panose="020B0604020202020204" pitchFamily="34" charset="0"/>
              <a:buChar char="•"/>
            </a:pPr>
            <a:r>
              <a:rPr lang="fr-BE" dirty="0" err="1"/>
              <a:t>Interimspersonal</a:t>
            </a:r>
            <a:r>
              <a:rPr lang="fr-BE" dirty="0"/>
              <a:t> </a:t>
            </a:r>
            <a:r>
              <a:rPr lang="fr-BE" dirty="0" err="1"/>
              <a:t>wurde</a:t>
            </a:r>
            <a:r>
              <a:rPr lang="fr-BE" dirty="0"/>
              <a:t> </a:t>
            </a:r>
            <a:r>
              <a:rPr lang="fr-BE" dirty="0" err="1"/>
              <a:t>eingestellt</a:t>
            </a:r>
            <a:endParaRPr lang="fr-BE" dirty="0"/>
          </a:p>
          <a:p>
            <a:pPr marL="285750" indent="-285750">
              <a:buClr>
                <a:schemeClr val="accent4"/>
              </a:buClr>
              <a:buFont typeface="Arial" panose="020B0604020202020204" pitchFamily="34" charset="0"/>
              <a:buChar char="•"/>
            </a:pPr>
            <a:r>
              <a:rPr lang="fr-BE" dirty="0" err="1"/>
              <a:t>Arbeitsplatzbemessung</a:t>
            </a:r>
            <a:r>
              <a:rPr lang="fr-BE" dirty="0"/>
              <a:t> in </a:t>
            </a:r>
            <a:r>
              <a:rPr lang="fr-BE" dirty="0" err="1"/>
              <a:t>Auftrag</a:t>
            </a:r>
            <a:r>
              <a:rPr lang="fr-BE" dirty="0"/>
              <a:t> </a:t>
            </a:r>
            <a:r>
              <a:rPr lang="fr-BE" dirty="0" err="1"/>
              <a:t>geben</a:t>
            </a:r>
            <a:endParaRPr lang="fr-BE" dirty="0"/>
          </a:p>
          <a:p>
            <a:pPr marL="285750" indent="-285750">
              <a:buClr>
                <a:schemeClr val="accent4"/>
              </a:buClr>
              <a:buFont typeface="Arial" panose="020B0604020202020204" pitchFamily="34" charset="0"/>
              <a:buChar char="•"/>
            </a:pPr>
            <a:r>
              <a:rPr lang="fr-BE" dirty="0" err="1"/>
              <a:t>Einsparung</a:t>
            </a:r>
            <a:r>
              <a:rPr lang="fr-BE" dirty="0"/>
              <a:t> </a:t>
            </a:r>
            <a:r>
              <a:rPr lang="fr-BE" dirty="0" err="1"/>
              <a:t>Personalkosten</a:t>
            </a:r>
            <a:r>
              <a:rPr lang="fr-BE" dirty="0"/>
              <a:t> 100.000 €</a:t>
            </a:r>
          </a:p>
          <a:p>
            <a:pPr marL="285750" indent="-285750">
              <a:buClr>
                <a:schemeClr val="accent4"/>
              </a:buClr>
              <a:buFont typeface="Arial" panose="020B0604020202020204" pitchFamily="34" charset="0"/>
              <a:buChar char="•"/>
            </a:pPr>
            <a:endParaRPr lang="fr-FR" dirty="0"/>
          </a:p>
        </p:txBody>
      </p:sp>
    </p:spTree>
    <p:extLst>
      <p:ext uri="{BB962C8B-B14F-4D97-AF65-F5344CB8AC3E}">
        <p14:creationId xmlns:p14="http://schemas.microsoft.com/office/powerpoint/2010/main" val="3749870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534" name="Picture 1"/>
          <p:cNvPicPr/>
          <p:nvPr/>
        </p:nvPicPr>
        <p:blipFill>
          <a:blip r:embed="rId3"/>
          <a:srcRect r="20472"/>
          <a:stretch/>
        </p:blipFill>
        <p:spPr>
          <a:xfrm>
            <a:off x="119880" y="180360"/>
            <a:ext cx="2129040" cy="1468440"/>
          </a:xfrm>
          <a:prstGeom prst="rect">
            <a:avLst/>
          </a:prstGeom>
          <a:ln>
            <a:noFill/>
          </a:ln>
        </p:spPr>
      </p:pic>
      <p:sp>
        <p:nvSpPr>
          <p:cNvPr id="535" name="CustomShape 2"/>
          <p:cNvSpPr/>
          <p:nvPr/>
        </p:nvSpPr>
        <p:spPr>
          <a:xfrm>
            <a:off x="1294920" y="1195200"/>
            <a:ext cx="792000" cy="4118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536" name="CustomShape 3"/>
          <p:cNvSpPr/>
          <p:nvPr/>
        </p:nvSpPr>
        <p:spPr>
          <a:xfrm>
            <a:off x="2251440" y="765360"/>
            <a:ext cx="424152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Alle Ausgaben für den Betrieb der Gemeindedienste</a:t>
            </a:r>
            <a:endParaRPr lang="en-US" sz="1400" b="0" strike="noStrike" spc="-1">
              <a:latin typeface="Arial"/>
            </a:endParaRPr>
          </a:p>
          <a:p>
            <a:pPr algn="just">
              <a:lnSpc>
                <a:spcPct val="100000"/>
              </a:lnSpc>
            </a:pPr>
            <a:endParaRPr lang="en-US" sz="1400" b="0" strike="noStrike" spc="-1">
              <a:latin typeface="Arial"/>
            </a:endParaRPr>
          </a:p>
        </p:txBody>
      </p:sp>
      <p:sp>
        <p:nvSpPr>
          <p:cNvPr id="537" name="CustomShape 4"/>
          <p:cNvSpPr/>
          <p:nvPr/>
        </p:nvSpPr>
        <p:spPr>
          <a:xfrm>
            <a:off x="2267280" y="200880"/>
            <a:ext cx="220536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737373"/>
                </a:solidFill>
                <a:latin typeface="Trebuchet MS"/>
                <a:ea typeface="DejaVu Sans"/>
              </a:rPr>
              <a:t>FUNKTIONSKOSTEN</a:t>
            </a:r>
            <a:endParaRPr lang="en-US" sz="1600" b="0" strike="noStrike" spc="-1">
              <a:latin typeface="Arial"/>
            </a:endParaRPr>
          </a:p>
        </p:txBody>
      </p:sp>
      <p:sp>
        <p:nvSpPr>
          <p:cNvPr id="538" name="CustomShape 5"/>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737373"/>
                </a:solidFill>
                <a:latin typeface="Trebuchet MS"/>
                <a:ea typeface="DejaVu Sans"/>
              </a:rPr>
              <a:t>19,7%</a:t>
            </a:r>
            <a:endParaRPr lang="en-US" sz="1600" b="0" strike="noStrike" spc="-1">
              <a:latin typeface="Arial"/>
            </a:endParaRPr>
          </a:p>
        </p:txBody>
      </p:sp>
      <p:pic>
        <p:nvPicPr>
          <p:cNvPr id="539" name="Picture 2"/>
          <p:cNvPicPr/>
          <p:nvPr/>
        </p:nvPicPr>
        <p:blipFill>
          <a:blip r:embed="rId4"/>
          <a:srcRect l="40392"/>
          <a:stretch/>
        </p:blipFill>
        <p:spPr>
          <a:xfrm>
            <a:off x="-32400" y="1179000"/>
            <a:ext cx="2174400" cy="3649320"/>
          </a:xfrm>
          <a:prstGeom prst="rect">
            <a:avLst/>
          </a:prstGeom>
          <a:ln>
            <a:noFill/>
          </a:ln>
        </p:spPr>
      </p:pic>
      <p:graphicFrame>
        <p:nvGraphicFramePr>
          <p:cNvPr id="540" name="Table 6"/>
          <p:cNvGraphicFramePr/>
          <p:nvPr/>
        </p:nvGraphicFramePr>
        <p:xfrm>
          <a:off x="2255040" y="2006640"/>
          <a:ext cx="2892600" cy="2713080"/>
        </p:xfrm>
        <a:graphic>
          <a:graphicData uri="http://schemas.openxmlformats.org/drawingml/2006/table">
            <a:tbl>
              <a:tblPr/>
              <a:tblGrid>
                <a:gridCol w="993960">
                  <a:extLst>
                    <a:ext uri="{9D8B030D-6E8A-4147-A177-3AD203B41FA5}">
                      <a16:colId xmlns:a16="http://schemas.microsoft.com/office/drawing/2014/main" xmlns="" val="20000"/>
                    </a:ext>
                  </a:extLst>
                </a:gridCol>
                <a:gridCol w="1898640">
                  <a:extLst>
                    <a:ext uri="{9D8B030D-6E8A-4147-A177-3AD203B41FA5}">
                      <a16:colId xmlns:a16="http://schemas.microsoft.com/office/drawing/2014/main" xmlns="" val="20001"/>
                    </a:ext>
                  </a:extLst>
                </a:gridCol>
              </a:tblGrid>
              <a:tr h="36612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extLst>
                  <a:ext uri="{0D108BD9-81ED-4DB2-BD59-A6C34878D82A}">
                    <a16:rowId xmlns:a16="http://schemas.microsoft.com/office/drawing/2014/main" xmlns="" val="10000"/>
                  </a:ext>
                </a:extLst>
              </a:tr>
              <a:tr h="335160">
                <a:tc>
                  <a:txBody>
                    <a:bodyPr/>
                    <a:lstStyle/>
                    <a:p>
                      <a:pPr algn="ctr">
                        <a:lnSpc>
                          <a:spcPct val="100000"/>
                        </a:lnSpc>
                      </a:pPr>
                      <a:r>
                        <a:rPr lang="en-US" sz="1600" b="0" strike="noStrike" spc="-1">
                          <a:solidFill>
                            <a:srgbClr val="FFFFFF"/>
                          </a:solidFill>
                          <a:latin typeface="Trebuchet MS"/>
                        </a:rPr>
                        <a:t>2017</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1.987.432€</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7DB"/>
                    </a:solidFill>
                  </a:tcPr>
                </a:tc>
                <a:extLst>
                  <a:ext uri="{0D108BD9-81ED-4DB2-BD59-A6C34878D82A}">
                    <a16:rowId xmlns:a16="http://schemas.microsoft.com/office/drawing/2014/main" xmlns="" val="10001"/>
                  </a:ext>
                </a:extLst>
              </a:tr>
              <a:tr h="335160">
                <a:tc>
                  <a:txBody>
                    <a:bodyPr/>
                    <a:lstStyle/>
                    <a:p>
                      <a:pPr algn="ctr">
                        <a:lnSpc>
                          <a:spcPct val="100000"/>
                        </a:lnSpc>
                      </a:pPr>
                      <a:r>
                        <a:rPr lang="en-US" sz="1600" b="0" strike="noStrike" spc="-1">
                          <a:solidFill>
                            <a:srgbClr val="FFFFFF"/>
                          </a:solidFill>
                          <a:latin typeface="Trebuchet MS"/>
                        </a:rPr>
                        <a:t>2018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2.102.819€</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2"/>
                  </a:ext>
                </a:extLst>
              </a:tr>
              <a:tr h="335160">
                <a:tc>
                  <a:txBody>
                    <a:bodyPr/>
                    <a:lstStyle/>
                    <a:p>
                      <a:pPr algn="ctr">
                        <a:lnSpc>
                          <a:spcPct val="100000"/>
                        </a:lnSpc>
                      </a:pPr>
                      <a:r>
                        <a:rPr lang="en-US" sz="1600" b="0" strike="noStrike" spc="-1">
                          <a:solidFill>
                            <a:srgbClr val="FFFFFF"/>
                          </a:solidFill>
                          <a:latin typeface="Trebuchet MS"/>
                        </a:rPr>
                        <a:t>2019</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2.518.447€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3"/>
                  </a:ext>
                </a:extLst>
              </a:tr>
              <a:tr h="335160">
                <a:tc>
                  <a:txBody>
                    <a:bodyPr/>
                    <a:lstStyle/>
                    <a:p>
                      <a:pPr algn="ctr">
                        <a:lnSpc>
                          <a:spcPct val="100000"/>
                        </a:lnSpc>
                      </a:pPr>
                      <a:r>
                        <a:rPr lang="en-US" sz="1600" b="0" strike="noStrike" spc="-1">
                          <a:solidFill>
                            <a:srgbClr val="FFFFFF"/>
                          </a:solidFill>
                          <a:latin typeface="Trebuchet MS"/>
                        </a:rPr>
                        <a:t>2020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2.444.804€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4"/>
                  </a:ext>
                </a:extLst>
              </a:tr>
              <a:tr h="335160">
                <a:tc>
                  <a:txBody>
                    <a:bodyPr/>
                    <a:lstStyle/>
                    <a:p>
                      <a:pPr algn="ctr">
                        <a:lnSpc>
                          <a:spcPct val="100000"/>
                        </a:lnSpc>
                      </a:pPr>
                      <a:r>
                        <a:rPr lang="en-US" sz="1600" b="0" strike="noStrike" spc="-1">
                          <a:solidFill>
                            <a:srgbClr val="FFFFFF"/>
                          </a:solidFill>
                          <a:latin typeface="Trebuchet MS"/>
                        </a:rPr>
                        <a:t>2021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2.571.820€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5"/>
                  </a:ext>
                </a:extLst>
              </a:tr>
              <a:tr h="335160">
                <a:tc>
                  <a:txBody>
                    <a:bodyPr/>
                    <a:lstStyle/>
                    <a:p>
                      <a:pPr algn="ctr">
                        <a:lnSpc>
                          <a:spcPct val="100000"/>
                        </a:lnSpc>
                      </a:pPr>
                      <a:r>
                        <a:rPr lang="en-US" sz="1600" b="0" strike="noStrike" spc="-1">
                          <a:solidFill>
                            <a:srgbClr val="FFFFFF"/>
                          </a:solidFill>
                          <a:latin typeface="Trebuchet MS"/>
                        </a:rPr>
                        <a:t>2022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2.955.421€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6"/>
                  </a:ext>
                </a:extLst>
              </a:tr>
              <a:tr h="335160">
                <a:tc>
                  <a:txBody>
                    <a:bodyPr/>
                    <a:lstStyle/>
                    <a:p>
                      <a:pPr algn="ctr">
                        <a:lnSpc>
                          <a:spcPct val="100000"/>
                        </a:lnSpc>
                      </a:pPr>
                      <a:r>
                        <a:rPr lang="en-US" sz="1600" b="0" strike="noStrike" spc="-1">
                          <a:solidFill>
                            <a:srgbClr val="FFFFFF"/>
                          </a:solidFill>
                          <a:latin typeface="Trebuchet MS"/>
                        </a:rPr>
                        <a:t>2023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3.113.023€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7"/>
                  </a:ext>
                </a:extLst>
              </a:tr>
            </a:tbl>
          </a:graphicData>
        </a:graphic>
      </p:graphicFrame>
      <p:sp>
        <p:nvSpPr>
          <p:cNvPr id="541" name="CustomShape 7"/>
          <p:cNvSpPr/>
          <p:nvPr/>
        </p:nvSpPr>
        <p:spPr>
          <a:xfrm>
            <a:off x="1123920" y="3319560"/>
            <a:ext cx="945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+ 56,7% </a:t>
            </a:r>
            <a:endParaRPr lang="en-US" sz="1400" b="0" strike="noStrike" spc="-1">
              <a:latin typeface="Arial"/>
            </a:endParaRPr>
          </a:p>
        </p:txBody>
      </p:sp>
      <p:sp>
        <p:nvSpPr>
          <p:cNvPr id="542" name="CustomShape 8"/>
          <p:cNvSpPr/>
          <p:nvPr/>
        </p:nvSpPr>
        <p:spPr>
          <a:xfrm>
            <a:off x="1875960" y="2030760"/>
            <a:ext cx="4896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ENTWICKLUNG DER FUNKTIONSKOSTEN</a:t>
            </a:r>
            <a:endParaRPr lang="en-US" sz="1400" b="0" strike="noStrike" spc="-1">
              <a:latin typeface="Arial"/>
            </a:endParaRPr>
          </a:p>
        </p:txBody>
      </p:sp>
      <p:sp>
        <p:nvSpPr>
          <p:cNvPr id="543" name="CustomShape 9"/>
          <p:cNvSpPr/>
          <p:nvPr/>
        </p:nvSpPr>
        <p:spPr>
          <a:xfrm>
            <a:off x="1994760" y="2428560"/>
            <a:ext cx="360" cy="2399760"/>
          </a:xfrm>
          <a:custGeom>
            <a:avLst/>
            <a:gdLst/>
            <a:ahLst/>
            <a:cxnLst/>
            <a:rect l="l" t="t" r="r" b="b"/>
            <a:pathLst>
              <a:path w="21600" h="21600">
                <a:moveTo>
                  <a:pt x="0" y="0"/>
                </a:moveTo>
                <a:lnTo>
                  <a:pt x="21600" y="21600"/>
                </a:lnTo>
              </a:path>
            </a:pathLst>
          </a:custGeom>
          <a:noFill/>
          <a:ln w="19080">
            <a:solidFill>
              <a:srgbClr val="657C91"/>
            </a:solidFill>
            <a:round/>
            <a:tailEnd type="triangle" w="med" len="med"/>
          </a:ln>
        </p:spPr>
        <p:style>
          <a:lnRef idx="0">
            <a:scrgbClr r="0" g="0" b="0"/>
          </a:lnRef>
          <a:fillRef idx="0">
            <a:scrgbClr r="0" g="0" b="0"/>
          </a:fillRef>
          <a:effectRef idx="0">
            <a:scrgbClr r="0" g="0" b="0"/>
          </a:effectRef>
          <a:fontRef idx="minor"/>
        </p:style>
      </p:sp>
      <p:pic>
        <p:nvPicPr>
          <p:cNvPr id="544" name="Image 5"/>
          <p:cNvPicPr/>
          <p:nvPr/>
        </p:nvPicPr>
        <p:blipFill>
          <a:blip r:embed="rId5"/>
          <a:srcRect b="6574"/>
          <a:stretch/>
        </p:blipFill>
        <p:spPr>
          <a:xfrm>
            <a:off x="5305680" y="2570040"/>
            <a:ext cx="3612600" cy="2059200"/>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546" name="Picture 1"/>
          <p:cNvPicPr/>
          <p:nvPr/>
        </p:nvPicPr>
        <p:blipFill>
          <a:blip r:embed="rId3"/>
          <a:srcRect r="20472"/>
          <a:stretch/>
        </p:blipFill>
        <p:spPr>
          <a:xfrm>
            <a:off x="119880" y="180360"/>
            <a:ext cx="2129040" cy="1468440"/>
          </a:xfrm>
          <a:prstGeom prst="rect">
            <a:avLst/>
          </a:prstGeom>
          <a:ln>
            <a:noFill/>
          </a:ln>
        </p:spPr>
      </p:pic>
      <p:sp>
        <p:nvSpPr>
          <p:cNvPr id="547" name="CustomShape 2"/>
          <p:cNvSpPr/>
          <p:nvPr/>
        </p:nvSpPr>
        <p:spPr>
          <a:xfrm>
            <a:off x="1294920" y="1195200"/>
            <a:ext cx="792000" cy="4118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548" name="CustomShape 3"/>
          <p:cNvSpPr/>
          <p:nvPr/>
        </p:nvSpPr>
        <p:spPr>
          <a:xfrm>
            <a:off x="2251440" y="765360"/>
            <a:ext cx="424152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Alle Ausgaben für den Betrieb der Gemeindedienste</a:t>
            </a:r>
            <a:endParaRPr lang="en-US" sz="1400" b="0" strike="noStrike" spc="-1">
              <a:latin typeface="Arial"/>
            </a:endParaRPr>
          </a:p>
          <a:p>
            <a:pPr algn="just">
              <a:lnSpc>
                <a:spcPct val="100000"/>
              </a:lnSpc>
            </a:pPr>
            <a:endParaRPr lang="en-US" sz="1400" b="0" strike="noStrike" spc="-1">
              <a:latin typeface="Arial"/>
            </a:endParaRPr>
          </a:p>
        </p:txBody>
      </p:sp>
      <p:sp>
        <p:nvSpPr>
          <p:cNvPr id="549" name="CustomShape 4"/>
          <p:cNvSpPr/>
          <p:nvPr/>
        </p:nvSpPr>
        <p:spPr>
          <a:xfrm>
            <a:off x="2449800" y="2743200"/>
            <a:ext cx="14518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ENERGIE</a:t>
            </a:r>
            <a:endParaRPr lang="en-US" sz="1400" b="0" strike="noStrike" spc="-1">
              <a:latin typeface="Arial"/>
            </a:endParaRPr>
          </a:p>
        </p:txBody>
      </p:sp>
      <p:sp>
        <p:nvSpPr>
          <p:cNvPr id="550" name="CustomShape 5"/>
          <p:cNvSpPr/>
          <p:nvPr/>
        </p:nvSpPr>
        <p:spPr>
          <a:xfrm>
            <a:off x="2267280" y="200880"/>
            <a:ext cx="220536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737373"/>
                </a:solidFill>
                <a:latin typeface="Trebuchet MS"/>
                <a:ea typeface="DejaVu Sans"/>
              </a:rPr>
              <a:t>FUNKTIONSKOSTEN</a:t>
            </a:r>
            <a:endParaRPr lang="en-US" sz="1600" b="0" strike="noStrike" spc="-1">
              <a:latin typeface="Arial"/>
            </a:endParaRPr>
          </a:p>
        </p:txBody>
      </p:sp>
      <p:pic>
        <p:nvPicPr>
          <p:cNvPr id="552" name="Picture 2"/>
          <p:cNvPicPr/>
          <p:nvPr/>
        </p:nvPicPr>
        <p:blipFill>
          <a:blip r:embed="rId4"/>
          <a:srcRect l="40392"/>
          <a:stretch/>
        </p:blipFill>
        <p:spPr>
          <a:xfrm>
            <a:off x="-32400" y="1179000"/>
            <a:ext cx="2174400" cy="3649320"/>
          </a:xfrm>
          <a:prstGeom prst="rect">
            <a:avLst/>
          </a:prstGeom>
          <a:ln>
            <a:noFill/>
          </a:ln>
        </p:spPr>
      </p:pic>
      <p:pic>
        <p:nvPicPr>
          <p:cNvPr id="553" name="Graphic 21" descr="Handshake outline"/>
          <p:cNvPicPr/>
          <p:nvPr/>
        </p:nvPicPr>
        <p:blipFill>
          <a:blip r:embed="rId5"/>
          <a:stretch/>
        </p:blipFill>
        <p:spPr>
          <a:xfrm>
            <a:off x="4784760" y="1943280"/>
            <a:ext cx="911880" cy="911880"/>
          </a:xfrm>
          <a:prstGeom prst="rect">
            <a:avLst/>
          </a:prstGeom>
          <a:ln>
            <a:noFill/>
          </a:ln>
        </p:spPr>
      </p:pic>
      <p:pic>
        <p:nvPicPr>
          <p:cNvPr id="554" name="Graphic 22" descr="Pencil outline"/>
          <p:cNvPicPr/>
          <p:nvPr/>
        </p:nvPicPr>
        <p:blipFill>
          <a:blip r:embed="rId6"/>
          <a:stretch/>
        </p:blipFill>
        <p:spPr>
          <a:xfrm>
            <a:off x="7018200" y="2090880"/>
            <a:ext cx="732960" cy="732960"/>
          </a:xfrm>
          <a:prstGeom prst="rect">
            <a:avLst/>
          </a:prstGeom>
          <a:ln>
            <a:noFill/>
          </a:ln>
        </p:spPr>
      </p:pic>
      <p:pic>
        <p:nvPicPr>
          <p:cNvPr id="555" name="Graphic 23" descr="Battery charging outline"/>
          <p:cNvPicPr/>
          <p:nvPr/>
        </p:nvPicPr>
        <p:blipFill>
          <a:blip r:embed="rId7"/>
          <a:stretch/>
        </p:blipFill>
        <p:spPr>
          <a:xfrm>
            <a:off x="2772000" y="1927800"/>
            <a:ext cx="911880" cy="911880"/>
          </a:xfrm>
          <a:prstGeom prst="rect">
            <a:avLst/>
          </a:prstGeom>
          <a:ln>
            <a:noFill/>
          </a:ln>
        </p:spPr>
      </p:pic>
      <p:sp>
        <p:nvSpPr>
          <p:cNvPr id="556" name="CustomShape 7"/>
          <p:cNvSpPr/>
          <p:nvPr/>
        </p:nvSpPr>
        <p:spPr>
          <a:xfrm>
            <a:off x="1485360" y="3511800"/>
            <a:ext cx="2129040" cy="812880"/>
          </a:xfrm>
          <a:prstGeom prst="rect">
            <a:avLst/>
          </a:prstGeom>
          <a:solidFill>
            <a:srgbClr val="F2F2F2"/>
          </a:solidFill>
          <a:ln w="25560">
            <a:solidFill>
              <a:srgbClr val="F2F2F2"/>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dirty="0" err="1">
                <a:solidFill>
                  <a:srgbClr val="404040"/>
                </a:solidFill>
                <a:latin typeface="Trebuchet MS"/>
                <a:ea typeface="DejaVu Sans"/>
              </a:rPr>
              <a:t>Heiz</a:t>
            </a:r>
            <a:r>
              <a:rPr lang="en-US" sz="1200" b="0" strike="noStrike" spc="-1" dirty="0">
                <a:solidFill>
                  <a:srgbClr val="404040"/>
                </a:solidFill>
                <a:latin typeface="Trebuchet MS"/>
                <a:ea typeface="DejaVu Sans"/>
              </a:rPr>
              <a:t>-, Strom- </a:t>
            </a:r>
            <a:r>
              <a:rPr lang="en-US" sz="1200" b="0" strike="noStrike" spc="-1" dirty="0" err="1">
                <a:solidFill>
                  <a:srgbClr val="404040"/>
                </a:solidFill>
                <a:latin typeface="Trebuchet MS"/>
                <a:ea typeface="DejaVu Sans"/>
              </a:rPr>
              <a:t>usw</a:t>
            </a:r>
            <a:r>
              <a:rPr lang="en-US" sz="1200" b="0" strike="noStrike" spc="-1" dirty="0">
                <a:solidFill>
                  <a:srgbClr val="404040"/>
                </a:solidFill>
                <a:latin typeface="Trebuchet MS"/>
                <a:ea typeface="DejaVu Sans"/>
              </a:rPr>
              <a:t>.</a:t>
            </a:r>
            <a:endParaRPr lang="en-US" sz="1200" b="0" strike="noStrike" spc="-1" dirty="0">
              <a:latin typeface="Arial"/>
            </a:endParaRPr>
          </a:p>
        </p:txBody>
      </p:sp>
      <p:sp>
        <p:nvSpPr>
          <p:cNvPr id="557" name="CustomShape 8"/>
          <p:cNvSpPr/>
          <p:nvPr/>
        </p:nvSpPr>
        <p:spPr>
          <a:xfrm>
            <a:off x="4303800" y="2743200"/>
            <a:ext cx="182268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OUTSOURCING UND UNTERHALT</a:t>
            </a:r>
            <a:endParaRPr lang="en-US" sz="1400" b="0" strike="noStrike" spc="-1">
              <a:latin typeface="Arial"/>
            </a:endParaRPr>
          </a:p>
        </p:txBody>
      </p:sp>
      <p:sp>
        <p:nvSpPr>
          <p:cNvPr id="558" name="Line 9"/>
          <p:cNvSpPr/>
          <p:nvPr/>
        </p:nvSpPr>
        <p:spPr>
          <a:xfrm flipV="1">
            <a:off x="2550960" y="3050640"/>
            <a:ext cx="625680" cy="4608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59" name="CustomShape 10"/>
          <p:cNvSpPr/>
          <p:nvPr/>
        </p:nvSpPr>
        <p:spPr>
          <a:xfrm>
            <a:off x="3686400" y="3508560"/>
            <a:ext cx="2656080" cy="867240"/>
          </a:xfrm>
          <a:prstGeom prst="rect">
            <a:avLst/>
          </a:prstGeom>
          <a:solidFill>
            <a:srgbClr val="F2F2F2"/>
          </a:solidFill>
          <a:ln w="25560">
            <a:solidFill>
              <a:srgbClr val="F2F2F2"/>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dirty="0">
                <a:solidFill>
                  <a:srgbClr val="404040"/>
                </a:solidFill>
                <a:latin typeface="Trebuchet MS"/>
                <a:ea typeface="DejaVu Sans"/>
              </a:rPr>
              <a:t>Outsourcing, </a:t>
            </a:r>
            <a:r>
              <a:rPr lang="en-US" sz="1200" b="0" strike="noStrike" spc="-1" dirty="0" err="1">
                <a:solidFill>
                  <a:srgbClr val="404040"/>
                </a:solidFill>
                <a:latin typeface="Trebuchet MS"/>
                <a:ea typeface="DejaVu Sans"/>
              </a:rPr>
              <a:t>technisches</a:t>
            </a:r>
            <a:r>
              <a:rPr lang="en-US" sz="1200" b="0" strike="noStrike" spc="-1" dirty="0">
                <a:solidFill>
                  <a:srgbClr val="404040"/>
                </a:solidFill>
                <a:latin typeface="Trebuchet MS"/>
                <a:ea typeface="DejaVu Sans"/>
              </a:rPr>
              <a:t> Material, </a:t>
            </a:r>
            <a:r>
              <a:rPr lang="en-US" sz="1200" b="0" strike="noStrike" spc="-1" dirty="0" err="1">
                <a:solidFill>
                  <a:srgbClr val="404040"/>
                </a:solidFill>
                <a:latin typeface="Trebuchet MS"/>
                <a:ea typeface="DejaVu Sans"/>
              </a:rPr>
              <a:t>Honorare</a:t>
            </a:r>
            <a:r>
              <a:rPr lang="en-US" sz="1200" b="0" strike="noStrike" spc="-1" dirty="0">
                <a:solidFill>
                  <a:srgbClr val="404040"/>
                </a:solidFill>
                <a:latin typeface="Trebuchet MS"/>
                <a:ea typeface="DejaVu Sans"/>
              </a:rPr>
              <a:t>, </a:t>
            </a:r>
            <a:r>
              <a:rPr lang="en-US" sz="1200" b="0" strike="noStrike" spc="-1" dirty="0" err="1">
                <a:solidFill>
                  <a:srgbClr val="404040"/>
                </a:solidFill>
                <a:latin typeface="Trebuchet MS"/>
                <a:ea typeface="DejaVu Sans"/>
              </a:rPr>
              <a:t>Versicherungen</a:t>
            </a:r>
            <a:r>
              <a:rPr lang="en-US" sz="1200" b="0" strike="noStrike" spc="-1" dirty="0">
                <a:solidFill>
                  <a:srgbClr val="404040"/>
                </a:solidFill>
                <a:latin typeface="Trebuchet MS"/>
                <a:ea typeface="DejaVu Sans"/>
              </a:rPr>
              <a:t>, </a:t>
            </a:r>
            <a:r>
              <a:rPr lang="en-US" sz="1200" b="0" strike="noStrike" spc="-1" dirty="0" err="1">
                <a:solidFill>
                  <a:srgbClr val="404040"/>
                </a:solidFill>
                <a:latin typeface="Trebuchet MS"/>
                <a:ea typeface="DejaVu Sans"/>
              </a:rPr>
              <a:t>Winterdienst</a:t>
            </a:r>
            <a:r>
              <a:rPr lang="en-US" sz="1200" b="0" strike="noStrike" spc="-1" dirty="0">
                <a:solidFill>
                  <a:srgbClr val="404040"/>
                </a:solidFill>
                <a:latin typeface="Trebuchet MS"/>
                <a:ea typeface="DejaVu Sans"/>
              </a:rPr>
              <a:t> </a:t>
            </a:r>
            <a:r>
              <a:rPr lang="en-US" sz="1200" b="0" strike="noStrike" spc="-1" dirty="0" err="1">
                <a:solidFill>
                  <a:srgbClr val="404040"/>
                </a:solidFill>
                <a:latin typeface="Trebuchet MS"/>
                <a:ea typeface="DejaVu Sans"/>
              </a:rPr>
              <a:t>usw</a:t>
            </a:r>
            <a:r>
              <a:rPr lang="en-US" sz="1200" b="0" strike="noStrike" spc="-1" dirty="0">
                <a:solidFill>
                  <a:srgbClr val="404040"/>
                </a:solidFill>
                <a:latin typeface="Trebuchet MS"/>
                <a:ea typeface="DejaVu Sans"/>
              </a:rPr>
              <a:t>. </a:t>
            </a:r>
            <a:endParaRPr lang="en-US" sz="1200" b="0" strike="noStrike" spc="-1" dirty="0">
              <a:latin typeface="Arial"/>
            </a:endParaRPr>
          </a:p>
        </p:txBody>
      </p:sp>
      <p:sp>
        <p:nvSpPr>
          <p:cNvPr id="560" name="Line 11"/>
          <p:cNvSpPr/>
          <p:nvPr/>
        </p:nvSpPr>
        <p:spPr>
          <a:xfrm flipH="1">
            <a:off x="5015520" y="3266280"/>
            <a:ext cx="200880" cy="24228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61" name="CustomShape 12"/>
          <p:cNvSpPr/>
          <p:nvPr/>
        </p:nvSpPr>
        <p:spPr>
          <a:xfrm>
            <a:off x="6345000" y="2743200"/>
            <a:ext cx="182268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dirty="0">
                <a:solidFill>
                  <a:srgbClr val="404040"/>
                </a:solidFill>
                <a:latin typeface="Trebuchet MS"/>
                <a:ea typeface="DejaVu Sans"/>
              </a:rPr>
              <a:t>VERSORGUNG UND MATERIAL</a:t>
            </a:r>
            <a:endParaRPr lang="en-US" sz="1400" b="0" strike="noStrike" spc="-1" dirty="0">
              <a:latin typeface="Arial"/>
            </a:endParaRPr>
          </a:p>
        </p:txBody>
      </p:sp>
      <p:sp>
        <p:nvSpPr>
          <p:cNvPr id="562" name="CustomShape 13"/>
          <p:cNvSpPr/>
          <p:nvPr/>
        </p:nvSpPr>
        <p:spPr>
          <a:xfrm>
            <a:off x="6447600" y="3531960"/>
            <a:ext cx="2151360" cy="812880"/>
          </a:xfrm>
          <a:prstGeom prst="rect">
            <a:avLst/>
          </a:prstGeom>
          <a:solidFill>
            <a:srgbClr val="F2F2F2"/>
          </a:solidFill>
          <a:ln w="25560">
            <a:solidFill>
              <a:srgbClr val="F2F2F2"/>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404040"/>
                </a:solidFill>
                <a:latin typeface="Trebuchet MS"/>
                <a:ea typeface="DejaVu Sans"/>
              </a:rPr>
              <a:t>Papier, Briefe, Büromaterial, Verträge ICT-Unterhalt, Weiterbildungen, Schulausgaben</a:t>
            </a:r>
            <a:endParaRPr lang="en-US" sz="1200" b="0" strike="noStrike" spc="-1">
              <a:latin typeface="Arial"/>
            </a:endParaRPr>
          </a:p>
        </p:txBody>
      </p:sp>
      <p:sp>
        <p:nvSpPr>
          <p:cNvPr id="563" name="Line 14"/>
          <p:cNvSpPr/>
          <p:nvPr/>
        </p:nvSpPr>
        <p:spPr>
          <a:xfrm>
            <a:off x="7257240" y="3266280"/>
            <a:ext cx="267480" cy="2653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64" name="CustomShape 15"/>
          <p:cNvSpPr/>
          <p:nvPr/>
        </p:nvSpPr>
        <p:spPr>
          <a:xfrm>
            <a:off x="1906560" y="4447440"/>
            <a:ext cx="190800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2022 = 624.637€</a:t>
            </a:r>
            <a:endParaRPr lang="en-US" sz="1400" b="0" strike="noStrike" spc="-1">
              <a:latin typeface="Arial"/>
            </a:endParaRPr>
          </a:p>
        </p:txBody>
      </p:sp>
      <p:sp>
        <p:nvSpPr>
          <p:cNvPr id="565" name="CustomShape 16"/>
          <p:cNvSpPr/>
          <p:nvPr/>
        </p:nvSpPr>
        <p:spPr>
          <a:xfrm>
            <a:off x="4060080" y="4447440"/>
            <a:ext cx="190800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2022 = 1.002.310€</a:t>
            </a:r>
            <a:endParaRPr lang="en-US" sz="1400" b="0" strike="noStrike" spc="-1">
              <a:latin typeface="Arial"/>
            </a:endParaRPr>
          </a:p>
        </p:txBody>
      </p:sp>
      <p:sp>
        <p:nvSpPr>
          <p:cNvPr id="566" name="CustomShape 17"/>
          <p:cNvSpPr/>
          <p:nvPr/>
        </p:nvSpPr>
        <p:spPr>
          <a:xfrm>
            <a:off x="6495480" y="4447440"/>
            <a:ext cx="190800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2022 = 442.940€</a:t>
            </a:r>
            <a:endParaRPr lang="en-US" sz="1400" b="0" strike="noStrike" spc="-1">
              <a:latin typeface="Arial"/>
            </a:endParaRPr>
          </a:p>
        </p:txBody>
      </p:sp>
      <p:sp>
        <p:nvSpPr>
          <p:cNvPr id="567" name="CustomShape 18"/>
          <p:cNvSpPr/>
          <p:nvPr/>
        </p:nvSpPr>
        <p:spPr>
          <a:xfrm>
            <a:off x="1906560" y="4721760"/>
            <a:ext cx="190800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2021 = 348.753€</a:t>
            </a:r>
            <a:endParaRPr lang="en-US" sz="1400" b="0" strike="noStrike" spc="-1">
              <a:latin typeface="Arial"/>
            </a:endParaRPr>
          </a:p>
        </p:txBody>
      </p:sp>
      <p:sp>
        <p:nvSpPr>
          <p:cNvPr id="568" name="CustomShape 19"/>
          <p:cNvSpPr/>
          <p:nvPr/>
        </p:nvSpPr>
        <p:spPr>
          <a:xfrm>
            <a:off x="4525920" y="36504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737373"/>
                </a:solidFill>
                <a:latin typeface="Trebuchet MS"/>
                <a:ea typeface="DejaVu Sans"/>
              </a:rPr>
              <a:t>19,7%</a:t>
            </a:r>
            <a:endParaRPr lang="en-US" sz="16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B038877-2FB7-4715-832B-0B53DE0A6952}"/>
              </a:ext>
            </a:extLst>
          </p:cNvPr>
          <p:cNvSpPr/>
          <p:nvPr/>
        </p:nvSpPr>
        <p:spPr>
          <a:xfrm>
            <a:off x="-1" y="0"/>
            <a:ext cx="112395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1">
            <a:extLst>
              <a:ext uri="{FF2B5EF4-FFF2-40B4-BE49-F238E27FC236}">
                <a16:creationId xmlns:a16="http://schemas.microsoft.com/office/drawing/2014/main" xmlns="" id="{07F463A8-4CF2-480E-958F-AAA8133F3786}"/>
              </a:ext>
            </a:extLst>
          </p:cNvPr>
          <p:cNvPicPr>
            <a:picLocks noChangeAspect="1"/>
          </p:cNvPicPr>
          <p:nvPr/>
        </p:nvPicPr>
        <p:blipFill rotWithShape="1">
          <a:blip r:embed="rId2"/>
          <a:srcRect r="20472"/>
          <a:stretch/>
        </p:blipFill>
        <p:spPr>
          <a:xfrm>
            <a:off x="119912" y="180428"/>
            <a:ext cx="2131594" cy="1471120"/>
          </a:xfrm>
          <a:prstGeom prst="rect">
            <a:avLst/>
          </a:prstGeom>
        </p:spPr>
      </p:pic>
      <p:sp>
        <p:nvSpPr>
          <p:cNvPr id="5" name="Rectangle 4">
            <a:extLst>
              <a:ext uri="{FF2B5EF4-FFF2-40B4-BE49-F238E27FC236}">
                <a16:creationId xmlns:a16="http://schemas.microsoft.com/office/drawing/2014/main" xmlns="" id="{1595CE61-772C-424B-99A9-7151960EA9B9}"/>
              </a:ext>
            </a:extLst>
          </p:cNvPr>
          <p:cNvSpPr/>
          <p:nvPr/>
        </p:nvSpPr>
        <p:spPr>
          <a:xfrm>
            <a:off x="1295094" y="1195242"/>
            <a:ext cx="794487" cy="414483"/>
          </a:xfrm>
          <a:prstGeom prst="rect">
            <a:avLst/>
          </a:prstGeom>
          <a:noFill/>
          <a:ln w="1270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a:extLst>
              <a:ext uri="{FF2B5EF4-FFF2-40B4-BE49-F238E27FC236}">
                <a16:creationId xmlns:a16="http://schemas.microsoft.com/office/drawing/2014/main" xmlns="" id="{677B71D1-FD42-4015-9AEF-789A7E998281}"/>
              </a:ext>
            </a:extLst>
          </p:cNvPr>
          <p:cNvSpPr txBox="1"/>
          <p:nvPr/>
        </p:nvSpPr>
        <p:spPr>
          <a:xfrm>
            <a:off x="2251505" y="765203"/>
            <a:ext cx="4243899" cy="738664"/>
          </a:xfrm>
          <a:prstGeom prst="rect">
            <a:avLst/>
          </a:prstGeom>
          <a:noFill/>
        </p:spPr>
        <p:txBody>
          <a:bodyPr wrap="square" rtlCol="0">
            <a:spAutoFit/>
          </a:bodyPr>
          <a:lstStyle/>
          <a:p>
            <a:pPr algn="just"/>
            <a:r>
              <a:rPr lang="fr-BE" sz="1400"/>
              <a:t>Elles englobent toutes les dépenses nécessaires au fonctionnement des services communaux</a:t>
            </a:r>
            <a:endParaRPr lang="fr-FR" sz="1400"/>
          </a:p>
          <a:p>
            <a:pPr algn="just"/>
            <a:endParaRPr lang="fr-FR" sz="1400"/>
          </a:p>
        </p:txBody>
      </p:sp>
      <p:sp>
        <p:nvSpPr>
          <p:cNvPr id="14" name="TextBox 13">
            <a:extLst>
              <a:ext uri="{FF2B5EF4-FFF2-40B4-BE49-F238E27FC236}">
                <a16:creationId xmlns:a16="http://schemas.microsoft.com/office/drawing/2014/main" xmlns="" id="{4DCC5C0F-2481-4D77-BFF0-D0C42E018B24}"/>
              </a:ext>
            </a:extLst>
          </p:cNvPr>
          <p:cNvSpPr txBox="1"/>
          <p:nvPr/>
        </p:nvSpPr>
        <p:spPr>
          <a:xfrm>
            <a:off x="2449769" y="2743200"/>
            <a:ext cx="1454257" cy="307777"/>
          </a:xfrm>
          <a:prstGeom prst="rect">
            <a:avLst/>
          </a:prstGeom>
          <a:noFill/>
        </p:spPr>
        <p:txBody>
          <a:bodyPr wrap="square" rtlCol="0">
            <a:spAutoFit/>
          </a:bodyPr>
          <a:lstStyle/>
          <a:p>
            <a:pPr algn="ctr"/>
            <a:r>
              <a:rPr lang="fr-BE" sz="1400"/>
              <a:t>ENERGIE</a:t>
            </a:r>
            <a:endParaRPr lang="fr-FR" sz="1400"/>
          </a:p>
        </p:txBody>
      </p:sp>
      <p:sp>
        <p:nvSpPr>
          <p:cNvPr id="16" name="TextBox 15">
            <a:extLst>
              <a:ext uri="{FF2B5EF4-FFF2-40B4-BE49-F238E27FC236}">
                <a16:creationId xmlns:a16="http://schemas.microsoft.com/office/drawing/2014/main" xmlns="" id="{7A5E8500-093E-46E2-A62E-71F38CB110DD}"/>
              </a:ext>
            </a:extLst>
          </p:cNvPr>
          <p:cNvSpPr txBox="1"/>
          <p:nvPr/>
        </p:nvSpPr>
        <p:spPr>
          <a:xfrm>
            <a:off x="2267265" y="200893"/>
            <a:ext cx="2208013" cy="584775"/>
          </a:xfrm>
          <a:prstGeom prst="rect">
            <a:avLst/>
          </a:prstGeom>
          <a:noFill/>
        </p:spPr>
        <p:txBody>
          <a:bodyPr wrap="square" rtlCol="0">
            <a:spAutoFit/>
          </a:bodyPr>
          <a:lstStyle/>
          <a:p>
            <a:r>
              <a:rPr lang="fr-BE" sz="1600" b="1">
                <a:solidFill>
                  <a:schemeClr val="accent5">
                    <a:lumMod val="50000"/>
                  </a:schemeClr>
                </a:solidFill>
              </a:rPr>
              <a:t>DEPENSES DE</a:t>
            </a:r>
          </a:p>
          <a:p>
            <a:r>
              <a:rPr lang="fr-BE" sz="1600" b="1">
                <a:solidFill>
                  <a:schemeClr val="accent5">
                    <a:lumMod val="50000"/>
                  </a:schemeClr>
                </a:solidFill>
              </a:rPr>
              <a:t>FONCTIONNEMENT</a:t>
            </a:r>
            <a:endParaRPr lang="fr-FR" sz="1600" b="1">
              <a:solidFill>
                <a:schemeClr val="accent5">
                  <a:lumMod val="50000"/>
                </a:schemeClr>
              </a:solidFill>
            </a:endParaRPr>
          </a:p>
        </p:txBody>
      </p:sp>
      <p:sp>
        <p:nvSpPr>
          <p:cNvPr id="21" name="TextBox 20">
            <a:extLst>
              <a:ext uri="{FF2B5EF4-FFF2-40B4-BE49-F238E27FC236}">
                <a16:creationId xmlns:a16="http://schemas.microsoft.com/office/drawing/2014/main" xmlns="" id="{6939CE46-55F2-4F81-AB99-4F80C84F895D}"/>
              </a:ext>
            </a:extLst>
          </p:cNvPr>
          <p:cNvSpPr txBox="1"/>
          <p:nvPr/>
        </p:nvSpPr>
        <p:spPr>
          <a:xfrm>
            <a:off x="9253854" y="3218240"/>
            <a:ext cx="2154054" cy="338554"/>
          </a:xfrm>
          <a:prstGeom prst="rect">
            <a:avLst/>
          </a:prstGeom>
          <a:noFill/>
        </p:spPr>
        <p:txBody>
          <a:bodyPr wrap="square" rtlCol="0">
            <a:spAutoFit/>
          </a:bodyPr>
          <a:lstStyle/>
          <a:p>
            <a:r>
              <a:rPr lang="fr-BE" sz="1600" b="1">
                <a:solidFill>
                  <a:schemeClr val="accent5">
                    <a:lumMod val="50000"/>
                  </a:schemeClr>
                </a:solidFill>
              </a:rPr>
              <a:t>70% en 3 postes</a:t>
            </a:r>
            <a:endParaRPr lang="fr-FR" sz="1600" b="1">
              <a:solidFill>
                <a:schemeClr val="accent5">
                  <a:lumMod val="50000"/>
                </a:schemeClr>
              </a:solidFill>
            </a:endParaRPr>
          </a:p>
        </p:txBody>
      </p:sp>
      <p:pic>
        <p:nvPicPr>
          <p:cNvPr id="3" name="Picture 2">
            <a:extLst>
              <a:ext uri="{FF2B5EF4-FFF2-40B4-BE49-F238E27FC236}">
                <a16:creationId xmlns:a16="http://schemas.microsoft.com/office/drawing/2014/main" xmlns="" id="{7CA07CA5-F490-404F-8C62-F3B0C5D5387C}"/>
              </a:ext>
            </a:extLst>
          </p:cNvPr>
          <p:cNvPicPr>
            <a:picLocks noChangeAspect="1"/>
          </p:cNvPicPr>
          <p:nvPr/>
        </p:nvPicPr>
        <p:blipFill rotWithShape="1">
          <a:blip r:embed="rId3"/>
          <a:srcRect l="40389"/>
          <a:stretch/>
        </p:blipFill>
        <p:spPr>
          <a:xfrm>
            <a:off x="-32488" y="1178899"/>
            <a:ext cx="2176879" cy="3651821"/>
          </a:xfrm>
          <a:prstGeom prst="rect">
            <a:avLst/>
          </a:prstGeom>
        </p:spPr>
      </p:pic>
      <p:pic>
        <p:nvPicPr>
          <p:cNvPr id="22" name="Graphic 21" descr="Handshake outline">
            <a:extLst>
              <a:ext uri="{FF2B5EF4-FFF2-40B4-BE49-F238E27FC236}">
                <a16:creationId xmlns:a16="http://schemas.microsoft.com/office/drawing/2014/main" xmlns="" id="{A45276A0-A8D1-43C2-AA14-3DC2554A59C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784725" y="1943100"/>
            <a:ext cx="914400" cy="914400"/>
          </a:xfrm>
          <a:prstGeom prst="rect">
            <a:avLst/>
          </a:prstGeom>
        </p:spPr>
      </p:pic>
      <p:pic>
        <p:nvPicPr>
          <p:cNvPr id="23" name="Graphic 22" descr="Pencil outline">
            <a:extLst>
              <a:ext uri="{FF2B5EF4-FFF2-40B4-BE49-F238E27FC236}">
                <a16:creationId xmlns:a16="http://schemas.microsoft.com/office/drawing/2014/main" xmlns="" id="{CDD1497F-F7D8-463E-8CB4-B388225D678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018047" y="2091033"/>
            <a:ext cx="735362" cy="735362"/>
          </a:xfrm>
          <a:prstGeom prst="rect">
            <a:avLst/>
          </a:prstGeom>
        </p:spPr>
      </p:pic>
      <p:pic>
        <p:nvPicPr>
          <p:cNvPr id="24" name="Graphic 23" descr="Battery charging outline">
            <a:extLst>
              <a:ext uri="{FF2B5EF4-FFF2-40B4-BE49-F238E27FC236}">
                <a16:creationId xmlns:a16="http://schemas.microsoft.com/office/drawing/2014/main" xmlns="" id="{1582543F-65D7-41A8-897B-8BE3BC74611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771842" y="1927943"/>
            <a:ext cx="914400" cy="914400"/>
          </a:xfrm>
          <a:prstGeom prst="rect">
            <a:avLst/>
          </a:prstGeom>
        </p:spPr>
      </p:pic>
      <p:sp>
        <p:nvSpPr>
          <p:cNvPr id="10" name="Rectangle 9">
            <a:extLst>
              <a:ext uri="{FF2B5EF4-FFF2-40B4-BE49-F238E27FC236}">
                <a16:creationId xmlns:a16="http://schemas.microsoft.com/office/drawing/2014/main" xmlns="" id="{470082EF-75B2-4025-AB3F-F60E34A2AC52}"/>
              </a:ext>
            </a:extLst>
          </p:cNvPr>
          <p:cNvSpPr/>
          <p:nvPr/>
        </p:nvSpPr>
        <p:spPr>
          <a:xfrm>
            <a:off x="1485445" y="3511670"/>
            <a:ext cx="2131595" cy="81525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a:solidFill>
                  <a:schemeClr val="tx1"/>
                </a:solidFill>
              </a:rPr>
              <a:t>Frais de chauffage, d’électricité, de téléphone, etc. </a:t>
            </a:r>
            <a:endParaRPr lang="fr-FR" sz="1200">
              <a:solidFill>
                <a:schemeClr val="tx1"/>
              </a:solidFill>
            </a:endParaRPr>
          </a:p>
        </p:txBody>
      </p:sp>
      <p:sp>
        <p:nvSpPr>
          <p:cNvPr id="25" name="TextBox 24">
            <a:extLst>
              <a:ext uri="{FF2B5EF4-FFF2-40B4-BE49-F238E27FC236}">
                <a16:creationId xmlns:a16="http://schemas.microsoft.com/office/drawing/2014/main" xmlns="" id="{E84E0770-95C7-44FB-BB5F-21E294B6DA40}"/>
              </a:ext>
            </a:extLst>
          </p:cNvPr>
          <p:cNvSpPr txBox="1"/>
          <p:nvPr/>
        </p:nvSpPr>
        <p:spPr>
          <a:xfrm>
            <a:off x="4303935" y="2743200"/>
            <a:ext cx="1825179" cy="523220"/>
          </a:xfrm>
          <a:prstGeom prst="rect">
            <a:avLst/>
          </a:prstGeom>
          <a:noFill/>
        </p:spPr>
        <p:txBody>
          <a:bodyPr wrap="square" rtlCol="0">
            <a:spAutoFit/>
          </a:bodyPr>
          <a:lstStyle/>
          <a:p>
            <a:pPr algn="ctr"/>
            <a:r>
              <a:rPr lang="fr-BE" sz="1400" dirty="0"/>
              <a:t>SOUS-TRAITANCE ET ENTRETIEN</a:t>
            </a:r>
            <a:endParaRPr lang="fr-FR" sz="1400" dirty="0"/>
          </a:p>
        </p:txBody>
      </p:sp>
      <p:cxnSp>
        <p:nvCxnSpPr>
          <p:cNvPr id="26" name="Straight Connector 25">
            <a:extLst>
              <a:ext uri="{FF2B5EF4-FFF2-40B4-BE49-F238E27FC236}">
                <a16:creationId xmlns:a16="http://schemas.microsoft.com/office/drawing/2014/main" xmlns="" id="{065BCEF7-467C-4253-9ABC-A702C76239C5}"/>
              </a:ext>
            </a:extLst>
          </p:cNvPr>
          <p:cNvCxnSpPr>
            <a:cxnSpLocks/>
            <a:stCxn id="10" idx="0"/>
            <a:endCxn id="14" idx="2"/>
          </p:cNvCxnSpPr>
          <p:nvPr/>
        </p:nvCxnSpPr>
        <p:spPr>
          <a:xfrm flipV="1">
            <a:off x="2551243" y="3050977"/>
            <a:ext cx="625655" cy="460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xmlns="" id="{049731F1-1C44-440A-ACB8-E8B13651A860}"/>
              </a:ext>
            </a:extLst>
          </p:cNvPr>
          <p:cNvSpPr/>
          <p:nvPr/>
        </p:nvSpPr>
        <p:spPr>
          <a:xfrm>
            <a:off x="3686241" y="3508615"/>
            <a:ext cx="2658631" cy="8696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solidFill>
                  <a:schemeClr val="tx1"/>
                </a:solidFill>
              </a:rPr>
              <a:t>Sous-traitance, matériel technique, honoraires, assurances, service déneigement , … </a:t>
            </a:r>
            <a:endParaRPr lang="fr-FR" sz="1200" dirty="0">
              <a:solidFill>
                <a:schemeClr val="tx1"/>
              </a:solidFill>
            </a:endParaRPr>
          </a:p>
        </p:txBody>
      </p:sp>
      <p:cxnSp>
        <p:nvCxnSpPr>
          <p:cNvPr id="31" name="Straight Connector 30">
            <a:extLst>
              <a:ext uri="{FF2B5EF4-FFF2-40B4-BE49-F238E27FC236}">
                <a16:creationId xmlns:a16="http://schemas.microsoft.com/office/drawing/2014/main" xmlns="" id="{C7F2469A-4E06-4345-861A-9CFCE16D8AD6}"/>
              </a:ext>
            </a:extLst>
          </p:cNvPr>
          <p:cNvCxnSpPr>
            <a:cxnSpLocks/>
            <a:stCxn id="25" idx="2"/>
            <a:endCxn id="30" idx="0"/>
          </p:cNvCxnSpPr>
          <p:nvPr/>
        </p:nvCxnSpPr>
        <p:spPr>
          <a:xfrm flipH="1">
            <a:off x="5015557" y="3266420"/>
            <a:ext cx="200968" cy="242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B8123367-9F76-49B3-AA65-67CAA6857BF0}"/>
              </a:ext>
            </a:extLst>
          </p:cNvPr>
          <p:cNvSpPr txBox="1"/>
          <p:nvPr/>
        </p:nvSpPr>
        <p:spPr>
          <a:xfrm>
            <a:off x="6344873" y="2743200"/>
            <a:ext cx="1825179" cy="523220"/>
          </a:xfrm>
          <a:prstGeom prst="rect">
            <a:avLst/>
          </a:prstGeom>
          <a:noFill/>
        </p:spPr>
        <p:txBody>
          <a:bodyPr wrap="square" rtlCol="0">
            <a:spAutoFit/>
          </a:bodyPr>
          <a:lstStyle/>
          <a:p>
            <a:pPr algn="ctr"/>
            <a:r>
              <a:rPr lang="fr-BE" sz="1400"/>
              <a:t>FOURNITURE ET MATERIEL</a:t>
            </a:r>
            <a:endParaRPr lang="fr-FR" sz="1400"/>
          </a:p>
        </p:txBody>
      </p:sp>
      <p:sp>
        <p:nvSpPr>
          <p:cNvPr id="36" name="Rectangle 35">
            <a:extLst>
              <a:ext uri="{FF2B5EF4-FFF2-40B4-BE49-F238E27FC236}">
                <a16:creationId xmlns:a16="http://schemas.microsoft.com/office/drawing/2014/main" xmlns="" id="{4F5B53E7-19AF-4372-9564-3469CF258D86}"/>
              </a:ext>
            </a:extLst>
          </p:cNvPr>
          <p:cNvSpPr/>
          <p:nvPr/>
        </p:nvSpPr>
        <p:spPr>
          <a:xfrm>
            <a:off x="6447779" y="3531850"/>
            <a:ext cx="2154054" cy="81525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solidFill>
                  <a:schemeClr val="tx1"/>
                </a:solidFill>
              </a:rPr>
              <a:t>Papier, courrier, matériel de bureau, </a:t>
            </a:r>
            <a:r>
              <a:rPr lang="fr-FR" sz="1200" dirty="0">
                <a:solidFill>
                  <a:schemeClr val="tx1"/>
                </a:solidFill>
              </a:rPr>
              <a:t>contrats entretien informatique, formations, frais scolaires, … </a:t>
            </a:r>
          </a:p>
        </p:txBody>
      </p:sp>
      <p:cxnSp>
        <p:nvCxnSpPr>
          <p:cNvPr id="37" name="Straight Connector 36">
            <a:extLst>
              <a:ext uri="{FF2B5EF4-FFF2-40B4-BE49-F238E27FC236}">
                <a16:creationId xmlns:a16="http://schemas.microsoft.com/office/drawing/2014/main" xmlns="" id="{88E70319-C5BD-454B-9B90-FF430D89AB04}"/>
              </a:ext>
            </a:extLst>
          </p:cNvPr>
          <p:cNvCxnSpPr>
            <a:cxnSpLocks/>
            <a:stCxn id="35" idx="2"/>
            <a:endCxn id="36" idx="0"/>
          </p:cNvCxnSpPr>
          <p:nvPr/>
        </p:nvCxnSpPr>
        <p:spPr>
          <a:xfrm>
            <a:off x="7257463" y="3266420"/>
            <a:ext cx="267343" cy="265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F15EE6B3-18E7-4657-A3A8-E1F644245CF0}"/>
              </a:ext>
            </a:extLst>
          </p:cNvPr>
          <p:cNvSpPr txBox="1"/>
          <p:nvPr/>
        </p:nvSpPr>
        <p:spPr>
          <a:xfrm>
            <a:off x="1906645" y="4447388"/>
            <a:ext cx="1910601" cy="307777"/>
          </a:xfrm>
          <a:prstGeom prst="rect">
            <a:avLst/>
          </a:prstGeom>
          <a:noFill/>
        </p:spPr>
        <p:txBody>
          <a:bodyPr wrap="square">
            <a:spAutoFit/>
          </a:bodyPr>
          <a:lstStyle/>
          <a:p>
            <a:r>
              <a:rPr lang="fr-BE" sz="1400" b="0">
                <a:solidFill>
                  <a:schemeClr val="tx1"/>
                </a:solidFill>
              </a:rPr>
              <a:t>2022 = </a:t>
            </a:r>
            <a:r>
              <a:rPr lang="fr-BE" sz="1400"/>
              <a:t>624</a:t>
            </a:r>
            <a:r>
              <a:rPr lang="fr-BE" sz="1400" b="0">
                <a:solidFill>
                  <a:schemeClr val="tx1"/>
                </a:solidFill>
              </a:rPr>
              <a:t>.637€</a:t>
            </a:r>
            <a:endParaRPr lang="fr-FR" sz="1400"/>
          </a:p>
        </p:txBody>
      </p:sp>
      <p:sp>
        <p:nvSpPr>
          <p:cNvPr id="44" name="TextBox 43">
            <a:extLst>
              <a:ext uri="{FF2B5EF4-FFF2-40B4-BE49-F238E27FC236}">
                <a16:creationId xmlns:a16="http://schemas.microsoft.com/office/drawing/2014/main" xmlns="" id="{EDC3CDD0-1307-4C51-8A92-A596F6C09716}"/>
              </a:ext>
            </a:extLst>
          </p:cNvPr>
          <p:cNvSpPr txBox="1"/>
          <p:nvPr/>
        </p:nvSpPr>
        <p:spPr>
          <a:xfrm>
            <a:off x="4060255" y="4447388"/>
            <a:ext cx="1910601" cy="307777"/>
          </a:xfrm>
          <a:prstGeom prst="rect">
            <a:avLst/>
          </a:prstGeom>
          <a:noFill/>
        </p:spPr>
        <p:txBody>
          <a:bodyPr wrap="square">
            <a:spAutoFit/>
          </a:bodyPr>
          <a:lstStyle/>
          <a:p>
            <a:r>
              <a:rPr lang="fr-BE" sz="1400" b="0" dirty="0">
                <a:solidFill>
                  <a:schemeClr val="tx1"/>
                </a:solidFill>
              </a:rPr>
              <a:t>2022 = 1.002.310€</a:t>
            </a:r>
            <a:endParaRPr lang="fr-FR" sz="1400" dirty="0"/>
          </a:p>
        </p:txBody>
      </p:sp>
      <p:sp>
        <p:nvSpPr>
          <p:cNvPr id="45" name="TextBox 44">
            <a:extLst>
              <a:ext uri="{FF2B5EF4-FFF2-40B4-BE49-F238E27FC236}">
                <a16:creationId xmlns:a16="http://schemas.microsoft.com/office/drawing/2014/main" xmlns="" id="{F54B58F3-922C-4C14-8BB0-FE025AEE4F43}"/>
              </a:ext>
            </a:extLst>
          </p:cNvPr>
          <p:cNvSpPr txBox="1"/>
          <p:nvPr/>
        </p:nvSpPr>
        <p:spPr>
          <a:xfrm>
            <a:off x="6495404" y="4447388"/>
            <a:ext cx="1910601" cy="307777"/>
          </a:xfrm>
          <a:prstGeom prst="rect">
            <a:avLst/>
          </a:prstGeom>
          <a:noFill/>
        </p:spPr>
        <p:txBody>
          <a:bodyPr wrap="square">
            <a:spAutoFit/>
          </a:bodyPr>
          <a:lstStyle/>
          <a:p>
            <a:r>
              <a:rPr lang="fr-BE" sz="1400" b="0" dirty="0">
                <a:solidFill>
                  <a:schemeClr val="tx1"/>
                </a:solidFill>
              </a:rPr>
              <a:t>2022 = 442.940€</a:t>
            </a:r>
            <a:endParaRPr lang="fr-FR" sz="1400" dirty="0"/>
          </a:p>
        </p:txBody>
      </p:sp>
      <p:sp>
        <p:nvSpPr>
          <p:cNvPr id="4" name="TextBox 42">
            <a:extLst>
              <a:ext uri="{FF2B5EF4-FFF2-40B4-BE49-F238E27FC236}">
                <a16:creationId xmlns:a16="http://schemas.microsoft.com/office/drawing/2014/main" xmlns="" id="{DD243872-C267-28B9-9D06-CC2BAAECA4BA}"/>
              </a:ext>
            </a:extLst>
          </p:cNvPr>
          <p:cNvSpPr txBox="1"/>
          <p:nvPr/>
        </p:nvSpPr>
        <p:spPr>
          <a:xfrm>
            <a:off x="1906644" y="4721739"/>
            <a:ext cx="1910601" cy="307777"/>
          </a:xfrm>
          <a:prstGeom prst="rect">
            <a:avLst/>
          </a:prstGeom>
          <a:noFill/>
        </p:spPr>
        <p:txBody>
          <a:bodyPr wrap="square">
            <a:spAutoFit/>
          </a:bodyPr>
          <a:lstStyle/>
          <a:p>
            <a:r>
              <a:rPr lang="fr-BE" sz="1400" b="0" dirty="0">
                <a:solidFill>
                  <a:schemeClr val="tx1"/>
                </a:solidFill>
              </a:rPr>
              <a:t>2021 = 348.753€</a:t>
            </a:r>
            <a:endParaRPr lang="fr-FR" sz="1400" dirty="0"/>
          </a:p>
        </p:txBody>
      </p:sp>
      <p:sp>
        <p:nvSpPr>
          <p:cNvPr id="6" name="TextBox 20">
            <a:extLst>
              <a:ext uri="{FF2B5EF4-FFF2-40B4-BE49-F238E27FC236}">
                <a16:creationId xmlns:a16="http://schemas.microsoft.com/office/drawing/2014/main" xmlns="" id="{E0D977A3-3A0B-A5FF-44C6-727912F446D7}"/>
              </a:ext>
            </a:extLst>
          </p:cNvPr>
          <p:cNvSpPr txBox="1"/>
          <p:nvPr/>
        </p:nvSpPr>
        <p:spPr>
          <a:xfrm>
            <a:off x="4525854" y="365077"/>
            <a:ext cx="815542" cy="338554"/>
          </a:xfrm>
          <a:prstGeom prst="rect">
            <a:avLst/>
          </a:prstGeom>
          <a:noFill/>
        </p:spPr>
        <p:txBody>
          <a:bodyPr wrap="square" rtlCol="0">
            <a:spAutoFit/>
          </a:bodyPr>
          <a:lstStyle/>
          <a:p>
            <a:r>
              <a:rPr lang="fr-BE" sz="1600" b="1">
                <a:solidFill>
                  <a:schemeClr val="accent5">
                    <a:lumMod val="50000"/>
                  </a:schemeClr>
                </a:solidFill>
              </a:rPr>
              <a:t>19,7%</a:t>
            </a:r>
            <a:endParaRPr lang="fr-FR" sz="1600" b="1">
              <a:solidFill>
                <a:schemeClr val="accent5">
                  <a:lumMod val="50000"/>
                </a:schemeClr>
              </a:solidFill>
            </a:endParaRPr>
          </a:p>
        </p:txBody>
      </p:sp>
    </p:spTree>
    <p:extLst>
      <p:ext uri="{BB962C8B-B14F-4D97-AF65-F5344CB8AC3E}">
        <p14:creationId xmlns:p14="http://schemas.microsoft.com/office/powerpoint/2010/main" val="573591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570" name="Picture 1"/>
          <p:cNvPicPr/>
          <p:nvPr/>
        </p:nvPicPr>
        <p:blipFill>
          <a:blip r:embed="rId3"/>
          <a:srcRect r="20472"/>
          <a:stretch/>
        </p:blipFill>
        <p:spPr>
          <a:xfrm>
            <a:off x="119880" y="180360"/>
            <a:ext cx="2129040" cy="1468440"/>
          </a:xfrm>
          <a:prstGeom prst="rect">
            <a:avLst/>
          </a:prstGeom>
          <a:ln>
            <a:noFill/>
          </a:ln>
        </p:spPr>
      </p:pic>
      <p:sp>
        <p:nvSpPr>
          <p:cNvPr id="571" name="CustomShape 2"/>
          <p:cNvSpPr/>
          <p:nvPr/>
        </p:nvSpPr>
        <p:spPr>
          <a:xfrm>
            <a:off x="1294920" y="1195200"/>
            <a:ext cx="792000" cy="4118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572" name="CustomShape 3"/>
          <p:cNvSpPr/>
          <p:nvPr/>
        </p:nvSpPr>
        <p:spPr>
          <a:xfrm>
            <a:off x="2251440" y="765360"/>
            <a:ext cx="42415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Alle Ausgaben zum Betrieb der Gemeindedienste</a:t>
            </a:r>
            <a:endParaRPr lang="en-US" sz="1400" b="0" strike="noStrike" spc="-1">
              <a:latin typeface="Arial"/>
            </a:endParaRPr>
          </a:p>
          <a:p>
            <a:pPr algn="just">
              <a:lnSpc>
                <a:spcPct val="100000"/>
              </a:lnSpc>
            </a:pPr>
            <a:endParaRPr lang="en-US" sz="1400" b="0" strike="noStrike" spc="-1">
              <a:latin typeface="Arial"/>
            </a:endParaRPr>
          </a:p>
        </p:txBody>
      </p:sp>
      <p:sp>
        <p:nvSpPr>
          <p:cNvPr id="573" name="CustomShape 4"/>
          <p:cNvSpPr/>
          <p:nvPr/>
        </p:nvSpPr>
        <p:spPr>
          <a:xfrm>
            <a:off x="2267280" y="200880"/>
            <a:ext cx="220536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737373"/>
                </a:solidFill>
                <a:latin typeface="Trebuchet MS"/>
                <a:ea typeface="DejaVu Sans"/>
              </a:rPr>
              <a:t>FUNKTIONSKOSTEN</a:t>
            </a:r>
            <a:endParaRPr lang="en-US" sz="1600" b="0" strike="noStrike" spc="-1">
              <a:latin typeface="Arial"/>
            </a:endParaRPr>
          </a:p>
        </p:txBody>
      </p:sp>
      <p:sp>
        <p:nvSpPr>
          <p:cNvPr id="574" name="CustomShape 5"/>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737373"/>
                </a:solidFill>
                <a:latin typeface="Trebuchet MS"/>
                <a:ea typeface="DejaVu Sans"/>
              </a:rPr>
              <a:t>19,7%</a:t>
            </a:r>
            <a:endParaRPr lang="en-US" sz="1600" b="0" strike="noStrike" spc="-1">
              <a:latin typeface="Arial"/>
            </a:endParaRPr>
          </a:p>
        </p:txBody>
      </p:sp>
      <p:pic>
        <p:nvPicPr>
          <p:cNvPr id="575" name="Picture 2"/>
          <p:cNvPicPr/>
          <p:nvPr/>
        </p:nvPicPr>
        <p:blipFill>
          <a:blip r:embed="rId4"/>
          <a:srcRect l="40392"/>
          <a:stretch/>
        </p:blipFill>
        <p:spPr>
          <a:xfrm>
            <a:off x="-32400" y="1179000"/>
            <a:ext cx="2174400" cy="3649320"/>
          </a:xfrm>
          <a:prstGeom prst="rect">
            <a:avLst/>
          </a:prstGeom>
          <a:ln>
            <a:noFill/>
          </a:ln>
        </p:spPr>
      </p:pic>
      <p:sp>
        <p:nvSpPr>
          <p:cNvPr id="576" name="CustomShape 6"/>
          <p:cNvSpPr/>
          <p:nvPr/>
        </p:nvSpPr>
        <p:spPr>
          <a:xfrm>
            <a:off x="1645920" y="3682800"/>
            <a:ext cx="1553040" cy="4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100" b="0" strike="noStrike" spc="-1">
                <a:solidFill>
                  <a:srgbClr val="404040"/>
                </a:solidFill>
                <a:latin typeface="Trebuchet MS"/>
                <a:ea typeface="DejaVu Sans"/>
              </a:rPr>
              <a:t>GETROFFENE ENTSCHEIDUNGEN </a:t>
            </a:r>
            <a:endParaRPr lang="en-US" sz="1100" b="0" strike="noStrike" spc="-1">
              <a:latin typeface="Arial"/>
            </a:endParaRPr>
          </a:p>
        </p:txBody>
      </p:sp>
      <p:pic>
        <p:nvPicPr>
          <p:cNvPr id="577" name="Graphic 14" descr="Signpost outline"/>
          <p:cNvPicPr/>
          <p:nvPr/>
        </p:nvPicPr>
        <p:blipFill>
          <a:blip r:embed="rId5"/>
          <a:stretch/>
        </p:blipFill>
        <p:spPr>
          <a:xfrm>
            <a:off x="1584720" y="2176200"/>
            <a:ext cx="1608840" cy="1608840"/>
          </a:xfrm>
          <a:prstGeom prst="rect">
            <a:avLst/>
          </a:prstGeom>
          <a:ln>
            <a:noFill/>
          </a:ln>
        </p:spPr>
      </p:pic>
      <p:sp>
        <p:nvSpPr>
          <p:cNvPr id="578" name="CustomShape 7"/>
          <p:cNvSpPr/>
          <p:nvPr/>
        </p:nvSpPr>
        <p:spPr>
          <a:xfrm>
            <a:off x="3193560" y="2416680"/>
            <a:ext cx="495036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3320">
              <a:lnSpc>
                <a:spcPct val="100000"/>
              </a:lnSpc>
              <a:buClr>
                <a:srgbClr val="737373"/>
              </a:buClr>
              <a:buFont typeface="Arial"/>
              <a:buChar char="•"/>
            </a:pPr>
            <a:r>
              <a:rPr lang="en-US" sz="1800" b="0" strike="noStrike" spc="-1">
                <a:solidFill>
                  <a:srgbClr val="404040"/>
                </a:solidFill>
                <a:latin typeface="Trebuchet MS"/>
                <a:ea typeface="DejaVu Sans"/>
              </a:rPr>
              <a:t>Ausschaltung der Straßenbeleuchtung, 127K€</a:t>
            </a:r>
            <a:endParaRPr lang="en-US" sz="1800" b="0" strike="noStrike" spc="-1">
              <a:latin typeface="Arial"/>
            </a:endParaRPr>
          </a:p>
          <a:p>
            <a:pPr marL="285840" indent="-283320">
              <a:lnSpc>
                <a:spcPct val="100000"/>
              </a:lnSpc>
              <a:buClr>
                <a:srgbClr val="737373"/>
              </a:buClr>
              <a:buFont typeface="Arial"/>
              <a:buChar char="•"/>
            </a:pPr>
            <a:r>
              <a:rPr lang="en-US" sz="1800" b="0" strike="noStrike" spc="-1">
                <a:solidFill>
                  <a:srgbClr val="404040"/>
                </a:solidFill>
                <a:latin typeface="Trebuchet MS"/>
                <a:ea typeface="DejaVu Sans"/>
              </a:rPr>
              <a:t>Die Kredite auf Bestellscheine dürfen die Haushaltsmittel nicht mehr überschreiten</a:t>
            </a:r>
            <a:endParaRPr lang="en-US" sz="1800" b="0" strike="noStrike" spc="-1">
              <a:latin typeface="Arial"/>
            </a:endParaRPr>
          </a:p>
          <a:p>
            <a:pPr marL="285840" indent="-283320">
              <a:lnSpc>
                <a:spcPct val="100000"/>
              </a:lnSpc>
              <a:buClr>
                <a:srgbClr val="737373"/>
              </a:buClr>
              <a:buFont typeface="Arial"/>
              <a:buChar char="•"/>
            </a:pPr>
            <a:r>
              <a:rPr lang="en-US" sz="1800" b="0" strike="noStrike" spc="-1">
                <a:solidFill>
                  <a:srgbClr val="404040"/>
                </a:solidFill>
                <a:latin typeface="Trebuchet MS"/>
                <a:ea typeface="DejaVu Sans"/>
              </a:rPr>
              <a:t>Umrüstung LED öffentliche Straßenbeleuchtung</a:t>
            </a:r>
            <a:endParaRPr lang="en-US" sz="1800" b="0" strike="noStrike" spc="-1">
              <a:latin typeface="Arial"/>
            </a:endParaRPr>
          </a:p>
          <a:p>
            <a:pPr marL="285840" indent="-283320">
              <a:lnSpc>
                <a:spcPct val="100000"/>
              </a:lnSpc>
              <a:buClr>
                <a:srgbClr val="737373"/>
              </a:buClr>
              <a:buFont typeface="Arial"/>
              <a:buChar char="•"/>
            </a:pPr>
            <a:r>
              <a:rPr lang="en-US" sz="1800" b="0" strike="noStrike" spc="-1">
                <a:solidFill>
                  <a:srgbClr val="404040"/>
                </a:solidFill>
                <a:latin typeface="Trebuchet MS"/>
                <a:ea typeface="DejaVu Sans"/>
              </a:rPr>
              <a:t>Intelligente Stromzähler</a:t>
            </a:r>
            <a:endParaRPr lang="en-US" sz="1800" b="0" strike="noStrike" spc="-1">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580" name="Picture 1"/>
          <p:cNvPicPr/>
          <p:nvPr/>
        </p:nvPicPr>
        <p:blipFill>
          <a:blip r:embed="rId3"/>
          <a:srcRect r="20472"/>
          <a:stretch/>
        </p:blipFill>
        <p:spPr>
          <a:xfrm>
            <a:off x="119880" y="180360"/>
            <a:ext cx="2129040" cy="1468440"/>
          </a:xfrm>
          <a:prstGeom prst="rect">
            <a:avLst/>
          </a:prstGeom>
          <a:ln>
            <a:noFill/>
          </a:ln>
        </p:spPr>
      </p:pic>
      <p:sp>
        <p:nvSpPr>
          <p:cNvPr id="581" name="CustomShape 2"/>
          <p:cNvSpPr/>
          <p:nvPr/>
        </p:nvSpPr>
        <p:spPr>
          <a:xfrm>
            <a:off x="658800" y="242640"/>
            <a:ext cx="628200" cy="136548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582" name="CustomShape 3"/>
          <p:cNvSpPr/>
          <p:nvPr/>
        </p:nvSpPr>
        <p:spPr>
          <a:xfrm>
            <a:off x="2287440" y="765360"/>
            <a:ext cx="424152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Alle Zuschüsse, die die Gemeinde Dritten gewährt  (ÖSHZ, Polizei, Kirchen usw.)</a:t>
            </a:r>
            <a:endParaRPr lang="en-US" sz="1400" b="0" strike="noStrike" spc="-1">
              <a:latin typeface="Arial"/>
            </a:endParaRPr>
          </a:p>
          <a:p>
            <a:pPr algn="just">
              <a:lnSpc>
                <a:spcPct val="100000"/>
              </a:lnSpc>
            </a:pPr>
            <a:endParaRPr lang="en-US" sz="1400" b="0" strike="noStrike" spc="-1">
              <a:latin typeface="Arial"/>
            </a:endParaRPr>
          </a:p>
        </p:txBody>
      </p:sp>
      <p:sp>
        <p:nvSpPr>
          <p:cNvPr id="583" name="CustomShape 4"/>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BABAB"/>
                </a:solidFill>
                <a:latin typeface="Trebuchet MS"/>
                <a:ea typeface="DejaVu Sans"/>
              </a:rPr>
              <a:t>39,1%</a:t>
            </a:r>
            <a:endParaRPr lang="en-US" sz="1600" b="0" strike="noStrike" spc="-1">
              <a:latin typeface="Arial"/>
            </a:endParaRPr>
          </a:p>
        </p:txBody>
      </p:sp>
      <p:sp>
        <p:nvSpPr>
          <p:cNvPr id="584" name="CustomShape 5"/>
          <p:cNvSpPr/>
          <p:nvPr/>
        </p:nvSpPr>
        <p:spPr>
          <a:xfrm>
            <a:off x="2248200" y="18036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DADAD"/>
                </a:solidFill>
                <a:latin typeface="Trebuchet MS"/>
                <a:ea typeface="DejaVu Sans"/>
              </a:rPr>
              <a:t>ÜBERTRAGUNGEN</a:t>
            </a:r>
            <a:endParaRPr lang="en-US" sz="1600" b="0" strike="noStrike" spc="-1">
              <a:latin typeface="Arial"/>
            </a:endParaRPr>
          </a:p>
        </p:txBody>
      </p:sp>
      <p:pic>
        <p:nvPicPr>
          <p:cNvPr id="585" name="Picture 3"/>
          <p:cNvPicPr/>
          <p:nvPr/>
        </p:nvPicPr>
        <p:blipFill>
          <a:blip r:embed="rId4"/>
          <a:srcRect l="44530"/>
          <a:stretch/>
        </p:blipFill>
        <p:spPr>
          <a:xfrm>
            <a:off x="-7200" y="1133640"/>
            <a:ext cx="1786680" cy="3216600"/>
          </a:xfrm>
          <a:prstGeom prst="rect">
            <a:avLst/>
          </a:prstGeom>
          <a:ln>
            <a:noFill/>
          </a:ln>
        </p:spPr>
      </p:pic>
      <p:graphicFrame>
        <p:nvGraphicFramePr>
          <p:cNvPr id="586" name="Table 6"/>
          <p:cNvGraphicFramePr/>
          <p:nvPr/>
        </p:nvGraphicFramePr>
        <p:xfrm>
          <a:off x="2220840" y="1972080"/>
          <a:ext cx="2892600" cy="2713080"/>
        </p:xfrm>
        <a:graphic>
          <a:graphicData uri="http://schemas.openxmlformats.org/drawingml/2006/table">
            <a:tbl>
              <a:tblPr/>
              <a:tblGrid>
                <a:gridCol w="993960">
                  <a:extLst>
                    <a:ext uri="{9D8B030D-6E8A-4147-A177-3AD203B41FA5}">
                      <a16:colId xmlns:a16="http://schemas.microsoft.com/office/drawing/2014/main" xmlns="" val="20000"/>
                    </a:ext>
                  </a:extLst>
                </a:gridCol>
                <a:gridCol w="1898640">
                  <a:extLst>
                    <a:ext uri="{9D8B030D-6E8A-4147-A177-3AD203B41FA5}">
                      <a16:colId xmlns:a16="http://schemas.microsoft.com/office/drawing/2014/main" xmlns="" val="20001"/>
                    </a:ext>
                  </a:extLst>
                </a:gridCol>
              </a:tblGrid>
              <a:tr h="36612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extLst>
                  <a:ext uri="{0D108BD9-81ED-4DB2-BD59-A6C34878D82A}">
                    <a16:rowId xmlns:a16="http://schemas.microsoft.com/office/drawing/2014/main" xmlns="" val="10000"/>
                  </a:ext>
                </a:extLst>
              </a:tr>
              <a:tr h="335160">
                <a:tc>
                  <a:txBody>
                    <a:bodyPr/>
                    <a:lstStyle/>
                    <a:p>
                      <a:pPr algn="ctr">
                        <a:lnSpc>
                          <a:spcPct val="100000"/>
                        </a:lnSpc>
                      </a:pPr>
                      <a:r>
                        <a:rPr lang="en-US" sz="1600" b="0" strike="noStrike" spc="-1">
                          <a:solidFill>
                            <a:srgbClr val="FFFFFF"/>
                          </a:solidFill>
                          <a:latin typeface="Trebuchet MS"/>
                        </a:rPr>
                        <a:t>2017</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4.417.894€</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7DB"/>
                    </a:solidFill>
                  </a:tcPr>
                </a:tc>
                <a:extLst>
                  <a:ext uri="{0D108BD9-81ED-4DB2-BD59-A6C34878D82A}">
                    <a16:rowId xmlns:a16="http://schemas.microsoft.com/office/drawing/2014/main" xmlns="" val="10001"/>
                  </a:ext>
                </a:extLst>
              </a:tr>
              <a:tr h="335160">
                <a:tc>
                  <a:txBody>
                    <a:bodyPr/>
                    <a:lstStyle/>
                    <a:p>
                      <a:pPr algn="ctr">
                        <a:lnSpc>
                          <a:spcPct val="100000"/>
                        </a:lnSpc>
                      </a:pPr>
                      <a:r>
                        <a:rPr lang="en-US" sz="1600" b="0" strike="noStrike" spc="-1">
                          <a:solidFill>
                            <a:srgbClr val="FFFFFF"/>
                          </a:solidFill>
                          <a:latin typeface="Trebuchet MS"/>
                        </a:rPr>
                        <a:t>2018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4.486.399€</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2"/>
                  </a:ext>
                </a:extLst>
              </a:tr>
              <a:tr h="335160">
                <a:tc>
                  <a:txBody>
                    <a:bodyPr/>
                    <a:lstStyle/>
                    <a:p>
                      <a:pPr algn="ctr">
                        <a:lnSpc>
                          <a:spcPct val="100000"/>
                        </a:lnSpc>
                      </a:pPr>
                      <a:r>
                        <a:rPr lang="en-US" sz="1600" b="0" strike="noStrike" spc="-1">
                          <a:solidFill>
                            <a:srgbClr val="FFFFFF"/>
                          </a:solidFill>
                          <a:latin typeface="Trebuchet MS"/>
                        </a:rPr>
                        <a:t>2019</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4.774.091€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3"/>
                  </a:ext>
                </a:extLst>
              </a:tr>
              <a:tr h="335160">
                <a:tc>
                  <a:txBody>
                    <a:bodyPr/>
                    <a:lstStyle/>
                    <a:p>
                      <a:pPr algn="ctr">
                        <a:lnSpc>
                          <a:spcPct val="100000"/>
                        </a:lnSpc>
                      </a:pPr>
                      <a:r>
                        <a:rPr lang="en-US" sz="1600" b="0" strike="noStrike" spc="-1">
                          <a:solidFill>
                            <a:srgbClr val="FFFFFF"/>
                          </a:solidFill>
                          <a:latin typeface="Trebuchet MS"/>
                        </a:rPr>
                        <a:t>2020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5.203.627€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4"/>
                  </a:ext>
                </a:extLst>
              </a:tr>
              <a:tr h="335160">
                <a:tc>
                  <a:txBody>
                    <a:bodyPr/>
                    <a:lstStyle/>
                    <a:p>
                      <a:pPr algn="ctr">
                        <a:lnSpc>
                          <a:spcPct val="100000"/>
                        </a:lnSpc>
                      </a:pPr>
                      <a:r>
                        <a:rPr lang="en-US" sz="1600" b="0" strike="noStrike" spc="-1">
                          <a:solidFill>
                            <a:srgbClr val="FFFFFF"/>
                          </a:solidFill>
                          <a:latin typeface="Trebuchet MS"/>
                        </a:rPr>
                        <a:t>2021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5.377.815€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5"/>
                  </a:ext>
                </a:extLst>
              </a:tr>
              <a:tr h="335160">
                <a:tc>
                  <a:txBody>
                    <a:bodyPr/>
                    <a:lstStyle/>
                    <a:p>
                      <a:pPr algn="ctr">
                        <a:lnSpc>
                          <a:spcPct val="100000"/>
                        </a:lnSpc>
                      </a:pPr>
                      <a:r>
                        <a:rPr lang="en-US" sz="1600" b="0" strike="noStrike" spc="-1">
                          <a:solidFill>
                            <a:srgbClr val="FFFFFF"/>
                          </a:solidFill>
                          <a:latin typeface="Trebuchet MS"/>
                        </a:rPr>
                        <a:t>2022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5.851.252€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6"/>
                  </a:ext>
                </a:extLst>
              </a:tr>
              <a:tr h="335160">
                <a:tc>
                  <a:txBody>
                    <a:bodyPr/>
                    <a:lstStyle/>
                    <a:p>
                      <a:pPr algn="ctr">
                        <a:lnSpc>
                          <a:spcPct val="100000"/>
                        </a:lnSpc>
                      </a:pPr>
                      <a:r>
                        <a:rPr lang="en-US" sz="1600" b="0" strike="noStrike" spc="-1">
                          <a:solidFill>
                            <a:srgbClr val="FFFFFF"/>
                          </a:solidFill>
                          <a:latin typeface="Trebuchet MS"/>
                        </a:rPr>
                        <a:t>2023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5.362.023€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7"/>
                  </a:ext>
                </a:extLst>
              </a:tr>
            </a:tbl>
          </a:graphicData>
        </a:graphic>
      </p:graphicFrame>
      <p:sp>
        <p:nvSpPr>
          <p:cNvPr id="587" name="CustomShape 7"/>
          <p:cNvSpPr/>
          <p:nvPr/>
        </p:nvSpPr>
        <p:spPr>
          <a:xfrm>
            <a:off x="1130040" y="3409200"/>
            <a:ext cx="945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+ 21,4% </a:t>
            </a:r>
            <a:endParaRPr lang="en-US" sz="1400" b="0" strike="noStrike" spc="-1">
              <a:latin typeface="Arial"/>
            </a:endParaRPr>
          </a:p>
        </p:txBody>
      </p:sp>
      <p:sp>
        <p:nvSpPr>
          <p:cNvPr id="588" name="CustomShape 8"/>
          <p:cNvSpPr/>
          <p:nvPr/>
        </p:nvSpPr>
        <p:spPr>
          <a:xfrm>
            <a:off x="1547457" y="2009417"/>
            <a:ext cx="4896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dirty="0">
                <a:solidFill>
                  <a:srgbClr val="404040"/>
                </a:solidFill>
                <a:latin typeface="Trebuchet MS"/>
                <a:ea typeface="DejaVu Sans"/>
              </a:rPr>
              <a:t>ENTWICKLUNG DER ÜBERTRAGUNGSKOSTEN</a:t>
            </a:r>
            <a:endParaRPr lang="en-US" sz="1400" b="0" strike="noStrike" spc="-1" dirty="0">
              <a:latin typeface="Arial"/>
            </a:endParaRPr>
          </a:p>
        </p:txBody>
      </p:sp>
      <p:sp>
        <p:nvSpPr>
          <p:cNvPr id="589" name="CustomShape 9"/>
          <p:cNvSpPr/>
          <p:nvPr/>
        </p:nvSpPr>
        <p:spPr>
          <a:xfrm>
            <a:off x="1986120" y="2419920"/>
            <a:ext cx="360" cy="2445480"/>
          </a:xfrm>
          <a:custGeom>
            <a:avLst/>
            <a:gdLst/>
            <a:ahLst/>
            <a:cxnLst/>
            <a:rect l="l" t="t" r="r" b="b"/>
            <a:pathLst>
              <a:path w="21600" h="21600">
                <a:moveTo>
                  <a:pt x="0" y="0"/>
                </a:moveTo>
                <a:lnTo>
                  <a:pt x="21600" y="21600"/>
                </a:lnTo>
              </a:path>
            </a:pathLst>
          </a:custGeom>
          <a:noFill/>
          <a:ln w="19080">
            <a:solidFill>
              <a:srgbClr val="657C91"/>
            </a:solidFill>
            <a:round/>
            <a:tailEnd type="triangle" w="med" len="med"/>
          </a:ln>
        </p:spPr>
        <p:style>
          <a:lnRef idx="0">
            <a:scrgbClr r="0" g="0" b="0"/>
          </a:lnRef>
          <a:fillRef idx="0">
            <a:scrgbClr r="0" g="0" b="0"/>
          </a:fillRef>
          <a:effectRef idx="0">
            <a:scrgbClr r="0" g="0" b="0"/>
          </a:effectRef>
          <a:fontRef idx="minor"/>
        </p:style>
      </p:sp>
      <p:pic>
        <p:nvPicPr>
          <p:cNvPr id="590" name="Image 7"/>
          <p:cNvPicPr/>
          <p:nvPr/>
        </p:nvPicPr>
        <p:blipFill rotWithShape="1">
          <a:blip r:embed="rId5"/>
          <a:srcRect t="18473"/>
          <a:stretch/>
        </p:blipFill>
        <p:spPr>
          <a:xfrm>
            <a:off x="5312520" y="1573801"/>
            <a:ext cx="3711600" cy="1754819"/>
          </a:xfrm>
          <a:prstGeom prst="rect">
            <a:avLst/>
          </a:prstGeom>
          <a:ln>
            <a:noFill/>
          </a:ln>
        </p:spPr>
      </p:pic>
      <p:pic>
        <p:nvPicPr>
          <p:cNvPr id="2" name="Image 2">
            <a:extLst>
              <a:ext uri="{FF2B5EF4-FFF2-40B4-BE49-F238E27FC236}">
                <a16:creationId xmlns:a16="http://schemas.microsoft.com/office/drawing/2014/main" xmlns="" id="{B1DB8FE3-E353-E487-9F40-B36087D61DC7}"/>
              </a:ext>
            </a:extLst>
          </p:cNvPr>
          <p:cNvPicPr/>
          <p:nvPr/>
        </p:nvPicPr>
        <p:blipFill>
          <a:blip r:embed="rId6"/>
          <a:stretch/>
        </p:blipFill>
        <p:spPr>
          <a:xfrm>
            <a:off x="5312520" y="3402329"/>
            <a:ext cx="2625714" cy="1583327"/>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580" name="Picture 1"/>
          <p:cNvPicPr/>
          <p:nvPr/>
        </p:nvPicPr>
        <p:blipFill>
          <a:blip r:embed="rId3"/>
          <a:srcRect r="20472"/>
          <a:stretch/>
        </p:blipFill>
        <p:spPr>
          <a:xfrm>
            <a:off x="119880" y="180360"/>
            <a:ext cx="2129040" cy="1468440"/>
          </a:xfrm>
          <a:prstGeom prst="rect">
            <a:avLst/>
          </a:prstGeom>
          <a:ln>
            <a:noFill/>
          </a:ln>
        </p:spPr>
      </p:pic>
      <p:sp>
        <p:nvSpPr>
          <p:cNvPr id="581" name="CustomShape 2"/>
          <p:cNvSpPr/>
          <p:nvPr/>
        </p:nvSpPr>
        <p:spPr>
          <a:xfrm>
            <a:off x="658800" y="242640"/>
            <a:ext cx="628200" cy="136548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582" name="CustomShape 3"/>
          <p:cNvSpPr/>
          <p:nvPr/>
        </p:nvSpPr>
        <p:spPr>
          <a:xfrm>
            <a:off x="2287440" y="765360"/>
            <a:ext cx="424152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dirty="0">
                <a:solidFill>
                  <a:srgbClr val="404040"/>
                </a:solidFill>
                <a:latin typeface="Trebuchet MS"/>
                <a:ea typeface="DejaVu Sans"/>
              </a:rPr>
              <a:t>Alle </a:t>
            </a:r>
            <a:r>
              <a:rPr lang="en-US" sz="1400" b="0" strike="noStrike" spc="-1" dirty="0" err="1">
                <a:solidFill>
                  <a:srgbClr val="404040"/>
                </a:solidFill>
                <a:latin typeface="Trebuchet MS"/>
                <a:ea typeface="DejaVu Sans"/>
              </a:rPr>
              <a:t>Zuschüsse</a:t>
            </a:r>
            <a:r>
              <a:rPr lang="en-US" sz="1400" b="0" strike="noStrike" spc="-1" dirty="0">
                <a:solidFill>
                  <a:srgbClr val="404040"/>
                </a:solidFill>
                <a:latin typeface="Trebuchet MS"/>
                <a:ea typeface="DejaVu Sans"/>
              </a:rPr>
              <a:t>, die </a:t>
            </a:r>
            <a:r>
              <a:rPr lang="en-US" sz="1400" b="0" strike="noStrike" spc="-1" dirty="0" err="1">
                <a:solidFill>
                  <a:srgbClr val="404040"/>
                </a:solidFill>
                <a:latin typeface="Trebuchet MS"/>
                <a:ea typeface="DejaVu Sans"/>
              </a:rPr>
              <a:t>die</a:t>
            </a:r>
            <a:r>
              <a:rPr lang="en-US" sz="1400" b="0" strike="noStrike" spc="-1" dirty="0">
                <a:solidFill>
                  <a:srgbClr val="404040"/>
                </a:solidFill>
                <a:latin typeface="Trebuchet MS"/>
                <a:ea typeface="DejaVu Sans"/>
              </a:rPr>
              <a:t> Gemeinde </a:t>
            </a:r>
            <a:r>
              <a:rPr lang="en-US" sz="1400" b="0" strike="noStrike" spc="-1" dirty="0" err="1">
                <a:solidFill>
                  <a:srgbClr val="404040"/>
                </a:solidFill>
                <a:latin typeface="Trebuchet MS"/>
                <a:ea typeface="DejaVu Sans"/>
              </a:rPr>
              <a:t>Dritten</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gewährt</a:t>
            </a:r>
            <a:r>
              <a:rPr lang="en-US" sz="1400" b="0" strike="noStrike" spc="-1" dirty="0">
                <a:solidFill>
                  <a:srgbClr val="404040"/>
                </a:solidFill>
                <a:latin typeface="Trebuchet MS"/>
                <a:ea typeface="DejaVu Sans"/>
              </a:rPr>
              <a:t>  (ÖSHZ, </a:t>
            </a:r>
            <a:r>
              <a:rPr lang="en-US" sz="1400" b="0" strike="noStrike" spc="-1" dirty="0" err="1">
                <a:solidFill>
                  <a:srgbClr val="404040"/>
                </a:solidFill>
                <a:latin typeface="Trebuchet MS"/>
                <a:ea typeface="DejaVu Sans"/>
              </a:rPr>
              <a:t>Polizei</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Kirchen</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usw</a:t>
            </a:r>
            <a:r>
              <a:rPr lang="en-US" sz="1400" b="0" strike="noStrike" spc="-1" dirty="0">
                <a:solidFill>
                  <a:srgbClr val="404040"/>
                </a:solidFill>
                <a:latin typeface="Trebuchet MS"/>
                <a:ea typeface="DejaVu Sans"/>
              </a:rPr>
              <a:t>.)</a:t>
            </a:r>
            <a:endParaRPr lang="en-US" sz="1400" b="0" strike="noStrike" spc="-1" dirty="0">
              <a:latin typeface="Arial"/>
            </a:endParaRPr>
          </a:p>
          <a:p>
            <a:pPr algn="just">
              <a:lnSpc>
                <a:spcPct val="100000"/>
              </a:lnSpc>
            </a:pPr>
            <a:endParaRPr lang="en-US" sz="1400" b="0" strike="noStrike" spc="-1" dirty="0">
              <a:latin typeface="Arial"/>
            </a:endParaRPr>
          </a:p>
        </p:txBody>
      </p:sp>
      <p:sp>
        <p:nvSpPr>
          <p:cNvPr id="583" name="CustomShape 4"/>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BABAB"/>
                </a:solidFill>
                <a:latin typeface="Trebuchet MS"/>
                <a:ea typeface="DejaVu Sans"/>
              </a:rPr>
              <a:t>39,1%</a:t>
            </a:r>
            <a:endParaRPr lang="en-US" sz="1600" b="0" strike="noStrike" spc="-1">
              <a:latin typeface="Arial"/>
            </a:endParaRPr>
          </a:p>
        </p:txBody>
      </p:sp>
      <p:sp>
        <p:nvSpPr>
          <p:cNvPr id="584" name="CustomShape 5"/>
          <p:cNvSpPr/>
          <p:nvPr/>
        </p:nvSpPr>
        <p:spPr>
          <a:xfrm>
            <a:off x="2248200" y="18036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DADAD"/>
                </a:solidFill>
                <a:latin typeface="Trebuchet MS"/>
                <a:ea typeface="DejaVu Sans"/>
              </a:rPr>
              <a:t>ÜBERTRAGUNGEN</a:t>
            </a:r>
            <a:endParaRPr lang="en-US" sz="1600" b="0" strike="noStrike" spc="-1">
              <a:latin typeface="Arial"/>
            </a:endParaRPr>
          </a:p>
        </p:txBody>
      </p:sp>
      <p:pic>
        <p:nvPicPr>
          <p:cNvPr id="585" name="Picture 3"/>
          <p:cNvPicPr/>
          <p:nvPr/>
        </p:nvPicPr>
        <p:blipFill>
          <a:blip r:embed="rId4"/>
          <a:srcRect l="44530"/>
          <a:stretch/>
        </p:blipFill>
        <p:spPr>
          <a:xfrm>
            <a:off x="-7200" y="1133640"/>
            <a:ext cx="1786680" cy="3216600"/>
          </a:xfrm>
          <a:prstGeom prst="rect">
            <a:avLst/>
          </a:prstGeom>
          <a:ln>
            <a:noFill/>
          </a:ln>
        </p:spPr>
      </p:pic>
      <p:graphicFrame>
        <p:nvGraphicFramePr>
          <p:cNvPr id="586" name="Table 6"/>
          <p:cNvGraphicFramePr/>
          <p:nvPr/>
        </p:nvGraphicFramePr>
        <p:xfrm>
          <a:off x="2220840" y="1972080"/>
          <a:ext cx="2892600" cy="2713080"/>
        </p:xfrm>
        <a:graphic>
          <a:graphicData uri="http://schemas.openxmlformats.org/drawingml/2006/table">
            <a:tbl>
              <a:tblPr/>
              <a:tblGrid>
                <a:gridCol w="993960">
                  <a:extLst>
                    <a:ext uri="{9D8B030D-6E8A-4147-A177-3AD203B41FA5}">
                      <a16:colId xmlns:a16="http://schemas.microsoft.com/office/drawing/2014/main" xmlns="" val="20000"/>
                    </a:ext>
                  </a:extLst>
                </a:gridCol>
                <a:gridCol w="1898640">
                  <a:extLst>
                    <a:ext uri="{9D8B030D-6E8A-4147-A177-3AD203B41FA5}">
                      <a16:colId xmlns:a16="http://schemas.microsoft.com/office/drawing/2014/main" xmlns="" val="20001"/>
                    </a:ext>
                  </a:extLst>
                </a:gridCol>
              </a:tblGrid>
              <a:tr h="36612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extLst>
                  <a:ext uri="{0D108BD9-81ED-4DB2-BD59-A6C34878D82A}">
                    <a16:rowId xmlns:a16="http://schemas.microsoft.com/office/drawing/2014/main" xmlns="" val="10000"/>
                  </a:ext>
                </a:extLst>
              </a:tr>
              <a:tr h="335160">
                <a:tc>
                  <a:txBody>
                    <a:bodyPr/>
                    <a:lstStyle/>
                    <a:p>
                      <a:pPr algn="ctr">
                        <a:lnSpc>
                          <a:spcPct val="100000"/>
                        </a:lnSpc>
                      </a:pPr>
                      <a:r>
                        <a:rPr lang="en-US" sz="1600" b="0" strike="noStrike" spc="-1">
                          <a:solidFill>
                            <a:srgbClr val="FFFFFF"/>
                          </a:solidFill>
                          <a:latin typeface="Trebuchet MS"/>
                        </a:rPr>
                        <a:t>2017</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4.417.894€</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7DB"/>
                    </a:solidFill>
                  </a:tcPr>
                </a:tc>
                <a:extLst>
                  <a:ext uri="{0D108BD9-81ED-4DB2-BD59-A6C34878D82A}">
                    <a16:rowId xmlns:a16="http://schemas.microsoft.com/office/drawing/2014/main" xmlns="" val="10001"/>
                  </a:ext>
                </a:extLst>
              </a:tr>
              <a:tr h="335160">
                <a:tc>
                  <a:txBody>
                    <a:bodyPr/>
                    <a:lstStyle/>
                    <a:p>
                      <a:pPr algn="ctr">
                        <a:lnSpc>
                          <a:spcPct val="100000"/>
                        </a:lnSpc>
                      </a:pPr>
                      <a:r>
                        <a:rPr lang="en-US" sz="1600" b="0" strike="noStrike" spc="-1">
                          <a:solidFill>
                            <a:srgbClr val="FFFFFF"/>
                          </a:solidFill>
                          <a:latin typeface="Trebuchet MS"/>
                        </a:rPr>
                        <a:t>2018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4.486.399€</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2"/>
                  </a:ext>
                </a:extLst>
              </a:tr>
              <a:tr h="335160">
                <a:tc>
                  <a:txBody>
                    <a:bodyPr/>
                    <a:lstStyle/>
                    <a:p>
                      <a:pPr algn="ctr">
                        <a:lnSpc>
                          <a:spcPct val="100000"/>
                        </a:lnSpc>
                      </a:pPr>
                      <a:r>
                        <a:rPr lang="en-US" sz="1600" b="0" strike="noStrike" spc="-1">
                          <a:solidFill>
                            <a:srgbClr val="FFFFFF"/>
                          </a:solidFill>
                          <a:latin typeface="Trebuchet MS"/>
                        </a:rPr>
                        <a:t>2019</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4.774.091€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3"/>
                  </a:ext>
                </a:extLst>
              </a:tr>
              <a:tr h="335160">
                <a:tc>
                  <a:txBody>
                    <a:bodyPr/>
                    <a:lstStyle/>
                    <a:p>
                      <a:pPr algn="ctr">
                        <a:lnSpc>
                          <a:spcPct val="100000"/>
                        </a:lnSpc>
                      </a:pPr>
                      <a:r>
                        <a:rPr lang="en-US" sz="1600" b="0" strike="noStrike" spc="-1">
                          <a:solidFill>
                            <a:srgbClr val="FFFFFF"/>
                          </a:solidFill>
                          <a:latin typeface="Trebuchet MS"/>
                        </a:rPr>
                        <a:t>2020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5.203.627€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4"/>
                  </a:ext>
                </a:extLst>
              </a:tr>
              <a:tr h="335160">
                <a:tc>
                  <a:txBody>
                    <a:bodyPr/>
                    <a:lstStyle/>
                    <a:p>
                      <a:pPr algn="ctr">
                        <a:lnSpc>
                          <a:spcPct val="100000"/>
                        </a:lnSpc>
                      </a:pPr>
                      <a:r>
                        <a:rPr lang="en-US" sz="1600" b="0" strike="noStrike" spc="-1">
                          <a:solidFill>
                            <a:srgbClr val="FFFFFF"/>
                          </a:solidFill>
                          <a:latin typeface="Trebuchet MS"/>
                        </a:rPr>
                        <a:t>2021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5.377.815€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5"/>
                  </a:ext>
                </a:extLst>
              </a:tr>
              <a:tr h="335160">
                <a:tc>
                  <a:txBody>
                    <a:bodyPr/>
                    <a:lstStyle/>
                    <a:p>
                      <a:pPr algn="ctr">
                        <a:lnSpc>
                          <a:spcPct val="100000"/>
                        </a:lnSpc>
                      </a:pPr>
                      <a:r>
                        <a:rPr lang="en-US" sz="1600" b="0" strike="noStrike" spc="-1">
                          <a:solidFill>
                            <a:srgbClr val="FFFFFF"/>
                          </a:solidFill>
                          <a:latin typeface="Trebuchet MS"/>
                        </a:rPr>
                        <a:t>2022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5.851.252€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6"/>
                  </a:ext>
                </a:extLst>
              </a:tr>
              <a:tr h="335160">
                <a:tc>
                  <a:txBody>
                    <a:bodyPr/>
                    <a:lstStyle/>
                    <a:p>
                      <a:pPr algn="ctr">
                        <a:lnSpc>
                          <a:spcPct val="100000"/>
                        </a:lnSpc>
                      </a:pPr>
                      <a:r>
                        <a:rPr lang="en-US" sz="1600" b="0" strike="noStrike" spc="-1">
                          <a:solidFill>
                            <a:srgbClr val="FFFFFF"/>
                          </a:solidFill>
                          <a:latin typeface="Trebuchet MS"/>
                        </a:rPr>
                        <a:t>2023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5.362.023€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7"/>
                  </a:ext>
                </a:extLst>
              </a:tr>
            </a:tbl>
          </a:graphicData>
        </a:graphic>
      </p:graphicFrame>
      <p:sp>
        <p:nvSpPr>
          <p:cNvPr id="587" name="CustomShape 7"/>
          <p:cNvSpPr/>
          <p:nvPr/>
        </p:nvSpPr>
        <p:spPr>
          <a:xfrm>
            <a:off x="1130040" y="3409200"/>
            <a:ext cx="945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+ 21,4% </a:t>
            </a:r>
            <a:endParaRPr lang="en-US" sz="1400" b="0" strike="noStrike" spc="-1">
              <a:latin typeface="Arial"/>
            </a:endParaRPr>
          </a:p>
        </p:txBody>
      </p:sp>
      <p:sp>
        <p:nvSpPr>
          <p:cNvPr id="588" name="CustomShape 8"/>
          <p:cNvSpPr/>
          <p:nvPr/>
        </p:nvSpPr>
        <p:spPr>
          <a:xfrm>
            <a:off x="1547457" y="2009417"/>
            <a:ext cx="4896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dirty="0">
                <a:solidFill>
                  <a:srgbClr val="404040"/>
                </a:solidFill>
                <a:latin typeface="Trebuchet MS"/>
                <a:ea typeface="DejaVu Sans"/>
              </a:rPr>
              <a:t>ENTWICKLUNG DER ÜBERTRAGUNGSKOSTEN</a:t>
            </a:r>
            <a:endParaRPr lang="en-US" sz="1400" b="0" strike="noStrike" spc="-1" dirty="0">
              <a:latin typeface="Arial"/>
            </a:endParaRPr>
          </a:p>
        </p:txBody>
      </p:sp>
      <p:sp>
        <p:nvSpPr>
          <p:cNvPr id="589" name="CustomShape 9"/>
          <p:cNvSpPr/>
          <p:nvPr/>
        </p:nvSpPr>
        <p:spPr>
          <a:xfrm>
            <a:off x="1986120" y="2419920"/>
            <a:ext cx="360" cy="2445480"/>
          </a:xfrm>
          <a:custGeom>
            <a:avLst/>
            <a:gdLst/>
            <a:ahLst/>
            <a:cxnLst/>
            <a:rect l="l" t="t" r="r" b="b"/>
            <a:pathLst>
              <a:path w="21600" h="21600">
                <a:moveTo>
                  <a:pt x="0" y="0"/>
                </a:moveTo>
                <a:lnTo>
                  <a:pt x="21600" y="21600"/>
                </a:lnTo>
              </a:path>
            </a:pathLst>
          </a:custGeom>
          <a:noFill/>
          <a:ln w="19080">
            <a:solidFill>
              <a:srgbClr val="657C91"/>
            </a:solidFill>
            <a:round/>
            <a:tailEnd type="triangle" w="med" len="med"/>
          </a:ln>
        </p:spPr>
        <p:style>
          <a:lnRef idx="0">
            <a:scrgbClr r="0" g="0" b="0"/>
          </a:lnRef>
          <a:fillRef idx="0">
            <a:scrgbClr r="0" g="0" b="0"/>
          </a:fillRef>
          <a:effectRef idx="0">
            <a:scrgbClr r="0" g="0" b="0"/>
          </a:effectRef>
          <a:fontRef idx="minor"/>
        </p:style>
      </p:sp>
      <p:pic>
        <p:nvPicPr>
          <p:cNvPr id="590" name="Image 7"/>
          <p:cNvPicPr/>
          <p:nvPr/>
        </p:nvPicPr>
        <p:blipFill rotWithShape="1">
          <a:blip r:embed="rId5"/>
          <a:srcRect t="18473"/>
          <a:stretch/>
        </p:blipFill>
        <p:spPr>
          <a:xfrm>
            <a:off x="158399" y="116589"/>
            <a:ext cx="4849029" cy="2800782"/>
          </a:xfrm>
          <a:prstGeom prst="rect">
            <a:avLst/>
          </a:prstGeom>
          <a:ln>
            <a:noFill/>
          </a:ln>
        </p:spPr>
      </p:pic>
      <p:pic>
        <p:nvPicPr>
          <p:cNvPr id="2" name="Image 2">
            <a:extLst>
              <a:ext uri="{FF2B5EF4-FFF2-40B4-BE49-F238E27FC236}">
                <a16:creationId xmlns:a16="http://schemas.microsoft.com/office/drawing/2014/main" xmlns="" id="{B1DB8FE3-E353-E487-9F40-B36087D61DC7}"/>
              </a:ext>
            </a:extLst>
          </p:cNvPr>
          <p:cNvPicPr/>
          <p:nvPr/>
        </p:nvPicPr>
        <p:blipFill>
          <a:blip r:embed="rId6"/>
          <a:stretch/>
        </p:blipFill>
        <p:spPr>
          <a:xfrm>
            <a:off x="4623092" y="1316288"/>
            <a:ext cx="4401028" cy="2878341"/>
          </a:xfrm>
          <a:prstGeom prst="rect">
            <a:avLst/>
          </a:prstGeom>
          <a:ln>
            <a:noFill/>
          </a:ln>
        </p:spPr>
      </p:pic>
    </p:spTree>
    <p:extLst>
      <p:ext uri="{BB962C8B-B14F-4D97-AF65-F5344CB8AC3E}">
        <p14:creationId xmlns:p14="http://schemas.microsoft.com/office/powerpoint/2010/main" val="134401064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593" name="Picture 1"/>
          <p:cNvPicPr/>
          <p:nvPr/>
        </p:nvPicPr>
        <p:blipFill>
          <a:blip r:embed="rId3"/>
          <a:srcRect r="20472"/>
          <a:stretch/>
        </p:blipFill>
        <p:spPr>
          <a:xfrm>
            <a:off x="119880" y="180360"/>
            <a:ext cx="2129040" cy="1468440"/>
          </a:xfrm>
          <a:prstGeom prst="rect">
            <a:avLst/>
          </a:prstGeom>
          <a:ln>
            <a:noFill/>
          </a:ln>
        </p:spPr>
      </p:pic>
      <p:sp>
        <p:nvSpPr>
          <p:cNvPr id="594" name="CustomShape 2"/>
          <p:cNvSpPr/>
          <p:nvPr/>
        </p:nvSpPr>
        <p:spPr>
          <a:xfrm>
            <a:off x="658800" y="242640"/>
            <a:ext cx="628200" cy="136548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595" name="CustomShape 3"/>
          <p:cNvSpPr/>
          <p:nvPr/>
        </p:nvSpPr>
        <p:spPr>
          <a:xfrm>
            <a:off x="2251440" y="765360"/>
            <a:ext cx="424152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Alle Zuschüsse, die die Gemeinde Dritten gewährt (ÖSHZ, Polizei, Kirchen usw.)</a:t>
            </a:r>
            <a:endParaRPr lang="en-US" sz="1400" b="0" strike="noStrike" spc="-1">
              <a:latin typeface="Arial"/>
            </a:endParaRPr>
          </a:p>
          <a:p>
            <a:pPr algn="just">
              <a:lnSpc>
                <a:spcPct val="100000"/>
              </a:lnSpc>
            </a:pPr>
            <a:endParaRPr lang="en-US" sz="1400" b="0" strike="noStrike" spc="-1">
              <a:latin typeface="Arial"/>
            </a:endParaRPr>
          </a:p>
        </p:txBody>
      </p:sp>
      <p:sp>
        <p:nvSpPr>
          <p:cNvPr id="596" name="CustomShape 4"/>
          <p:cNvSpPr/>
          <p:nvPr/>
        </p:nvSpPr>
        <p:spPr>
          <a:xfrm>
            <a:off x="2035440" y="2777760"/>
            <a:ext cx="14518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ÖSHZ</a:t>
            </a:r>
            <a:endParaRPr lang="en-US" sz="1400" b="0" strike="noStrike" spc="-1">
              <a:latin typeface="Arial"/>
            </a:endParaRPr>
          </a:p>
        </p:txBody>
      </p:sp>
      <p:sp>
        <p:nvSpPr>
          <p:cNvPr id="597" name="CustomShape 5"/>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BABAB"/>
                </a:solidFill>
                <a:latin typeface="Trebuchet MS"/>
                <a:ea typeface="DejaVu Sans"/>
              </a:rPr>
              <a:t>39,1%</a:t>
            </a:r>
            <a:endParaRPr lang="en-US" sz="1600" b="0" strike="noStrike" spc="-1">
              <a:latin typeface="Arial"/>
            </a:endParaRPr>
          </a:p>
        </p:txBody>
      </p:sp>
      <p:sp>
        <p:nvSpPr>
          <p:cNvPr id="598" name="CustomShape 6"/>
          <p:cNvSpPr/>
          <p:nvPr/>
        </p:nvSpPr>
        <p:spPr>
          <a:xfrm>
            <a:off x="5284080" y="2727360"/>
            <a:ext cx="18226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FEUERWEHR</a:t>
            </a:r>
            <a:endParaRPr lang="en-US" sz="1400" b="0" strike="noStrike" spc="-1">
              <a:latin typeface="Arial"/>
            </a:endParaRPr>
          </a:p>
        </p:txBody>
      </p:sp>
      <p:sp>
        <p:nvSpPr>
          <p:cNvPr id="599" name="CustomShape 7"/>
          <p:cNvSpPr/>
          <p:nvPr/>
        </p:nvSpPr>
        <p:spPr>
          <a:xfrm>
            <a:off x="5284080" y="4131360"/>
            <a:ext cx="18226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POLIZEI</a:t>
            </a:r>
            <a:endParaRPr lang="en-US" sz="1400" b="0" strike="noStrike" spc="-1">
              <a:latin typeface="Arial"/>
            </a:endParaRPr>
          </a:p>
        </p:txBody>
      </p:sp>
      <p:sp>
        <p:nvSpPr>
          <p:cNvPr id="600" name="CustomShape 8"/>
          <p:cNvSpPr/>
          <p:nvPr/>
        </p:nvSpPr>
        <p:spPr>
          <a:xfrm>
            <a:off x="2248200" y="18036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DADAD"/>
                </a:solidFill>
                <a:latin typeface="Trebuchet MS"/>
                <a:ea typeface="DejaVu Sans"/>
              </a:rPr>
              <a:t>ÜBERTRAGUNGEN</a:t>
            </a:r>
            <a:endParaRPr lang="en-US" sz="1600" b="0" strike="noStrike" spc="-1">
              <a:latin typeface="Arial"/>
            </a:endParaRPr>
          </a:p>
        </p:txBody>
      </p:sp>
      <p:pic>
        <p:nvPicPr>
          <p:cNvPr id="601" name="Picture 3"/>
          <p:cNvPicPr/>
          <p:nvPr/>
        </p:nvPicPr>
        <p:blipFill>
          <a:blip r:embed="rId4"/>
          <a:srcRect l="44530"/>
          <a:stretch/>
        </p:blipFill>
        <p:spPr>
          <a:xfrm>
            <a:off x="-7200" y="1133640"/>
            <a:ext cx="1786680" cy="3216600"/>
          </a:xfrm>
          <a:prstGeom prst="rect">
            <a:avLst/>
          </a:prstGeom>
          <a:ln>
            <a:noFill/>
          </a:ln>
        </p:spPr>
      </p:pic>
      <p:sp>
        <p:nvSpPr>
          <p:cNvPr id="602" name="CustomShape 9"/>
          <p:cNvSpPr/>
          <p:nvPr/>
        </p:nvSpPr>
        <p:spPr>
          <a:xfrm>
            <a:off x="1903680" y="4131360"/>
            <a:ext cx="182268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spc="-1" dirty="0">
                <a:solidFill>
                  <a:srgbClr val="404040"/>
                </a:solidFill>
                <a:latin typeface="Trebuchet MS"/>
                <a:ea typeface="DejaVu Sans"/>
              </a:rPr>
              <a:t>VOLKSERZIEHUNG</a:t>
            </a:r>
            <a:r>
              <a:rPr lang="en-US" sz="1400" b="0" strike="noStrike" spc="-1" dirty="0">
                <a:solidFill>
                  <a:srgbClr val="404040"/>
                </a:solidFill>
                <a:latin typeface="Trebuchet MS"/>
                <a:ea typeface="DejaVu Sans"/>
              </a:rPr>
              <a:t>, KUNST </a:t>
            </a:r>
            <a:endParaRPr lang="en-US" sz="1400" b="0" strike="noStrike" spc="-1" dirty="0">
              <a:latin typeface="Arial"/>
            </a:endParaRPr>
          </a:p>
        </p:txBody>
      </p:sp>
      <p:pic>
        <p:nvPicPr>
          <p:cNvPr id="603" name="Graphic 7" descr="Dance outline"/>
          <p:cNvPicPr/>
          <p:nvPr/>
        </p:nvPicPr>
        <p:blipFill>
          <a:blip r:embed="rId5"/>
          <a:stretch/>
        </p:blipFill>
        <p:spPr>
          <a:xfrm>
            <a:off x="2347920" y="3282840"/>
            <a:ext cx="911880" cy="911880"/>
          </a:xfrm>
          <a:prstGeom prst="rect">
            <a:avLst/>
          </a:prstGeom>
          <a:ln>
            <a:noFill/>
          </a:ln>
        </p:spPr>
      </p:pic>
      <p:pic>
        <p:nvPicPr>
          <p:cNvPr id="604" name="Graphic 11" descr="Firefighter male outline"/>
          <p:cNvPicPr/>
          <p:nvPr/>
        </p:nvPicPr>
        <p:blipFill>
          <a:blip r:embed="rId6"/>
          <a:stretch/>
        </p:blipFill>
        <p:spPr>
          <a:xfrm>
            <a:off x="5752800" y="1957320"/>
            <a:ext cx="817920" cy="817920"/>
          </a:xfrm>
          <a:prstGeom prst="rect">
            <a:avLst/>
          </a:prstGeom>
          <a:ln>
            <a:noFill/>
          </a:ln>
        </p:spPr>
      </p:pic>
      <p:pic>
        <p:nvPicPr>
          <p:cNvPr id="605" name="Graphic 14" descr="Police male outline"/>
          <p:cNvPicPr/>
          <p:nvPr/>
        </p:nvPicPr>
        <p:blipFill>
          <a:blip r:embed="rId7"/>
          <a:stretch/>
        </p:blipFill>
        <p:spPr>
          <a:xfrm>
            <a:off x="5723640" y="3386160"/>
            <a:ext cx="834480" cy="834480"/>
          </a:xfrm>
          <a:prstGeom prst="rect">
            <a:avLst/>
          </a:prstGeom>
          <a:ln>
            <a:noFill/>
          </a:ln>
        </p:spPr>
      </p:pic>
      <p:pic>
        <p:nvPicPr>
          <p:cNvPr id="606" name="Graphic 17" descr="Children outline"/>
          <p:cNvPicPr/>
          <p:nvPr/>
        </p:nvPicPr>
        <p:blipFill>
          <a:blip r:embed="rId8"/>
          <a:stretch/>
        </p:blipFill>
        <p:spPr>
          <a:xfrm>
            <a:off x="2324520" y="1916100"/>
            <a:ext cx="981000" cy="981000"/>
          </a:xfrm>
          <a:prstGeom prst="rect">
            <a:avLst/>
          </a:prstGeom>
          <a:ln>
            <a:noFill/>
          </a:ln>
        </p:spPr>
      </p:pic>
      <p:sp>
        <p:nvSpPr>
          <p:cNvPr id="607" name="CustomShape 10"/>
          <p:cNvSpPr/>
          <p:nvPr/>
        </p:nvSpPr>
        <p:spPr>
          <a:xfrm>
            <a:off x="3320280" y="2406600"/>
            <a:ext cx="196164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2022 = 1.355.513€</a:t>
            </a:r>
            <a:endParaRPr lang="en-US" sz="1400" b="0" strike="noStrike" spc="-1">
              <a:latin typeface="Arial"/>
            </a:endParaRPr>
          </a:p>
        </p:txBody>
      </p:sp>
      <p:sp>
        <p:nvSpPr>
          <p:cNvPr id="608" name="CustomShape 11"/>
          <p:cNvSpPr/>
          <p:nvPr/>
        </p:nvSpPr>
        <p:spPr>
          <a:xfrm>
            <a:off x="6804720" y="2419560"/>
            <a:ext cx="16527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2022 = 314.682€</a:t>
            </a:r>
            <a:endParaRPr lang="en-US" sz="1400" b="0" strike="noStrike" spc="-1">
              <a:latin typeface="Arial"/>
            </a:endParaRPr>
          </a:p>
        </p:txBody>
      </p:sp>
      <p:sp>
        <p:nvSpPr>
          <p:cNvPr id="609" name="CustomShape 12"/>
          <p:cNvSpPr/>
          <p:nvPr/>
        </p:nvSpPr>
        <p:spPr>
          <a:xfrm>
            <a:off x="6804720" y="3626640"/>
            <a:ext cx="16527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2022 = 959.075€</a:t>
            </a:r>
            <a:endParaRPr lang="en-US" sz="1400" b="0" strike="noStrike" spc="-1">
              <a:latin typeface="Arial"/>
            </a:endParaRPr>
          </a:p>
        </p:txBody>
      </p:sp>
      <p:sp>
        <p:nvSpPr>
          <p:cNvPr id="610" name="CustomShape 13"/>
          <p:cNvSpPr/>
          <p:nvPr/>
        </p:nvSpPr>
        <p:spPr>
          <a:xfrm>
            <a:off x="3337200" y="3626280"/>
            <a:ext cx="16527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2022 = 807.544€</a:t>
            </a:r>
            <a:endParaRPr lang="en-US" sz="1400" b="0" strike="noStrike" spc="-1">
              <a:latin typeface="Arial"/>
            </a:endParaRPr>
          </a:p>
        </p:txBody>
      </p:sp>
      <p:sp>
        <p:nvSpPr>
          <p:cNvPr id="611" name="CustomShape 14"/>
          <p:cNvSpPr/>
          <p:nvPr/>
        </p:nvSpPr>
        <p:spPr>
          <a:xfrm>
            <a:off x="6804720" y="2646360"/>
            <a:ext cx="16527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2021 = 264.758€</a:t>
            </a:r>
            <a:endParaRPr lang="en-US" sz="1400" b="0" strike="noStrike" spc="-1">
              <a:latin typeface="Arial"/>
            </a:endParaRPr>
          </a:p>
        </p:txBody>
      </p:sp>
      <p:sp>
        <p:nvSpPr>
          <p:cNvPr id="612" name="CustomShape 15"/>
          <p:cNvSpPr/>
          <p:nvPr/>
        </p:nvSpPr>
        <p:spPr>
          <a:xfrm>
            <a:off x="3337200" y="2608560"/>
            <a:ext cx="16527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2021 = 1.234.105€</a:t>
            </a:r>
            <a:endParaRPr lang="en-US" sz="1400" b="0" strike="noStrike" spc="-1">
              <a:latin typeface="Arial"/>
            </a:endParaRPr>
          </a:p>
        </p:txBody>
      </p:sp>
      <p:sp>
        <p:nvSpPr>
          <p:cNvPr id="613" name="CustomShape 16"/>
          <p:cNvSpPr/>
          <p:nvPr/>
        </p:nvSpPr>
        <p:spPr>
          <a:xfrm>
            <a:off x="3345480" y="3836160"/>
            <a:ext cx="16527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2021 = 854.447€</a:t>
            </a:r>
            <a:endParaRPr lang="en-US" sz="1400" b="0" strike="noStrike" spc="-1">
              <a:latin typeface="Arial"/>
            </a:endParaRPr>
          </a:p>
        </p:txBody>
      </p:sp>
      <p:sp>
        <p:nvSpPr>
          <p:cNvPr id="614" name="CustomShape 17"/>
          <p:cNvSpPr/>
          <p:nvPr/>
        </p:nvSpPr>
        <p:spPr>
          <a:xfrm>
            <a:off x="6804000" y="3896640"/>
            <a:ext cx="16527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2021 = 905,151€</a:t>
            </a:r>
            <a:endParaRPr lang="en-US" sz="1400" b="0" strike="noStrike" spc="-1">
              <a:latin typeface="Arial"/>
            </a:endParaRPr>
          </a:p>
        </p:txBody>
      </p:sp>
      <p:sp>
        <p:nvSpPr>
          <p:cNvPr id="615" name="CustomShape 18"/>
          <p:cNvSpPr/>
          <p:nvPr/>
        </p:nvSpPr>
        <p:spPr>
          <a:xfrm>
            <a:off x="1794960" y="2571840"/>
            <a:ext cx="945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+ 10% </a:t>
            </a:r>
            <a:endParaRPr lang="en-US" sz="1400" b="0" strike="noStrike" spc="-1">
              <a:latin typeface="Arial"/>
            </a:endParaRPr>
          </a:p>
        </p:txBody>
      </p:sp>
      <p:sp>
        <p:nvSpPr>
          <p:cNvPr id="616" name="CustomShape 19"/>
          <p:cNvSpPr/>
          <p:nvPr/>
        </p:nvSpPr>
        <p:spPr>
          <a:xfrm>
            <a:off x="1722600" y="3935160"/>
            <a:ext cx="945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-5% </a:t>
            </a:r>
            <a:endParaRPr lang="en-US" sz="1400" b="0" strike="noStrike" spc="-1">
              <a:latin typeface="Arial"/>
            </a:endParaRPr>
          </a:p>
        </p:txBody>
      </p:sp>
      <p:sp>
        <p:nvSpPr>
          <p:cNvPr id="617" name="CustomShape 20"/>
          <p:cNvSpPr/>
          <p:nvPr/>
        </p:nvSpPr>
        <p:spPr>
          <a:xfrm>
            <a:off x="8106480" y="2524320"/>
            <a:ext cx="945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+ 19% </a:t>
            </a:r>
            <a:endParaRPr lang="en-US" sz="1400" b="0" strike="noStrike" spc="-1">
              <a:latin typeface="Arial"/>
            </a:endParaRPr>
          </a:p>
        </p:txBody>
      </p:sp>
      <p:sp>
        <p:nvSpPr>
          <p:cNvPr id="618" name="CustomShape 21"/>
          <p:cNvSpPr/>
          <p:nvPr/>
        </p:nvSpPr>
        <p:spPr>
          <a:xfrm>
            <a:off x="8153640" y="3750120"/>
            <a:ext cx="60984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+ 6% </a:t>
            </a:r>
            <a:endParaRPr lang="en-US" sz="1400" b="0" strike="noStrike" spc="-1">
              <a:latin typeface="Arial"/>
            </a:endParaRPr>
          </a:p>
        </p:txBody>
      </p:sp>
      <p:sp>
        <p:nvSpPr>
          <p:cNvPr id="619" name="CustomShape 22"/>
          <p:cNvSpPr/>
          <p:nvPr/>
        </p:nvSpPr>
        <p:spPr>
          <a:xfrm>
            <a:off x="4757040" y="2842560"/>
            <a:ext cx="912960" cy="947520"/>
          </a:xfrm>
          <a:prstGeom prst="ellipse">
            <a:avLst/>
          </a:prstGeom>
          <a:solidFill>
            <a:srgbClr val="657C91"/>
          </a:solidFill>
          <a:ln w="25560">
            <a:solidFill>
              <a:srgbClr val="4A5B6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Trebuchet MS"/>
                <a:ea typeface="DejaVu Sans"/>
              </a:rPr>
              <a:t>60%</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6" presetClass="entr" fill="hold"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wipe(down)">
                                      <p:cBhvr additive="repl">
                                        <p:cTn id="7" dur="580">
                                          <p:stCondLst>
                                            <p:cond delay="0"/>
                                          </p:stCondLst>
                                        </p:cTn>
                                        <p:tgtEl>
                                          <p:spTgt spid="619"/>
                                        </p:tgtEl>
                                      </p:cBhvr>
                                    </p:animEffect>
                                    <p:anim calcmode="lin" valueType="num">
                                      <p:cBhvr additive="repl">
                                        <p:cTn id="8" dur="1822">
                                          <p:stCondLst>
                                            <p:cond delay="0"/>
                                          </p:stCondLst>
                                        </p:cTn>
                                        <p:tgtEl>
                                          <p:spTgt spid="619"/>
                                        </p:tgtEl>
                                        <p:attrNameLst>
                                          <p:attrName>ppt_x</p:attrName>
                                        </p:attrNameLst>
                                      </p:cBhvr>
                                      <p:tavLst>
                                        <p:tav tm="0">
                                          <p:val>
                                            <p:strVal val="#ppt_x-0.25"/>
                                          </p:val>
                                        </p:tav>
                                        <p:tav tm="100000">
                                          <p:val>
                                            <p:strVal val="#ppt_x"/>
                                          </p:val>
                                        </p:tav>
                                      </p:tavLst>
                                    </p:anim>
                                    <p:anim calcmode="lin" valueType="num">
                                      <p:cBhvr additive="repl">
                                        <p:cTn id="9" dur="664">
                                          <p:stCondLst>
                                            <p:cond delay="0"/>
                                          </p:stCondLst>
                                        </p:cTn>
                                        <p:tgtEl>
                                          <p:spTgt spid="619"/>
                                        </p:tgtEl>
                                        <p:attrNameLst>
                                          <p:attrName>ppt_y</p:attrName>
                                        </p:attrNameLst>
                                      </p:cBhvr>
                                      <p:tavLst>
                                        <p:tav tm="0" fmla="y-sin(pi*$)/3">
                                          <p:val>
                                            <p:strVal val="0.5"/>
                                          </p:val>
                                        </p:tav>
                                        <p:tav tm="100000" fmla="y-sin(pi*$)/3">
                                          <p:val>
                                            <p:strVal val="1"/>
                                          </p:val>
                                        </p:tav>
                                      </p:tavLst>
                                    </p:anim>
                                    <p:anim calcmode="lin" valueType="num">
                                      <p:cBhvr additive="repl">
                                        <p:cTn id="10" dur="664">
                                          <p:stCondLst>
                                            <p:cond delay="664"/>
                                          </p:stCondLst>
                                        </p:cTn>
                                        <p:tgtEl>
                                          <p:spTgt spid="619"/>
                                        </p:tgtEl>
                                        <p:attrNameLst>
                                          <p:attrName>ppt_y</p:attrName>
                                        </p:attrNameLst>
                                      </p:cBhvr>
                                      <p:tavLst>
                                        <p:tav tm="0" fmla="y-sin(pi*$)/9">
                                          <p:val>
                                            <p:strVal val="0"/>
                                          </p:val>
                                        </p:tav>
                                        <p:tav tm="100000" fmla="y-sin(pi*$)/9">
                                          <p:val>
                                            <p:strVal val="1"/>
                                          </p:val>
                                        </p:tav>
                                      </p:tavLst>
                                    </p:anim>
                                    <p:anim calcmode="lin" valueType="num">
                                      <p:cBhvr additive="repl">
                                        <p:cTn id="11" dur="332">
                                          <p:stCondLst>
                                            <p:cond delay="1324"/>
                                          </p:stCondLst>
                                        </p:cTn>
                                        <p:tgtEl>
                                          <p:spTgt spid="619"/>
                                        </p:tgtEl>
                                        <p:attrNameLst>
                                          <p:attrName>ppt_y</p:attrName>
                                        </p:attrNameLst>
                                      </p:cBhvr>
                                      <p:tavLst>
                                        <p:tav tm="0" fmla="y-sin(pi*$)/27">
                                          <p:val>
                                            <p:strVal val="0"/>
                                          </p:val>
                                        </p:tav>
                                        <p:tav tm="100000" fmla="y-sin(pi*$)/27">
                                          <p:val>
                                            <p:strVal val="1"/>
                                          </p:val>
                                        </p:tav>
                                      </p:tavLst>
                                    </p:anim>
                                    <p:anim calcmode="lin" valueType="num">
                                      <p:cBhvr additive="repl">
                                        <p:cTn id="12" dur="164">
                                          <p:stCondLst>
                                            <p:cond delay="1656"/>
                                          </p:stCondLst>
                                        </p:cTn>
                                        <p:tgtEl>
                                          <p:spTgt spid="619"/>
                                        </p:tgtEl>
                                        <p:attrNameLst>
                                          <p:attrName>ppt_y</p:attrName>
                                        </p:attrNameLst>
                                      </p:cBhvr>
                                      <p:tavLst>
                                        <p:tav tm="0" fmla="y-sin(pi*$)/81">
                                          <p:val>
                                            <p:strVal val="0"/>
                                          </p:val>
                                        </p:tav>
                                        <p:tav tm="100000" fmla="y-sin(pi*$)/81">
                                          <p:val>
                                            <p:strVal val="1"/>
                                          </p:val>
                                        </p:tav>
                                      </p:tavLst>
                                    </p:anim>
                                    <p:animScale>
                                      <p:cBhvr>
                                        <p:cTn id="13" dur="26" fill="hold">
                                          <p:stCondLst>
                                            <p:cond delay="650"/>
                                          </p:stCondLst>
                                        </p:cTn>
                                        <p:tgtEl>
                                          <p:spTgt spid="619"/>
                                        </p:tgtEl>
                                      </p:cBhvr>
                                      <p:to x="100000" y="60000"/>
                                    </p:animScale>
                                    <p:animScale>
                                      <p:cBhvr>
                                        <p:cTn id="14" dur="166" fill="hold">
                                          <p:stCondLst>
                                            <p:cond delay="676"/>
                                          </p:stCondLst>
                                        </p:cTn>
                                        <p:tgtEl>
                                          <p:spTgt spid="619"/>
                                        </p:tgtEl>
                                      </p:cBhvr>
                                      <p:to x="100000" y="100000"/>
                                    </p:animScale>
                                    <p:animScale>
                                      <p:cBhvr>
                                        <p:cTn id="15" dur="26" fill="hold">
                                          <p:stCondLst>
                                            <p:cond delay="1312"/>
                                          </p:stCondLst>
                                        </p:cTn>
                                        <p:tgtEl>
                                          <p:spTgt spid="619"/>
                                        </p:tgtEl>
                                      </p:cBhvr>
                                      <p:to x="100000" y="80000"/>
                                    </p:animScale>
                                    <p:animScale>
                                      <p:cBhvr>
                                        <p:cTn id="16" dur="166" fill="hold">
                                          <p:stCondLst>
                                            <p:cond delay="1338"/>
                                          </p:stCondLst>
                                        </p:cTn>
                                        <p:tgtEl>
                                          <p:spTgt spid="619"/>
                                        </p:tgtEl>
                                      </p:cBhvr>
                                      <p:to x="100000" y="100000"/>
                                    </p:animScale>
                                    <p:animScale>
                                      <p:cBhvr>
                                        <p:cTn id="17" dur="26" fill="hold">
                                          <p:stCondLst>
                                            <p:cond delay="1642"/>
                                          </p:stCondLst>
                                        </p:cTn>
                                        <p:tgtEl>
                                          <p:spTgt spid="619"/>
                                        </p:tgtEl>
                                      </p:cBhvr>
                                      <p:to x="100000" y="90000"/>
                                    </p:animScale>
                                    <p:animScale>
                                      <p:cBhvr>
                                        <p:cTn id="18" dur="166" fill="hold">
                                          <p:stCondLst>
                                            <p:cond delay="1668"/>
                                          </p:stCondLst>
                                        </p:cTn>
                                        <p:tgtEl>
                                          <p:spTgt spid="619"/>
                                        </p:tgtEl>
                                      </p:cBhvr>
                                      <p:to x="100000" y="100000"/>
                                    </p:animScale>
                                    <p:animScale>
                                      <p:cBhvr>
                                        <p:cTn id="19" dur="26" fill="hold">
                                          <p:stCondLst>
                                            <p:cond delay="1808"/>
                                          </p:stCondLst>
                                        </p:cTn>
                                        <p:tgtEl>
                                          <p:spTgt spid="619"/>
                                        </p:tgtEl>
                                      </p:cBhvr>
                                      <p:to x="100000" y="95000"/>
                                    </p:animScale>
                                    <p:animScale>
                                      <p:cBhvr>
                                        <p:cTn id="20" dur="166" fill="hold">
                                          <p:stCondLst>
                                            <p:cond delay="1834"/>
                                          </p:stCondLst>
                                        </p:cTn>
                                        <p:tgtEl>
                                          <p:spTgt spid="6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621" name="Picture 1"/>
          <p:cNvPicPr/>
          <p:nvPr/>
        </p:nvPicPr>
        <p:blipFill>
          <a:blip r:embed="rId3"/>
          <a:srcRect r="20472"/>
          <a:stretch/>
        </p:blipFill>
        <p:spPr>
          <a:xfrm>
            <a:off x="119880" y="180360"/>
            <a:ext cx="2129040" cy="1468440"/>
          </a:xfrm>
          <a:prstGeom prst="rect">
            <a:avLst/>
          </a:prstGeom>
          <a:ln>
            <a:noFill/>
          </a:ln>
        </p:spPr>
      </p:pic>
      <p:sp>
        <p:nvSpPr>
          <p:cNvPr id="622" name="CustomShape 2"/>
          <p:cNvSpPr/>
          <p:nvPr/>
        </p:nvSpPr>
        <p:spPr>
          <a:xfrm>
            <a:off x="658800" y="242640"/>
            <a:ext cx="628200" cy="136548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623" name="CustomShape 3"/>
          <p:cNvSpPr/>
          <p:nvPr/>
        </p:nvSpPr>
        <p:spPr>
          <a:xfrm>
            <a:off x="2251440" y="765360"/>
            <a:ext cx="424152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Alle Zuschüsse, die die Gemeinde Dritten gewährt  (ÖSHZ, Polizei, Kirche usw.)</a:t>
            </a:r>
            <a:endParaRPr lang="en-US" sz="1400" b="0" strike="noStrike" spc="-1">
              <a:latin typeface="Arial"/>
            </a:endParaRPr>
          </a:p>
          <a:p>
            <a:pPr algn="just">
              <a:lnSpc>
                <a:spcPct val="100000"/>
              </a:lnSpc>
            </a:pPr>
            <a:endParaRPr lang="en-US" sz="1400" b="0" strike="noStrike" spc="-1">
              <a:latin typeface="Arial"/>
            </a:endParaRPr>
          </a:p>
        </p:txBody>
      </p:sp>
      <p:sp>
        <p:nvSpPr>
          <p:cNvPr id="624" name="CustomShape 4"/>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BABAB"/>
                </a:solidFill>
                <a:latin typeface="Trebuchet MS"/>
                <a:ea typeface="DejaVu Sans"/>
              </a:rPr>
              <a:t>39,1%</a:t>
            </a:r>
            <a:endParaRPr lang="en-US" sz="1600" b="0" strike="noStrike" spc="-1">
              <a:latin typeface="Arial"/>
            </a:endParaRPr>
          </a:p>
        </p:txBody>
      </p:sp>
      <p:sp>
        <p:nvSpPr>
          <p:cNvPr id="625" name="CustomShape 5"/>
          <p:cNvSpPr/>
          <p:nvPr/>
        </p:nvSpPr>
        <p:spPr>
          <a:xfrm>
            <a:off x="2248200" y="18036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DADAD"/>
                </a:solidFill>
                <a:latin typeface="Trebuchet MS"/>
                <a:ea typeface="DejaVu Sans"/>
              </a:rPr>
              <a:t>ÜBERTRAGUNGEN</a:t>
            </a:r>
            <a:endParaRPr lang="en-US" sz="1600" b="0" strike="noStrike" spc="-1">
              <a:latin typeface="Arial"/>
            </a:endParaRPr>
          </a:p>
        </p:txBody>
      </p:sp>
      <p:pic>
        <p:nvPicPr>
          <p:cNvPr id="626" name="Picture 3"/>
          <p:cNvPicPr/>
          <p:nvPr/>
        </p:nvPicPr>
        <p:blipFill>
          <a:blip r:embed="rId4"/>
          <a:srcRect l="44530"/>
          <a:stretch/>
        </p:blipFill>
        <p:spPr>
          <a:xfrm>
            <a:off x="-7200" y="1133640"/>
            <a:ext cx="1786680" cy="3216600"/>
          </a:xfrm>
          <a:prstGeom prst="rect">
            <a:avLst/>
          </a:prstGeom>
          <a:ln>
            <a:noFill/>
          </a:ln>
        </p:spPr>
      </p:pic>
      <p:sp>
        <p:nvSpPr>
          <p:cNvPr id="627" name="CustomShape 6"/>
          <p:cNvSpPr/>
          <p:nvPr/>
        </p:nvSpPr>
        <p:spPr>
          <a:xfrm>
            <a:off x="1584720" y="3657600"/>
            <a:ext cx="1522800" cy="4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100" b="0" strike="noStrike" spc="-1">
                <a:solidFill>
                  <a:srgbClr val="404040"/>
                </a:solidFill>
                <a:latin typeface="Trebuchet MS"/>
                <a:ea typeface="DejaVu Sans"/>
              </a:rPr>
              <a:t>GETROFFENE ENTSCHEIDUNGEN</a:t>
            </a:r>
            <a:endParaRPr lang="en-US" sz="1100" b="0" strike="noStrike" spc="-1">
              <a:latin typeface="Arial"/>
            </a:endParaRPr>
          </a:p>
        </p:txBody>
      </p:sp>
      <p:pic>
        <p:nvPicPr>
          <p:cNvPr id="628" name="Graphic 22" descr="Signpost outline"/>
          <p:cNvPicPr/>
          <p:nvPr/>
        </p:nvPicPr>
        <p:blipFill>
          <a:blip r:embed="rId5"/>
          <a:stretch/>
        </p:blipFill>
        <p:spPr>
          <a:xfrm>
            <a:off x="1584720" y="2176200"/>
            <a:ext cx="1608840" cy="1608840"/>
          </a:xfrm>
          <a:prstGeom prst="rect">
            <a:avLst/>
          </a:prstGeom>
          <a:ln>
            <a:noFill/>
          </a:ln>
        </p:spPr>
      </p:pic>
      <p:sp>
        <p:nvSpPr>
          <p:cNvPr id="629" name="CustomShape 7"/>
          <p:cNvSpPr/>
          <p:nvPr/>
        </p:nvSpPr>
        <p:spPr>
          <a:xfrm>
            <a:off x="3193560" y="2416680"/>
            <a:ext cx="583200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3320">
              <a:lnSpc>
                <a:spcPct val="100000"/>
              </a:lnSpc>
              <a:buClr>
                <a:srgbClr val="ADADAD"/>
              </a:buClr>
              <a:buFont typeface="Arial"/>
              <a:buChar char="•"/>
            </a:pPr>
            <a:r>
              <a:rPr lang="en-US" sz="1800" b="0" strike="noStrike" spc="-1">
                <a:solidFill>
                  <a:srgbClr val="404040"/>
                </a:solidFill>
                <a:latin typeface="Trebuchet MS"/>
                <a:ea typeface="DejaVu Sans"/>
              </a:rPr>
              <a:t>Betriebszuschuss ÖSHZ um 100.000 € gekürzt</a:t>
            </a:r>
            <a:endParaRPr lang="en-US" sz="1800" b="0" strike="noStrike" spc="-1">
              <a:latin typeface="Arial"/>
            </a:endParaRPr>
          </a:p>
          <a:p>
            <a:pPr marL="285840" indent="-283320">
              <a:lnSpc>
                <a:spcPct val="100000"/>
              </a:lnSpc>
              <a:buClr>
                <a:srgbClr val="ADADAD"/>
              </a:buClr>
              <a:buFont typeface="Arial"/>
              <a:buChar char="•"/>
            </a:pPr>
            <a:r>
              <a:rPr lang="en-US" sz="1800" b="0" strike="noStrike" spc="-1">
                <a:solidFill>
                  <a:srgbClr val="404040"/>
                </a:solidFill>
                <a:latin typeface="Trebuchet MS"/>
                <a:ea typeface="DejaVu Sans"/>
              </a:rPr>
              <a:t>AGR Funktionszuschuss von 2022</a:t>
            </a:r>
            <a:endParaRPr lang="en-US" sz="1800" b="0" strike="noStrike" spc="-1">
              <a:latin typeface="Arial"/>
            </a:endParaRPr>
          </a:p>
          <a:p>
            <a:pPr marL="285840" indent="-283320">
              <a:lnSpc>
                <a:spcPct val="100000"/>
              </a:lnSpc>
              <a:buClr>
                <a:srgbClr val="ADADAD"/>
              </a:buClr>
              <a:buFont typeface="Arial"/>
              <a:buChar char="•"/>
            </a:pPr>
            <a:r>
              <a:rPr lang="en-US" sz="1800" b="0" strike="noStrike" spc="-1">
                <a:solidFill>
                  <a:srgbClr val="404040"/>
                </a:solidFill>
                <a:latin typeface="Trebuchet MS"/>
                <a:ea typeface="DejaVu Sans"/>
              </a:rPr>
              <a:t>Kirchenfabrik mehr Transparenz (Inventar Eigentum), wenn DG nicht bezuschusst, bezuschusst Gemeinde auch nicht mehr</a:t>
            </a:r>
            <a:endParaRPr lang="en-US" sz="1800" b="0" strike="noStrike" spc="-1">
              <a:latin typeface="Arial"/>
            </a:endParaRPr>
          </a:p>
          <a:p>
            <a:pPr marL="285840" indent="-283320">
              <a:lnSpc>
                <a:spcPct val="100000"/>
              </a:lnSpc>
              <a:buClr>
                <a:srgbClr val="ADADAD"/>
              </a:buClr>
              <a:buFont typeface="Arial"/>
              <a:buChar char="•"/>
            </a:pPr>
            <a:r>
              <a:rPr lang="en-US" sz="1800" b="0" strike="noStrike" spc="-1">
                <a:solidFill>
                  <a:srgbClr val="404040"/>
                </a:solidFill>
                <a:latin typeface="Trebuchet MS"/>
                <a:ea typeface="DejaVu Sans"/>
              </a:rPr>
              <a:t>Diskussion mit Nachbargemeinden zur Nutzung des Schwimmbades (siehe Bleyberg 12.000 €)</a:t>
            </a:r>
            <a:endParaRPr lang="en-US" sz="18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xmlns="" id="{9F500913-1D3A-452D-88AD-CDDE0730494D}"/>
              </a:ext>
            </a:extLst>
          </p:cNvPr>
          <p:cNvSpPr/>
          <p:nvPr/>
        </p:nvSpPr>
        <p:spPr>
          <a:xfrm>
            <a:off x="203200" y="8467"/>
            <a:ext cx="1168400" cy="577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16">
            <a:extLst>
              <a:ext uri="{FF2B5EF4-FFF2-40B4-BE49-F238E27FC236}">
                <a16:creationId xmlns:a16="http://schemas.microsoft.com/office/drawing/2014/main" xmlns="" id="{9037D284-DF04-4D8A-9665-7346757C0B9E}"/>
              </a:ext>
            </a:extLst>
          </p:cNvPr>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55742"/>
          <a:stretch/>
        </p:blipFill>
        <p:spPr>
          <a:xfrm>
            <a:off x="0" y="-266700"/>
            <a:ext cx="3243257" cy="5410200"/>
          </a:xfrm>
          <a:prstGeom prst="rect">
            <a:avLst/>
          </a:prstGeom>
        </p:spPr>
      </p:pic>
      <p:sp>
        <p:nvSpPr>
          <p:cNvPr id="26" name="Rounded Rectangle 1">
            <a:extLst>
              <a:ext uri="{FF2B5EF4-FFF2-40B4-BE49-F238E27FC236}">
                <a16:creationId xmlns:a16="http://schemas.microsoft.com/office/drawing/2014/main" xmlns="" id="{AF71C3AB-B969-4FFC-A44F-6E7586E416CE}"/>
              </a:ext>
            </a:extLst>
          </p:cNvPr>
          <p:cNvSpPr/>
          <p:nvPr/>
        </p:nvSpPr>
        <p:spPr>
          <a:xfrm>
            <a:off x="3505021" y="586317"/>
            <a:ext cx="4156075" cy="646999"/>
          </a:xfrm>
          <a:prstGeom prst="roundRect">
            <a:avLst>
              <a:gd name="adj" fmla="val 50000"/>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lang="fr-BE" sz="1600" kern="0" dirty="0">
                <a:latin typeface="+mj-lt"/>
              </a:rPr>
              <a:t>L’objectif de la présentation</a:t>
            </a:r>
            <a:endParaRPr kumimoji="0" lang="fr-BE" sz="1600" i="0" u="none" strike="noStrike" kern="0" cap="none" spc="0" normalizeH="0" baseline="0" dirty="0">
              <a:ln>
                <a:noFill/>
              </a:ln>
              <a:effectLst/>
              <a:uLnTx/>
              <a:uFillTx/>
              <a:latin typeface="+mj-lt"/>
              <a:ea typeface="+mn-ea"/>
              <a:cs typeface="+mn-cs"/>
            </a:endParaRPr>
          </a:p>
        </p:txBody>
      </p:sp>
      <p:sp>
        <p:nvSpPr>
          <p:cNvPr id="35" name="Rounded Rectangle 1">
            <a:extLst>
              <a:ext uri="{FF2B5EF4-FFF2-40B4-BE49-F238E27FC236}">
                <a16:creationId xmlns:a16="http://schemas.microsoft.com/office/drawing/2014/main" xmlns="" id="{CA04802B-BEB9-4089-A27B-088921B67777}"/>
              </a:ext>
            </a:extLst>
          </p:cNvPr>
          <p:cNvSpPr/>
          <p:nvPr/>
        </p:nvSpPr>
        <p:spPr>
          <a:xfrm>
            <a:off x="3774528" y="2191529"/>
            <a:ext cx="4156075" cy="646999"/>
          </a:xfrm>
          <a:prstGeom prst="roundRect">
            <a:avLst>
              <a:gd name="adj" fmla="val 50000"/>
            </a:avLst>
          </a:prstGeom>
          <a:solidFill>
            <a:schemeClr val="accent4">
              <a:lumMod val="40000"/>
              <a:lumOff val="6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fr-BE" sz="1600" b="0" i="0" u="none" strike="noStrike" kern="0" cap="none" spc="0" normalizeH="0" baseline="0" noProof="0" dirty="0">
                <a:ln>
                  <a:noFill/>
                </a:ln>
                <a:effectLst/>
                <a:uLnTx/>
                <a:uFillTx/>
                <a:latin typeface="+mj-lt"/>
                <a:ea typeface="+mn-ea"/>
                <a:cs typeface="+mn-cs"/>
              </a:rPr>
              <a:t>Le timing des décisions</a:t>
            </a:r>
            <a:endParaRPr kumimoji="0" lang="fr-BE" sz="1600" b="0" i="0" u="none" strike="noStrike" kern="0" cap="none" spc="0" normalizeH="0" baseline="0" dirty="0">
              <a:ln>
                <a:noFill/>
              </a:ln>
              <a:effectLst/>
              <a:uLnTx/>
              <a:uFillTx/>
              <a:latin typeface="+mj-lt"/>
              <a:ea typeface="+mn-ea"/>
              <a:cs typeface="+mn-cs"/>
            </a:endParaRPr>
          </a:p>
        </p:txBody>
      </p:sp>
      <p:sp>
        <p:nvSpPr>
          <p:cNvPr id="36" name="Rounded Rectangle 1">
            <a:extLst>
              <a:ext uri="{FF2B5EF4-FFF2-40B4-BE49-F238E27FC236}">
                <a16:creationId xmlns:a16="http://schemas.microsoft.com/office/drawing/2014/main" xmlns="" id="{FB1CB45F-C055-445B-9485-A9EC7D0EEBD4}"/>
              </a:ext>
            </a:extLst>
          </p:cNvPr>
          <p:cNvSpPr/>
          <p:nvPr/>
        </p:nvSpPr>
        <p:spPr>
          <a:xfrm>
            <a:off x="3774527" y="3490524"/>
            <a:ext cx="4156075" cy="646999"/>
          </a:xfrm>
          <a:prstGeom prst="roundRect">
            <a:avLst>
              <a:gd name="adj" fmla="val 50000"/>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fr-BE" sz="1600" b="0" i="0" u="none" strike="noStrike" kern="0" cap="none" spc="0" normalizeH="0" baseline="0" dirty="0">
                <a:ln>
                  <a:noFill/>
                </a:ln>
                <a:effectLst/>
                <a:uLnTx/>
                <a:uFillTx/>
                <a:latin typeface="+mj-lt"/>
                <a:ea typeface="+mn-ea"/>
                <a:cs typeface="+mn-cs"/>
              </a:rPr>
              <a:t>La possibilité de communiquer des idées</a:t>
            </a:r>
          </a:p>
        </p:txBody>
      </p:sp>
      <p:sp>
        <p:nvSpPr>
          <p:cNvPr id="43" name="Rectangle 42">
            <a:extLst>
              <a:ext uri="{FF2B5EF4-FFF2-40B4-BE49-F238E27FC236}">
                <a16:creationId xmlns:a16="http://schemas.microsoft.com/office/drawing/2014/main" xmlns="" id="{2780811F-F4FB-4C27-97CE-10F5DA03D10B}"/>
              </a:ext>
            </a:extLst>
          </p:cNvPr>
          <p:cNvSpPr/>
          <p:nvPr/>
        </p:nvSpPr>
        <p:spPr>
          <a:xfrm>
            <a:off x="331788" y="4563533"/>
            <a:ext cx="709612"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c 44" descr="Marker outline">
            <a:extLst>
              <a:ext uri="{FF2B5EF4-FFF2-40B4-BE49-F238E27FC236}">
                <a16:creationId xmlns:a16="http://schemas.microsoft.com/office/drawing/2014/main" xmlns="" id="{8398AF94-D274-489D-A82E-8B9C7AF65F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10428" y="14817"/>
            <a:ext cx="571500" cy="571500"/>
          </a:xfrm>
          <a:prstGeom prst="rect">
            <a:avLst/>
          </a:prstGeom>
        </p:spPr>
      </p:pic>
      <p:sp>
        <p:nvSpPr>
          <p:cNvPr id="46" name="TextBox 45">
            <a:extLst>
              <a:ext uri="{FF2B5EF4-FFF2-40B4-BE49-F238E27FC236}">
                <a16:creationId xmlns:a16="http://schemas.microsoft.com/office/drawing/2014/main" xmlns="" id="{31416994-FF92-49E1-801D-A6B9C58E0B58}"/>
              </a:ext>
            </a:extLst>
          </p:cNvPr>
          <p:cNvSpPr txBox="1"/>
          <p:nvPr/>
        </p:nvSpPr>
        <p:spPr>
          <a:xfrm>
            <a:off x="1257823" y="166587"/>
            <a:ext cx="1862666" cy="261610"/>
          </a:xfrm>
          <a:prstGeom prst="rect">
            <a:avLst/>
          </a:prstGeom>
          <a:noFill/>
        </p:spPr>
        <p:txBody>
          <a:bodyPr wrap="square" rtlCol="0">
            <a:spAutoFit/>
          </a:bodyPr>
          <a:lstStyle/>
          <a:p>
            <a:r>
              <a:rPr lang="fr-BE" sz="1100" b="1" dirty="0"/>
              <a:t>LA CALAMINE</a:t>
            </a:r>
            <a:endParaRPr lang="fr-FR" sz="1100" b="1" dirty="0"/>
          </a:p>
        </p:txBody>
      </p:sp>
      <p:sp>
        <p:nvSpPr>
          <p:cNvPr id="5" name="TextBox 26">
            <a:extLst>
              <a:ext uri="{FF2B5EF4-FFF2-40B4-BE49-F238E27FC236}">
                <a16:creationId xmlns:a16="http://schemas.microsoft.com/office/drawing/2014/main" xmlns="" id="{25F4FC21-0DFC-EBB3-3C99-5EF49D53DD9A}"/>
              </a:ext>
            </a:extLst>
          </p:cNvPr>
          <p:cNvSpPr txBox="1"/>
          <p:nvPr/>
        </p:nvSpPr>
        <p:spPr>
          <a:xfrm>
            <a:off x="3060834" y="1242580"/>
            <a:ext cx="5813659" cy="738664"/>
          </a:xfrm>
          <a:prstGeom prst="rect">
            <a:avLst/>
          </a:prstGeom>
          <a:noFill/>
        </p:spPr>
        <p:txBody>
          <a:bodyPr wrap="square" rtlCol="0">
            <a:spAutoFit/>
          </a:bodyPr>
          <a:lstStyle/>
          <a:p>
            <a:pPr algn="just"/>
            <a:r>
              <a:rPr lang="fr-BE" sz="1400" dirty="0"/>
              <a:t>Ouvrir le débat aux citoyens sur la gestion financière de la Commune.</a:t>
            </a:r>
          </a:p>
          <a:p>
            <a:pPr algn="just"/>
            <a:r>
              <a:rPr lang="fr-BE" sz="1400" dirty="0"/>
              <a:t>Présenter objectivement la situation financière et présenter des choix possibles.</a:t>
            </a:r>
            <a:endParaRPr lang="fr-FR" sz="1400" dirty="0"/>
          </a:p>
        </p:txBody>
      </p:sp>
      <p:sp>
        <p:nvSpPr>
          <p:cNvPr id="6" name="TextBox 26">
            <a:extLst>
              <a:ext uri="{FF2B5EF4-FFF2-40B4-BE49-F238E27FC236}">
                <a16:creationId xmlns:a16="http://schemas.microsoft.com/office/drawing/2014/main" xmlns="" id="{F5ADC1E2-2002-FD1A-4BB2-E6EF2BF5289A}"/>
              </a:ext>
            </a:extLst>
          </p:cNvPr>
          <p:cNvSpPr txBox="1"/>
          <p:nvPr/>
        </p:nvSpPr>
        <p:spPr>
          <a:xfrm>
            <a:off x="3120489" y="2838528"/>
            <a:ext cx="5813659" cy="523220"/>
          </a:xfrm>
          <a:prstGeom prst="rect">
            <a:avLst/>
          </a:prstGeom>
          <a:noFill/>
        </p:spPr>
        <p:txBody>
          <a:bodyPr wrap="square" rtlCol="0">
            <a:spAutoFit/>
          </a:bodyPr>
          <a:lstStyle/>
          <a:p>
            <a:pPr algn="just"/>
            <a:r>
              <a:rPr lang="fr-BE" sz="1400" dirty="0"/>
              <a:t>Les choix seront pris en fin d’année dans la perspective budgétaire 2024 </a:t>
            </a:r>
            <a:endParaRPr lang="fr-FR" sz="1400" dirty="0"/>
          </a:p>
        </p:txBody>
      </p:sp>
      <p:sp>
        <p:nvSpPr>
          <p:cNvPr id="7" name="TextBox 26">
            <a:extLst>
              <a:ext uri="{FF2B5EF4-FFF2-40B4-BE49-F238E27FC236}">
                <a16:creationId xmlns:a16="http://schemas.microsoft.com/office/drawing/2014/main" xmlns="" id="{6798CDB4-3050-7CD3-6EF9-4633E288167B}"/>
              </a:ext>
            </a:extLst>
          </p:cNvPr>
          <p:cNvSpPr txBox="1"/>
          <p:nvPr/>
        </p:nvSpPr>
        <p:spPr>
          <a:xfrm>
            <a:off x="3235057" y="4111370"/>
            <a:ext cx="5813659" cy="738664"/>
          </a:xfrm>
          <a:prstGeom prst="rect">
            <a:avLst/>
          </a:prstGeom>
          <a:noFill/>
        </p:spPr>
        <p:txBody>
          <a:bodyPr wrap="square" rtlCol="0">
            <a:spAutoFit/>
          </a:bodyPr>
          <a:lstStyle/>
          <a:p>
            <a:pPr algn="just"/>
            <a:r>
              <a:rPr lang="fr-BE" sz="1400" dirty="0"/>
              <a:t>La mise en débat est le point d’une départ d’une réflexion sur l’avenir de la Commune. Les avis et les idées peuvent être fournis à l’adresse </a:t>
            </a:r>
            <a:r>
              <a:rPr lang="en-US" sz="1400" b="0" strike="noStrike" spc="-1" dirty="0" err="1">
                <a:solidFill>
                  <a:srgbClr val="404040"/>
                </a:solidFill>
                <a:latin typeface="Trebuchet MS"/>
                <a:ea typeface="DejaVu Sans"/>
              </a:rPr>
              <a:t>verwaltung</a:t>
            </a:r>
            <a:r>
              <a:rPr lang="en-US" sz="1400" b="0" strike="noStrike" spc="-1" dirty="0">
                <a:solidFill>
                  <a:srgbClr val="404040"/>
                </a:solidFill>
                <a:latin typeface="Trebuchet MS"/>
                <a:ea typeface="DejaVu Sans"/>
              </a:rPr>
              <a:t> </a:t>
            </a:r>
            <a:r>
              <a:rPr lang="fr-BE" sz="1400" dirty="0"/>
              <a:t>@kelmis.be</a:t>
            </a:r>
            <a:endParaRPr lang="fr-FR" sz="1400" dirty="0"/>
          </a:p>
        </p:txBody>
      </p:sp>
    </p:spTree>
    <p:extLst>
      <p:ext uri="{BB962C8B-B14F-4D97-AF65-F5344CB8AC3E}">
        <p14:creationId xmlns:p14="http://schemas.microsoft.com/office/powerpoint/2010/main" val="4068840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B038877-2FB7-4715-832B-0B53DE0A6952}"/>
              </a:ext>
            </a:extLst>
          </p:cNvPr>
          <p:cNvSpPr/>
          <p:nvPr/>
        </p:nvSpPr>
        <p:spPr>
          <a:xfrm>
            <a:off x="-1" y="0"/>
            <a:ext cx="112395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1">
            <a:extLst>
              <a:ext uri="{FF2B5EF4-FFF2-40B4-BE49-F238E27FC236}">
                <a16:creationId xmlns:a16="http://schemas.microsoft.com/office/drawing/2014/main" xmlns="" id="{07F463A8-4CF2-480E-958F-AAA8133F3786}"/>
              </a:ext>
            </a:extLst>
          </p:cNvPr>
          <p:cNvPicPr>
            <a:picLocks noChangeAspect="1"/>
          </p:cNvPicPr>
          <p:nvPr/>
        </p:nvPicPr>
        <p:blipFill rotWithShape="1">
          <a:blip r:embed="rId3"/>
          <a:srcRect r="20472"/>
          <a:stretch/>
        </p:blipFill>
        <p:spPr>
          <a:xfrm>
            <a:off x="119912" y="180428"/>
            <a:ext cx="2131594" cy="1471120"/>
          </a:xfrm>
          <a:prstGeom prst="rect">
            <a:avLst/>
          </a:prstGeom>
        </p:spPr>
      </p:pic>
      <p:sp>
        <p:nvSpPr>
          <p:cNvPr id="5" name="Rectangle 4">
            <a:extLst>
              <a:ext uri="{FF2B5EF4-FFF2-40B4-BE49-F238E27FC236}">
                <a16:creationId xmlns:a16="http://schemas.microsoft.com/office/drawing/2014/main" xmlns="" id="{1595CE61-772C-424B-99A9-7151960EA9B9}"/>
              </a:ext>
            </a:extLst>
          </p:cNvPr>
          <p:cNvSpPr/>
          <p:nvPr/>
        </p:nvSpPr>
        <p:spPr>
          <a:xfrm>
            <a:off x="658937" y="242742"/>
            <a:ext cx="630544" cy="1367855"/>
          </a:xfrm>
          <a:prstGeom prst="rect">
            <a:avLst/>
          </a:prstGeom>
          <a:noFill/>
          <a:ln w="1270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a:extLst>
              <a:ext uri="{FF2B5EF4-FFF2-40B4-BE49-F238E27FC236}">
                <a16:creationId xmlns:a16="http://schemas.microsoft.com/office/drawing/2014/main" xmlns="" id="{677B71D1-FD42-4015-9AEF-789A7E998281}"/>
              </a:ext>
            </a:extLst>
          </p:cNvPr>
          <p:cNvSpPr txBox="1"/>
          <p:nvPr/>
        </p:nvSpPr>
        <p:spPr>
          <a:xfrm>
            <a:off x="2251505" y="765203"/>
            <a:ext cx="4243899" cy="738664"/>
          </a:xfrm>
          <a:prstGeom prst="rect">
            <a:avLst/>
          </a:prstGeom>
          <a:noFill/>
        </p:spPr>
        <p:txBody>
          <a:bodyPr wrap="square" rtlCol="0">
            <a:spAutoFit/>
          </a:bodyPr>
          <a:lstStyle/>
          <a:p>
            <a:pPr algn="just"/>
            <a:r>
              <a:rPr lang="fr-BE" sz="1400"/>
              <a:t>Elles regroupent les subventions que la Commune octroie à des tiers (CPAS, police, Eglise, etc.)</a:t>
            </a:r>
            <a:endParaRPr lang="fr-FR" sz="1400"/>
          </a:p>
          <a:p>
            <a:pPr algn="just"/>
            <a:endParaRPr lang="fr-FR" sz="1400"/>
          </a:p>
        </p:txBody>
      </p:sp>
      <p:sp>
        <p:nvSpPr>
          <p:cNvPr id="21" name="TextBox 20">
            <a:extLst>
              <a:ext uri="{FF2B5EF4-FFF2-40B4-BE49-F238E27FC236}">
                <a16:creationId xmlns:a16="http://schemas.microsoft.com/office/drawing/2014/main" xmlns="" id="{6939CE46-55F2-4F81-AB99-4F80C84F895D}"/>
              </a:ext>
            </a:extLst>
          </p:cNvPr>
          <p:cNvSpPr txBox="1"/>
          <p:nvPr/>
        </p:nvSpPr>
        <p:spPr>
          <a:xfrm>
            <a:off x="4373454" y="212677"/>
            <a:ext cx="815542" cy="338554"/>
          </a:xfrm>
          <a:prstGeom prst="rect">
            <a:avLst/>
          </a:prstGeom>
          <a:noFill/>
        </p:spPr>
        <p:txBody>
          <a:bodyPr wrap="square" rtlCol="0">
            <a:spAutoFit/>
          </a:bodyPr>
          <a:lstStyle/>
          <a:p>
            <a:r>
              <a:rPr lang="fr-BE" sz="1600" b="1">
                <a:solidFill>
                  <a:srgbClr val="ABABAB"/>
                </a:solidFill>
              </a:rPr>
              <a:t>39,1%</a:t>
            </a:r>
            <a:endParaRPr lang="fr-FR" sz="1600" b="1">
              <a:solidFill>
                <a:srgbClr val="ABABAB"/>
              </a:solidFill>
            </a:endParaRPr>
          </a:p>
        </p:txBody>
      </p:sp>
      <p:sp>
        <p:nvSpPr>
          <p:cNvPr id="27" name="TextBox 26">
            <a:extLst>
              <a:ext uri="{FF2B5EF4-FFF2-40B4-BE49-F238E27FC236}">
                <a16:creationId xmlns:a16="http://schemas.microsoft.com/office/drawing/2014/main" xmlns="" id="{D7A2C039-7FF8-49B1-BBAF-A9DB6364A34D}"/>
              </a:ext>
            </a:extLst>
          </p:cNvPr>
          <p:cNvSpPr txBox="1"/>
          <p:nvPr/>
        </p:nvSpPr>
        <p:spPr>
          <a:xfrm>
            <a:off x="2248153" y="180428"/>
            <a:ext cx="2093774" cy="584775"/>
          </a:xfrm>
          <a:prstGeom prst="rect">
            <a:avLst/>
          </a:prstGeom>
          <a:noFill/>
        </p:spPr>
        <p:txBody>
          <a:bodyPr wrap="square" rtlCol="0">
            <a:spAutoFit/>
          </a:bodyPr>
          <a:lstStyle/>
          <a:p>
            <a:r>
              <a:rPr lang="fr-BE" sz="1600" b="1">
                <a:solidFill>
                  <a:schemeClr val="accent5">
                    <a:lumMod val="75000"/>
                  </a:schemeClr>
                </a:solidFill>
              </a:rPr>
              <a:t>DEPENSES DE</a:t>
            </a:r>
          </a:p>
          <a:p>
            <a:r>
              <a:rPr lang="fr-BE" sz="1600" b="1">
                <a:solidFill>
                  <a:schemeClr val="accent5">
                    <a:lumMod val="75000"/>
                  </a:schemeClr>
                </a:solidFill>
              </a:rPr>
              <a:t>TRANSFERT</a:t>
            </a:r>
          </a:p>
        </p:txBody>
      </p:sp>
      <p:pic>
        <p:nvPicPr>
          <p:cNvPr id="4" name="Picture 3">
            <a:extLst>
              <a:ext uri="{FF2B5EF4-FFF2-40B4-BE49-F238E27FC236}">
                <a16:creationId xmlns:a16="http://schemas.microsoft.com/office/drawing/2014/main" xmlns="" id="{438FE7D5-BFF1-4907-950E-D85D1C687016}"/>
              </a:ext>
            </a:extLst>
          </p:cNvPr>
          <p:cNvPicPr>
            <a:picLocks noChangeAspect="1"/>
          </p:cNvPicPr>
          <p:nvPr/>
        </p:nvPicPr>
        <p:blipFill rotWithShape="1">
          <a:blip r:embed="rId4"/>
          <a:srcRect l="44525"/>
          <a:stretch/>
        </p:blipFill>
        <p:spPr>
          <a:xfrm>
            <a:off x="-7177" y="1133716"/>
            <a:ext cx="1789110" cy="3218967"/>
          </a:xfrm>
          <a:prstGeom prst="rect">
            <a:avLst/>
          </a:prstGeom>
        </p:spPr>
      </p:pic>
      <p:sp>
        <p:nvSpPr>
          <p:cNvPr id="22" name="TextBox 21">
            <a:extLst>
              <a:ext uri="{FF2B5EF4-FFF2-40B4-BE49-F238E27FC236}">
                <a16:creationId xmlns:a16="http://schemas.microsoft.com/office/drawing/2014/main" xmlns="" id="{15BD1845-1EB4-4C70-B0E2-9DE5E2102D3C}"/>
              </a:ext>
            </a:extLst>
          </p:cNvPr>
          <p:cNvSpPr txBox="1"/>
          <p:nvPr/>
        </p:nvSpPr>
        <p:spPr>
          <a:xfrm>
            <a:off x="1901846" y="3682974"/>
            <a:ext cx="1013340" cy="523220"/>
          </a:xfrm>
          <a:prstGeom prst="rect">
            <a:avLst/>
          </a:prstGeom>
          <a:noFill/>
        </p:spPr>
        <p:txBody>
          <a:bodyPr wrap="square" rtlCol="0">
            <a:spAutoFit/>
          </a:bodyPr>
          <a:lstStyle/>
          <a:p>
            <a:pPr algn="ctr"/>
            <a:r>
              <a:rPr lang="fr-BE" sz="1400"/>
              <a:t>DECISIONS PRISES</a:t>
            </a:r>
            <a:endParaRPr lang="fr-FR" sz="1400"/>
          </a:p>
        </p:txBody>
      </p:sp>
      <p:pic>
        <p:nvPicPr>
          <p:cNvPr id="23" name="Graphic 22" descr="Signpost outline">
            <a:extLst>
              <a:ext uri="{FF2B5EF4-FFF2-40B4-BE49-F238E27FC236}">
                <a16:creationId xmlns:a16="http://schemas.microsoft.com/office/drawing/2014/main" xmlns="" id="{A68C6C63-2F89-4868-9DF0-89CB2B906F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584755" y="2176306"/>
            <a:ext cx="1611263" cy="1611263"/>
          </a:xfrm>
          <a:prstGeom prst="rect">
            <a:avLst/>
          </a:prstGeom>
        </p:spPr>
      </p:pic>
      <p:sp>
        <p:nvSpPr>
          <p:cNvPr id="24" name="TextBox 23">
            <a:extLst>
              <a:ext uri="{FF2B5EF4-FFF2-40B4-BE49-F238E27FC236}">
                <a16:creationId xmlns:a16="http://schemas.microsoft.com/office/drawing/2014/main" xmlns="" id="{33BA6407-9ECA-4D90-B817-7643BE628E13}"/>
              </a:ext>
            </a:extLst>
          </p:cNvPr>
          <p:cNvSpPr txBox="1"/>
          <p:nvPr/>
        </p:nvSpPr>
        <p:spPr>
          <a:xfrm>
            <a:off x="3193400" y="2416788"/>
            <a:ext cx="5834486" cy="2031325"/>
          </a:xfrm>
          <a:prstGeom prst="rect">
            <a:avLst/>
          </a:prstGeom>
          <a:noFill/>
        </p:spPr>
        <p:txBody>
          <a:bodyPr wrap="square" rtlCol="0">
            <a:spAutoFit/>
          </a:bodyPr>
          <a:lstStyle/>
          <a:p>
            <a:pPr marL="285750" indent="-285750">
              <a:buClr>
                <a:schemeClr val="accent5">
                  <a:lumMod val="75000"/>
                </a:schemeClr>
              </a:buClr>
              <a:buFont typeface="Arial" panose="020B0604020202020204" pitchFamily="34" charset="0"/>
              <a:buChar char="•"/>
            </a:pPr>
            <a:r>
              <a:rPr lang="fr-BE" dirty="0" err="1"/>
              <a:t>Subs.fonctionnement</a:t>
            </a:r>
            <a:r>
              <a:rPr lang="fr-BE" dirty="0"/>
              <a:t> CPAS réduit de 100.000 €</a:t>
            </a:r>
          </a:p>
          <a:p>
            <a:pPr marL="285750" indent="-285750">
              <a:buClr>
                <a:schemeClr val="accent5">
                  <a:lumMod val="75000"/>
                </a:schemeClr>
              </a:buClr>
              <a:buFont typeface="Arial" panose="020B0604020202020204" pitchFamily="34" charset="0"/>
              <a:buChar char="•"/>
            </a:pPr>
            <a:r>
              <a:rPr lang="fr-BE" dirty="0"/>
              <a:t>RCA Subside fonctionnement de 2022</a:t>
            </a:r>
          </a:p>
          <a:p>
            <a:pPr marL="285750" indent="-285750">
              <a:buClr>
                <a:schemeClr val="accent5">
                  <a:lumMod val="75000"/>
                </a:schemeClr>
              </a:buClr>
              <a:buFont typeface="Arial" panose="020B0604020202020204" pitchFamily="34" charset="0"/>
              <a:buChar char="•"/>
            </a:pPr>
            <a:r>
              <a:rPr lang="fr-BE" dirty="0" err="1"/>
              <a:t>KiFa</a:t>
            </a:r>
            <a:r>
              <a:rPr lang="fr-BE" dirty="0"/>
              <a:t> plus de transparence (inventaire avoirs), Si DG ne subventionne pas, commune ne subventionne pas non plus</a:t>
            </a:r>
          </a:p>
          <a:p>
            <a:pPr marL="285750" indent="-285750">
              <a:buClr>
                <a:schemeClr val="accent5">
                  <a:lumMod val="75000"/>
                </a:schemeClr>
              </a:buClr>
              <a:buFont typeface="Arial" panose="020B0604020202020204" pitchFamily="34" charset="0"/>
              <a:buChar char="•"/>
            </a:pPr>
            <a:r>
              <a:rPr lang="fr-BE" dirty="0"/>
              <a:t>Discussion communes avoisinantes subvention piscine (voir Plombières 12.000 €)</a:t>
            </a:r>
          </a:p>
        </p:txBody>
      </p:sp>
      <p:pic>
        <p:nvPicPr>
          <p:cNvPr id="3" name="Image 2">
            <a:extLst>
              <a:ext uri="{FF2B5EF4-FFF2-40B4-BE49-F238E27FC236}">
                <a16:creationId xmlns:a16="http://schemas.microsoft.com/office/drawing/2014/main" xmlns="" id="{C68537A1-97CD-821E-D3FD-CC2DE9E12D59}"/>
              </a:ext>
            </a:extLst>
          </p:cNvPr>
          <p:cNvPicPr>
            <a:picLocks noChangeAspect="1"/>
          </p:cNvPicPr>
          <p:nvPr/>
        </p:nvPicPr>
        <p:blipFill>
          <a:blip r:embed="rId7"/>
          <a:stretch>
            <a:fillRect/>
          </a:stretch>
        </p:blipFill>
        <p:spPr>
          <a:xfrm>
            <a:off x="6650444" y="943027"/>
            <a:ext cx="2237426" cy="1335140"/>
          </a:xfrm>
          <a:prstGeom prst="rect">
            <a:avLst/>
          </a:prstGeom>
        </p:spPr>
      </p:pic>
    </p:spTree>
    <p:extLst>
      <p:ext uri="{BB962C8B-B14F-4D97-AF65-F5344CB8AC3E}">
        <p14:creationId xmlns:p14="http://schemas.microsoft.com/office/powerpoint/2010/main" val="762194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632" name="Picture 1"/>
          <p:cNvPicPr/>
          <p:nvPr/>
        </p:nvPicPr>
        <p:blipFill>
          <a:blip r:embed="rId3"/>
          <a:srcRect r="20472"/>
          <a:stretch/>
        </p:blipFill>
        <p:spPr>
          <a:xfrm>
            <a:off x="119880" y="180360"/>
            <a:ext cx="2129040" cy="1468440"/>
          </a:xfrm>
          <a:prstGeom prst="rect">
            <a:avLst/>
          </a:prstGeom>
          <a:ln>
            <a:noFill/>
          </a:ln>
        </p:spPr>
      </p:pic>
      <p:sp>
        <p:nvSpPr>
          <p:cNvPr id="633" name="CustomShape 2"/>
          <p:cNvSpPr/>
          <p:nvPr/>
        </p:nvSpPr>
        <p:spPr>
          <a:xfrm>
            <a:off x="1009800" y="180360"/>
            <a:ext cx="596160" cy="48348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634" name="CustomShape 3"/>
          <p:cNvSpPr/>
          <p:nvPr/>
        </p:nvSpPr>
        <p:spPr>
          <a:xfrm>
            <a:off x="2251440" y="765360"/>
            <a:ext cx="424152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Alle Schulden zur Durchführung wichtiger Arbeiten  </a:t>
            </a:r>
            <a:endParaRPr lang="en-US" sz="1400" b="0" strike="noStrike" spc="-1">
              <a:latin typeface="Arial"/>
            </a:endParaRPr>
          </a:p>
          <a:p>
            <a:pPr algn="just">
              <a:lnSpc>
                <a:spcPct val="100000"/>
              </a:lnSpc>
            </a:pPr>
            <a:endParaRPr lang="en-US" sz="1400" b="0" strike="noStrike" spc="-1">
              <a:latin typeface="Arial"/>
            </a:endParaRPr>
          </a:p>
        </p:txBody>
      </p:sp>
      <p:sp>
        <p:nvSpPr>
          <p:cNvPr id="635" name="CustomShape 4"/>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D0D0D0"/>
                </a:solidFill>
                <a:latin typeface="Trebuchet MS"/>
                <a:ea typeface="DejaVu Sans"/>
              </a:rPr>
              <a:t>7,1%</a:t>
            </a:r>
            <a:endParaRPr lang="en-US" sz="1600" b="0" strike="noStrike" spc="-1">
              <a:latin typeface="Arial"/>
            </a:endParaRPr>
          </a:p>
        </p:txBody>
      </p:sp>
      <p:sp>
        <p:nvSpPr>
          <p:cNvPr id="636" name="CustomShape 5"/>
          <p:cNvSpPr/>
          <p:nvPr/>
        </p:nvSpPr>
        <p:spPr>
          <a:xfrm>
            <a:off x="2316960" y="17856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D0D0D0"/>
                </a:solidFill>
                <a:latin typeface="Trebuchet MS"/>
                <a:ea typeface="DejaVu Sans"/>
              </a:rPr>
              <a:t>SCHULDEN</a:t>
            </a:r>
            <a:endParaRPr lang="en-US" sz="1600" b="0" strike="noStrike" spc="-1">
              <a:latin typeface="Arial"/>
            </a:endParaRPr>
          </a:p>
        </p:txBody>
      </p:sp>
      <p:pic>
        <p:nvPicPr>
          <p:cNvPr id="637" name="Picture 2"/>
          <p:cNvPicPr/>
          <p:nvPr/>
        </p:nvPicPr>
        <p:blipFill>
          <a:blip r:embed="rId4"/>
          <a:srcRect l="53727"/>
          <a:stretch/>
        </p:blipFill>
        <p:spPr>
          <a:xfrm>
            <a:off x="-42120" y="915840"/>
            <a:ext cx="1901520" cy="4112640"/>
          </a:xfrm>
          <a:prstGeom prst="rect">
            <a:avLst/>
          </a:prstGeom>
          <a:ln>
            <a:noFill/>
          </a:ln>
        </p:spPr>
      </p:pic>
      <p:sp>
        <p:nvSpPr>
          <p:cNvPr id="638" name="CustomShape 6"/>
          <p:cNvSpPr/>
          <p:nvPr/>
        </p:nvSpPr>
        <p:spPr>
          <a:xfrm>
            <a:off x="3132000" y="2219040"/>
            <a:ext cx="1534320" cy="597600"/>
          </a:xfrm>
          <a:prstGeom prst="rect">
            <a:avLst/>
          </a:prstGeom>
          <a:solidFill>
            <a:srgbClr val="F2F2F2"/>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404040"/>
                </a:solidFill>
                <a:latin typeface="Trebuchet MS"/>
                <a:ea typeface="DejaVu Sans"/>
              </a:rPr>
              <a:t>Rückzahlung Kaufpreis</a:t>
            </a:r>
            <a:endParaRPr lang="en-US" sz="1200" b="0" strike="noStrike" spc="-1">
              <a:latin typeface="Arial"/>
            </a:endParaRPr>
          </a:p>
        </p:txBody>
      </p:sp>
      <p:sp>
        <p:nvSpPr>
          <p:cNvPr id="639" name="CustomShape 7"/>
          <p:cNvSpPr/>
          <p:nvPr/>
        </p:nvSpPr>
        <p:spPr>
          <a:xfrm>
            <a:off x="5170680" y="2219040"/>
            <a:ext cx="1534320" cy="597600"/>
          </a:xfrm>
          <a:prstGeom prst="rect">
            <a:avLst/>
          </a:prstGeom>
          <a:solidFill>
            <a:srgbClr val="F2F2F2"/>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404040"/>
                </a:solidFill>
                <a:latin typeface="Trebuchet MS"/>
                <a:ea typeface="DejaVu Sans"/>
              </a:rPr>
              <a:t>Rückzahlung Zinsen</a:t>
            </a:r>
            <a:endParaRPr lang="en-US" sz="1200" b="0" strike="noStrike" spc="-1">
              <a:latin typeface="Arial"/>
            </a:endParaRPr>
          </a:p>
        </p:txBody>
      </p:sp>
      <p:sp>
        <p:nvSpPr>
          <p:cNvPr id="640" name="CustomShape 8"/>
          <p:cNvSpPr/>
          <p:nvPr/>
        </p:nvSpPr>
        <p:spPr>
          <a:xfrm>
            <a:off x="3073320" y="1532880"/>
            <a:ext cx="165168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RÜCKZAHLUNG VON KAPITAL</a:t>
            </a:r>
            <a:endParaRPr lang="en-US" sz="1400" b="0" strike="noStrike" spc="-1">
              <a:latin typeface="Arial"/>
            </a:endParaRPr>
          </a:p>
        </p:txBody>
      </p:sp>
      <p:sp>
        <p:nvSpPr>
          <p:cNvPr id="641" name="CustomShape 9"/>
          <p:cNvSpPr/>
          <p:nvPr/>
        </p:nvSpPr>
        <p:spPr>
          <a:xfrm>
            <a:off x="5111640" y="1532880"/>
            <a:ext cx="16516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ZINSLAST</a:t>
            </a:r>
            <a:endParaRPr lang="en-US" sz="1400" b="0" strike="noStrike" spc="-1">
              <a:latin typeface="Arial"/>
            </a:endParaRPr>
          </a:p>
        </p:txBody>
      </p:sp>
      <p:sp>
        <p:nvSpPr>
          <p:cNvPr id="642" name="Line 10"/>
          <p:cNvSpPr/>
          <p:nvPr/>
        </p:nvSpPr>
        <p:spPr>
          <a:xfrm flipV="1">
            <a:off x="3900240" y="2055600"/>
            <a:ext cx="0" cy="163440"/>
          </a:xfrm>
          <a:prstGeom prst="line">
            <a:avLst/>
          </a:prstGeom>
          <a:ln w="9360">
            <a:solidFill>
              <a:srgbClr val="3E3E3E"/>
            </a:solidFill>
            <a:round/>
          </a:ln>
        </p:spPr>
        <p:style>
          <a:lnRef idx="0">
            <a:scrgbClr r="0" g="0" b="0"/>
          </a:lnRef>
          <a:fillRef idx="0">
            <a:scrgbClr r="0" g="0" b="0"/>
          </a:fillRef>
          <a:effectRef idx="0">
            <a:scrgbClr r="0" g="0" b="0"/>
          </a:effectRef>
          <a:fontRef idx="minor"/>
        </p:style>
      </p:sp>
      <p:sp>
        <p:nvSpPr>
          <p:cNvPr id="643" name="Line 11"/>
          <p:cNvSpPr/>
          <p:nvPr/>
        </p:nvSpPr>
        <p:spPr>
          <a:xfrm flipH="1" flipV="1">
            <a:off x="5938560" y="2055600"/>
            <a:ext cx="360" cy="163440"/>
          </a:xfrm>
          <a:prstGeom prst="line">
            <a:avLst/>
          </a:prstGeom>
          <a:ln w="9360">
            <a:solidFill>
              <a:srgbClr val="3E3E3E"/>
            </a:solidFill>
            <a:round/>
          </a:ln>
        </p:spPr>
        <p:style>
          <a:lnRef idx="0">
            <a:scrgbClr r="0" g="0" b="0"/>
          </a:lnRef>
          <a:fillRef idx="0">
            <a:scrgbClr r="0" g="0" b="0"/>
          </a:fillRef>
          <a:effectRef idx="0">
            <a:scrgbClr r="0" g="0" b="0"/>
          </a:effectRef>
          <a:fontRef idx="minor"/>
        </p:style>
      </p:sp>
      <p:pic>
        <p:nvPicPr>
          <p:cNvPr id="644" name="Image 10"/>
          <p:cNvPicPr/>
          <p:nvPr/>
        </p:nvPicPr>
        <p:blipFill>
          <a:blip r:embed="rId5"/>
          <a:stretch/>
        </p:blipFill>
        <p:spPr>
          <a:xfrm>
            <a:off x="3133080" y="2875680"/>
            <a:ext cx="3627720" cy="215280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1" presetClass="entr" fill="hold" nodeType="clickEffect">
                                  <p:stCondLst>
                                    <p:cond delay="0"/>
                                  </p:stCondLst>
                                  <p:childTnLst>
                                    <p:set>
                                      <p:cBhvr>
                                        <p:cTn id="6" dur="1" fill="hold">
                                          <p:stCondLst>
                                            <p:cond delay="0"/>
                                          </p:stCondLst>
                                        </p:cTn>
                                        <p:tgtEl>
                                          <p:spTgt spid="644"/>
                                        </p:tgtEl>
                                        <p:attrNameLst>
                                          <p:attrName>style.visibility</p:attrName>
                                        </p:attrNameLst>
                                      </p:cBhvr>
                                      <p:to>
                                        <p:strVal val="visible"/>
                                      </p:to>
                                    </p:set>
                                    <p:anim calcmode="lin" valueType="num">
                                      <p:cBhvr additive="repl">
                                        <p:cTn id="7" dur="1000" fill="hold"/>
                                        <p:tgtEl>
                                          <p:spTgt spid="644"/>
                                        </p:tgtEl>
                                        <p:attrNameLst>
                                          <p:attrName>ppt_w</p:attrName>
                                        </p:attrNameLst>
                                      </p:cBhvr>
                                      <p:tavLst>
                                        <p:tav tm="0">
                                          <p:val>
                                            <p:strVal val="0"/>
                                          </p:val>
                                        </p:tav>
                                        <p:tav tm="100000">
                                          <p:val>
                                            <p:strVal val="#ppt_w"/>
                                          </p:val>
                                        </p:tav>
                                      </p:tavLst>
                                    </p:anim>
                                    <p:anim calcmode="lin" valueType="num">
                                      <p:cBhvr additive="repl">
                                        <p:cTn id="8" dur="1000" fill="hold"/>
                                        <p:tgtEl>
                                          <p:spTgt spid="644"/>
                                        </p:tgtEl>
                                        <p:attrNameLst>
                                          <p:attrName>ppt_h</p:attrName>
                                        </p:attrNameLst>
                                      </p:cBhvr>
                                      <p:tavLst>
                                        <p:tav tm="0">
                                          <p:val>
                                            <p:strVal val="0"/>
                                          </p:val>
                                        </p:tav>
                                        <p:tav tm="100000">
                                          <p:val>
                                            <p:strVal val="#ppt_h"/>
                                          </p:val>
                                        </p:tav>
                                      </p:tavLst>
                                    </p:anim>
                                    <p:anim calcmode="lin" valueType="num">
                                      <p:cBhvr additive="repl">
                                        <p:cTn id="9" dur="1000" fill="hold"/>
                                        <p:tgtEl>
                                          <p:spTgt spid="644"/>
                                        </p:tgtEl>
                                        <p:attrNameLst>
                                          <p:attrName>r</p:attrName>
                                        </p:attrNameLst>
                                      </p:cBhvr>
                                      <p:tavLst>
                                        <p:tav tm="0">
                                          <p:val>
                                            <p:strVal val="90"/>
                                          </p:val>
                                        </p:tav>
                                        <p:tav tm="100000">
                                          <p:val>
                                            <p:strVal val="0"/>
                                          </p:val>
                                        </p:tav>
                                      </p:tavLst>
                                    </p:anim>
                                    <p:animEffect transition="in" filter="fade">
                                      <p:cBhvr additive="repl">
                                        <p:cTn id="10" dur="1000"/>
                                        <p:tgtEl>
                                          <p:spTgt spid="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646" name="Picture 1"/>
          <p:cNvPicPr/>
          <p:nvPr/>
        </p:nvPicPr>
        <p:blipFill>
          <a:blip r:embed="rId3"/>
          <a:srcRect r="20472"/>
          <a:stretch/>
        </p:blipFill>
        <p:spPr>
          <a:xfrm>
            <a:off x="119880" y="180360"/>
            <a:ext cx="2129040" cy="1468440"/>
          </a:xfrm>
          <a:prstGeom prst="rect">
            <a:avLst/>
          </a:prstGeom>
          <a:ln>
            <a:noFill/>
          </a:ln>
        </p:spPr>
      </p:pic>
      <p:sp>
        <p:nvSpPr>
          <p:cNvPr id="647" name="CustomShape 2"/>
          <p:cNvSpPr/>
          <p:nvPr/>
        </p:nvSpPr>
        <p:spPr>
          <a:xfrm>
            <a:off x="1009800" y="180360"/>
            <a:ext cx="596160" cy="48348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648" name="CustomShape 3"/>
          <p:cNvSpPr/>
          <p:nvPr/>
        </p:nvSpPr>
        <p:spPr>
          <a:xfrm>
            <a:off x="2251440" y="765360"/>
            <a:ext cx="42415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Alle Schulden zur Durchführung wichtiger Arbeiten </a:t>
            </a:r>
            <a:endParaRPr lang="en-US" sz="1400" b="0" strike="noStrike" spc="-1">
              <a:latin typeface="Arial"/>
            </a:endParaRPr>
          </a:p>
          <a:p>
            <a:pPr algn="just">
              <a:lnSpc>
                <a:spcPct val="100000"/>
              </a:lnSpc>
            </a:pPr>
            <a:endParaRPr lang="en-US" sz="1400" b="0" strike="noStrike" spc="-1">
              <a:latin typeface="Arial"/>
            </a:endParaRPr>
          </a:p>
        </p:txBody>
      </p:sp>
      <p:sp>
        <p:nvSpPr>
          <p:cNvPr id="649" name="CustomShape 4"/>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D0D0D0"/>
                </a:solidFill>
                <a:latin typeface="Trebuchet MS"/>
                <a:ea typeface="DejaVu Sans"/>
              </a:rPr>
              <a:t>7,1%</a:t>
            </a:r>
            <a:endParaRPr lang="en-US" sz="1600" b="0" strike="noStrike" spc="-1">
              <a:latin typeface="Arial"/>
            </a:endParaRPr>
          </a:p>
        </p:txBody>
      </p:sp>
      <p:sp>
        <p:nvSpPr>
          <p:cNvPr id="650" name="CustomShape 5"/>
          <p:cNvSpPr/>
          <p:nvPr/>
        </p:nvSpPr>
        <p:spPr>
          <a:xfrm>
            <a:off x="2316960" y="17856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D0D0D0"/>
                </a:solidFill>
                <a:latin typeface="Trebuchet MS"/>
                <a:ea typeface="DejaVu Sans"/>
              </a:rPr>
              <a:t>SCHULDEN</a:t>
            </a:r>
            <a:endParaRPr lang="en-US" sz="1600" b="0" strike="noStrike" spc="-1">
              <a:latin typeface="Arial"/>
            </a:endParaRPr>
          </a:p>
        </p:txBody>
      </p:sp>
      <p:pic>
        <p:nvPicPr>
          <p:cNvPr id="651" name="Picture 2"/>
          <p:cNvPicPr/>
          <p:nvPr/>
        </p:nvPicPr>
        <p:blipFill>
          <a:blip r:embed="rId4"/>
          <a:srcRect l="53727"/>
          <a:stretch/>
        </p:blipFill>
        <p:spPr>
          <a:xfrm>
            <a:off x="-42120" y="915840"/>
            <a:ext cx="1901520" cy="4112640"/>
          </a:xfrm>
          <a:prstGeom prst="rect">
            <a:avLst/>
          </a:prstGeom>
          <a:ln>
            <a:noFill/>
          </a:ln>
        </p:spPr>
      </p:pic>
      <p:graphicFrame>
        <p:nvGraphicFramePr>
          <p:cNvPr id="652" name="Table 6"/>
          <p:cNvGraphicFramePr/>
          <p:nvPr/>
        </p:nvGraphicFramePr>
        <p:xfrm>
          <a:off x="2211120" y="1938240"/>
          <a:ext cx="2892600" cy="2713080"/>
        </p:xfrm>
        <a:graphic>
          <a:graphicData uri="http://schemas.openxmlformats.org/drawingml/2006/table">
            <a:tbl>
              <a:tblPr/>
              <a:tblGrid>
                <a:gridCol w="993960">
                  <a:extLst>
                    <a:ext uri="{9D8B030D-6E8A-4147-A177-3AD203B41FA5}">
                      <a16:colId xmlns:a16="http://schemas.microsoft.com/office/drawing/2014/main" xmlns="" val="20000"/>
                    </a:ext>
                  </a:extLst>
                </a:gridCol>
                <a:gridCol w="1898640">
                  <a:extLst>
                    <a:ext uri="{9D8B030D-6E8A-4147-A177-3AD203B41FA5}">
                      <a16:colId xmlns:a16="http://schemas.microsoft.com/office/drawing/2014/main" xmlns="" val="20001"/>
                    </a:ext>
                  </a:extLst>
                </a:gridCol>
              </a:tblGrid>
              <a:tr h="36612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extLst>
                  <a:ext uri="{0D108BD9-81ED-4DB2-BD59-A6C34878D82A}">
                    <a16:rowId xmlns:a16="http://schemas.microsoft.com/office/drawing/2014/main" xmlns="" val="10000"/>
                  </a:ext>
                </a:extLst>
              </a:tr>
              <a:tr h="335160">
                <a:tc>
                  <a:txBody>
                    <a:bodyPr/>
                    <a:lstStyle/>
                    <a:p>
                      <a:pPr algn="ctr">
                        <a:lnSpc>
                          <a:spcPct val="100000"/>
                        </a:lnSpc>
                      </a:pPr>
                      <a:r>
                        <a:rPr lang="en-US" sz="1600" b="0" strike="noStrike" spc="-1">
                          <a:solidFill>
                            <a:srgbClr val="FFFFFF"/>
                          </a:solidFill>
                          <a:latin typeface="Trebuchet MS"/>
                        </a:rPr>
                        <a:t>2017</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761.922€</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7DB"/>
                    </a:solidFill>
                  </a:tcPr>
                </a:tc>
                <a:extLst>
                  <a:ext uri="{0D108BD9-81ED-4DB2-BD59-A6C34878D82A}">
                    <a16:rowId xmlns:a16="http://schemas.microsoft.com/office/drawing/2014/main" xmlns="" val="10001"/>
                  </a:ext>
                </a:extLst>
              </a:tr>
              <a:tr h="335160">
                <a:tc>
                  <a:txBody>
                    <a:bodyPr/>
                    <a:lstStyle/>
                    <a:p>
                      <a:pPr algn="ctr">
                        <a:lnSpc>
                          <a:spcPct val="100000"/>
                        </a:lnSpc>
                      </a:pPr>
                      <a:r>
                        <a:rPr lang="en-US" sz="1600" b="0" strike="noStrike" spc="-1">
                          <a:solidFill>
                            <a:srgbClr val="FFFFFF"/>
                          </a:solidFill>
                          <a:latin typeface="Trebuchet MS"/>
                        </a:rPr>
                        <a:t>2018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792.846€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2"/>
                  </a:ext>
                </a:extLst>
              </a:tr>
              <a:tr h="335160">
                <a:tc>
                  <a:txBody>
                    <a:bodyPr/>
                    <a:lstStyle/>
                    <a:p>
                      <a:pPr algn="ctr">
                        <a:lnSpc>
                          <a:spcPct val="100000"/>
                        </a:lnSpc>
                      </a:pPr>
                      <a:r>
                        <a:rPr lang="en-US" sz="1600" b="0" strike="noStrike" spc="-1">
                          <a:solidFill>
                            <a:srgbClr val="FFFFFF"/>
                          </a:solidFill>
                          <a:latin typeface="Trebuchet MS"/>
                        </a:rPr>
                        <a:t>2019</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865.013€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3"/>
                  </a:ext>
                </a:extLst>
              </a:tr>
              <a:tr h="335160">
                <a:tc>
                  <a:txBody>
                    <a:bodyPr/>
                    <a:lstStyle/>
                    <a:p>
                      <a:pPr algn="ctr">
                        <a:lnSpc>
                          <a:spcPct val="100000"/>
                        </a:lnSpc>
                      </a:pPr>
                      <a:r>
                        <a:rPr lang="en-US" sz="1600" b="0" strike="noStrike" spc="-1">
                          <a:solidFill>
                            <a:srgbClr val="FFFFFF"/>
                          </a:solidFill>
                          <a:latin typeface="Trebuchet MS"/>
                        </a:rPr>
                        <a:t>2020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905.710€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4"/>
                  </a:ext>
                </a:extLst>
              </a:tr>
              <a:tr h="335160">
                <a:tc>
                  <a:txBody>
                    <a:bodyPr/>
                    <a:lstStyle/>
                    <a:p>
                      <a:pPr algn="ctr">
                        <a:lnSpc>
                          <a:spcPct val="100000"/>
                        </a:lnSpc>
                      </a:pPr>
                      <a:r>
                        <a:rPr lang="en-US" sz="1600" b="0" strike="noStrike" spc="-1">
                          <a:solidFill>
                            <a:srgbClr val="FFFFFF"/>
                          </a:solidFill>
                          <a:latin typeface="Trebuchet MS"/>
                        </a:rPr>
                        <a:t>2021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989.882€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5"/>
                  </a:ext>
                </a:extLst>
              </a:tr>
              <a:tr h="335160">
                <a:tc>
                  <a:txBody>
                    <a:bodyPr/>
                    <a:lstStyle/>
                    <a:p>
                      <a:pPr algn="ctr">
                        <a:lnSpc>
                          <a:spcPct val="100000"/>
                        </a:lnSpc>
                      </a:pPr>
                      <a:r>
                        <a:rPr lang="en-US" sz="1600" b="0" strike="noStrike" spc="-1">
                          <a:solidFill>
                            <a:srgbClr val="FFFFFF"/>
                          </a:solidFill>
                          <a:latin typeface="Trebuchet MS"/>
                        </a:rPr>
                        <a:t>2022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1.063.101€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6"/>
                  </a:ext>
                </a:extLst>
              </a:tr>
              <a:tr h="335160">
                <a:tc>
                  <a:txBody>
                    <a:bodyPr/>
                    <a:lstStyle/>
                    <a:p>
                      <a:pPr algn="ctr">
                        <a:lnSpc>
                          <a:spcPct val="100000"/>
                        </a:lnSpc>
                      </a:pPr>
                      <a:r>
                        <a:rPr lang="en-US" sz="1600" b="0" strike="noStrike" spc="-1">
                          <a:solidFill>
                            <a:srgbClr val="FFFFFF"/>
                          </a:solidFill>
                          <a:latin typeface="Trebuchet MS"/>
                        </a:rPr>
                        <a:t>2023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1.078.699€</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7"/>
                  </a:ext>
                </a:extLst>
              </a:tr>
            </a:tbl>
          </a:graphicData>
        </a:graphic>
      </p:graphicFrame>
      <p:sp>
        <p:nvSpPr>
          <p:cNvPr id="653" name="CustomShape 7"/>
          <p:cNvSpPr/>
          <p:nvPr/>
        </p:nvSpPr>
        <p:spPr>
          <a:xfrm>
            <a:off x="1272240" y="3416760"/>
            <a:ext cx="945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+ 39,5% </a:t>
            </a:r>
            <a:endParaRPr lang="en-US" sz="1400" b="0" strike="noStrike" spc="-1">
              <a:latin typeface="Arial"/>
            </a:endParaRPr>
          </a:p>
        </p:txBody>
      </p:sp>
      <p:sp>
        <p:nvSpPr>
          <p:cNvPr id="654" name="CustomShape 8"/>
          <p:cNvSpPr/>
          <p:nvPr/>
        </p:nvSpPr>
        <p:spPr>
          <a:xfrm>
            <a:off x="1895040" y="1826640"/>
            <a:ext cx="4896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ENTWICKLUNG DER SCHULDENAUSGABEN</a:t>
            </a:r>
            <a:endParaRPr lang="en-US" sz="1400" b="0" strike="noStrike" spc="-1">
              <a:latin typeface="Arial"/>
            </a:endParaRPr>
          </a:p>
        </p:txBody>
      </p:sp>
      <p:sp>
        <p:nvSpPr>
          <p:cNvPr id="655" name="CustomShape 9"/>
          <p:cNvSpPr/>
          <p:nvPr/>
        </p:nvSpPr>
        <p:spPr>
          <a:xfrm>
            <a:off x="2053440" y="2351880"/>
            <a:ext cx="360" cy="2515320"/>
          </a:xfrm>
          <a:custGeom>
            <a:avLst/>
            <a:gdLst/>
            <a:ahLst/>
            <a:cxnLst/>
            <a:rect l="l" t="t" r="r" b="b"/>
            <a:pathLst>
              <a:path w="21600" h="21600">
                <a:moveTo>
                  <a:pt x="0" y="0"/>
                </a:moveTo>
                <a:lnTo>
                  <a:pt x="21600" y="21600"/>
                </a:lnTo>
              </a:path>
            </a:pathLst>
          </a:custGeom>
          <a:noFill/>
          <a:ln w="19080">
            <a:solidFill>
              <a:srgbClr val="657C91"/>
            </a:solidFill>
            <a:round/>
            <a:tailEnd type="triangle" w="med" len="med"/>
          </a:ln>
        </p:spPr>
        <p:style>
          <a:lnRef idx="0">
            <a:scrgbClr r="0" g="0" b="0"/>
          </a:lnRef>
          <a:fillRef idx="0">
            <a:scrgbClr r="0" g="0" b="0"/>
          </a:fillRef>
          <a:effectRef idx="0">
            <a:scrgbClr r="0" g="0" b="0"/>
          </a:effectRef>
          <a:fontRef idx="minor"/>
        </p:style>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657" name="Picture 1"/>
          <p:cNvPicPr/>
          <p:nvPr/>
        </p:nvPicPr>
        <p:blipFill>
          <a:blip r:embed="rId3"/>
          <a:srcRect r="20472"/>
          <a:stretch/>
        </p:blipFill>
        <p:spPr>
          <a:xfrm>
            <a:off x="119880" y="180360"/>
            <a:ext cx="2129040" cy="1468440"/>
          </a:xfrm>
          <a:prstGeom prst="rect">
            <a:avLst/>
          </a:prstGeom>
          <a:ln>
            <a:noFill/>
          </a:ln>
        </p:spPr>
      </p:pic>
      <p:sp>
        <p:nvSpPr>
          <p:cNvPr id="658" name="CustomShape 2"/>
          <p:cNvSpPr/>
          <p:nvPr/>
        </p:nvSpPr>
        <p:spPr>
          <a:xfrm>
            <a:off x="1009800" y="180360"/>
            <a:ext cx="596160" cy="48348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659" name="CustomShape 3"/>
          <p:cNvSpPr/>
          <p:nvPr/>
        </p:nvSpPr>
        <p:spPr>
          <a:xfrm>
            <a:off x="2251440" y="765360"/>
            <a:ext cx="42415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Alle Schulden zur Durchführung wichtiger Arbeiten </a:t>
            </a:r>
            <a:endParaRPr lang="en-US" sz="1400" b="0" strike="noStrike" spc="-1">
              <a:latin typeface="Arial"/>
            </a:endParaRPr>
          </a:p>
          <a:p>
            <a:pPr algn="just">
              <a:lnSpc>
                <a:spcPct val="100000"/>
              </a:lnSpc>
            </a:pPr>
            <a:endParaRPr lang="en-US" sz="1400" b="0" strike="noStrike" spc="-1">
              <a:latin typeface="Arial"/>
            </a:endParaRPr>
          </a:p>
        </p:txBody>
      </p:sp>
      <p:sp>
        <p:nvSpPr>
          <p:cNvPr id="660" name="CustomShape 4"/>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D0D0D0"/>
                </a:solidFill>
                <a:latin typeface="Trebuchet MS"/>
                <a:ea typeface="DejaVu Sans"/>
              </a:rPr>
              <a:t>7,1%</a:t>
            </a:r>
            <a:endParaRPr lang="en-US" sz="1600" b="0" strike="noStrike" spc="-1">
              <a:latin typeface="Arial"/>
            </a:endParaRPr>
          </a:p>
        </p:txBody>
      </p:sp>
      <p:sp>
        <p:nvSpPr>
          <p:cNvPr id="661" name="CustomShape 5"/>
          <p:cNvSpPr/>
          <p:nvPr/>
        </p:nvSpPr>
        <p:spPr>
          <a:xfrm>
            <a:off x="2316960" y="17856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D0D0D0"/>
                </a:solidFill>
                <a:latin typeface="Trebuchet MS"/>
                <a:ea typeface="DejaVu Sans"/>
              </a:rPr>
              <a:t>SCHULDEN</a:t>
            </a:r>
            <a:endParaRPr lang="en-US" sz="1600" b="0" strike="noStrike" spc="-1">
              <a:latin typeface="Arial"/>
            </a:endParaRPr>
          </a:p>
        </p:txBody>
      </p:sp>
      <p:pic>
        <p:nvPicPr>
          <p:cNvPr id="662" name="Picture 2"/>
          <p:cNvPicPr/>
          <p:nvPr/>
        </p:nvPicPr>
        <p:blipFill>
          <a:blip r:embed="rId4"/>
          <a:srcRect l="53727"/>
          <a:stretch/>
        </p:blipFill>
        <p:spPr>
          <a:xfrm>
            <a:off x="-42120" y="915840"/>
            <a:ext cx="1901520" cy="4112640"/>
          </a:xfrm>
          <a:prstGeom prst="rect">
            <a:avLst/>
          </a:prstGeom>
          <a:ln>
            <a:noFill/>
          </a:ln>
        </p:spPr>
      </p:pic>
      <p:pic>
        <p:nvPicPr>
          <p:cNvPr id="663" name="Image 5"/>
          <p:cNvPicPr/>
          <p:nvPr/>
        </p:nvPicPr>
        <p:blipFill>
          <a:blip r:embed="rId5"/>
          <a:stretch/>
        </p:blipFill>
        <p:spPr>
          <a:xfrm>
            <a:off x="2446920" y="3222360"/>
            <a:ext cx="4241520" cy="1856520"/>
          </a:xfrm>
          <a:prstGeom prst="rect">
            <a:avLst/>
          </a:prstGeom>
          <a:ln>
            <a:noFill/>
          </a:ln>
        </p:spPr>
      </p:pic>
      <p:sp>
        <p:nvSpPr>
          <p:cNvPr id="664" name="CustomShape 6"/>
          <p:cNvSpPr/>
          <p:nvPr/>
        </p:nvSpPr>
        <p:spPr>
          <a:xfrm>
            <a:off x="3507120" y="3530520"/>
            <a:ext cx="349200" cy="820440"/>
          </a:xfrm>
          <a:prstGeom prst="ellipse">
            <a:avLst/>
          </a:prstGeom>
          <a:noFill/>
          <a:ln w="12600">
            <a:solidFill>
              <a:srgbClr val="C00000"/>
            </a:solidFill>
            <a:round/>
          </a:ln>
        </p:spPr>
        <p:style>
          <a:lnRef idx="0">
            <a:scrgbClr r="0" g="0" b="0"/>
          </a:lnRef>
          <a:fillRef idx="0">
            <a:scrgbClr r="0" g="0" b="0"/>
          </a:fillRef>
          <a:effectRef idx="0">
            <a:scrgbClr r="0" g="0" b="0"/>
          </a:effectRef>
          <a:fontRef idx="minor"/>
        </p:style>
      </p:sp>
      <p:sp>
        <p:nvSpPr>
          <p:cNvPr id="665" name="CustomShape 7"/>
          <p:cNvSpPr/>
          <p:nvPr/>
        </p:nvSpPr>
        <p:spPr>
          <a:xfrm>
            <a:off x="5724720" y="3713760"/>
            <a:ext cx="848160" cy="618840"/>
          </a:xfrm>
          <a:prstGeom prst="ellipse">
            <a:avLst/>
          </a:prstGeom>
          <a:noFill/>
          <a:ln w="9360">
            <a:solidFill>
              <a:srgbClr val="C00000"/>
            </a:solidFill>
            <a:round/>
          </a:ln>
        </p:spPr>
        <p:style>
          <a:lnRef idx="0">
            <a:scrgbClr r="0" g="0" b="0"/>
          </a:lnRef>
          <a:fillRef idx="0">
            <a:scrgbClr r="0" g="0" b="0"/>
          </a:fillRef>
          <a:effectRef idx="0">
            <a:scrgbClr r="0" g="0" b="0"/>
          </a:effectRef>
          <a:fontRef idx="minor"/>
        </p:style>
      </p:sp>
      <p:sp>
        <p:nvSpPr>
          <p:cNvPr id="666" name="CustomShape 8"/>
          <p:cNvSpPr/>
          <p:nvPr/>
        </p:nvSpPr>
        <p:spPr>
          <a:xfrm>
            <a:off x="6717240" y="4147200"/>
            <a:ext cx="1811160"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200" b="0" strike="noStrike" spc="-1">
                <a:solidFill>
                  <a:srgbClr val="404040"/>
                </a:solidFill>
                <a:latin typeface="Trebuchet MS"/>
                <a:ea typeface="DejaVu Sans"/>
              </a:rPr>
              <a:t>(darunter 300.000€ für Rückzahlung Darlehen DG)</a:t>
            </a:r>
            <a:endParaRPr lang="en-US" sz="1200" b="0" strike="noStrike" spc="-1">
              <a:latin typeface="Arial"/>
            </a:endParaRPr>
          </a:p>
          <a:p>
            <a:pPr algn="just">
              <a:lnSpc>
                <a:spcPct val="100000"/>
              </a:lnSpc>
            </a:pPr>
            <a:endParaRPr lang="en-US" sz="1200" b="0" strike="noStrike" spc="-1">
              <a:latin typeface="Arial"/>
            </a:endParaRPr>
          </a:p>
        </p:txBody>
      </p:sp>
      <p:pic>
        <p:nvPicPr>
          <p:cNvPr id="667" name="Image 13"/>
          <p:cNvPicPr/>
          <p:nvPr/>
        </p:nvPicPr>
        <p:blipFill>
          <a:blip r:embed="rId6"/>
          <a:stretch/>
        </p:blipFill>
        <p:spPr>
          <a:xfrm>
            <a:off x="2446920" y="1392480"/>
            <a:ext cx="4241520" cy="1756080"/>
          </a:xfrm>
          <a:prstGeom prst="rect">
            <a:avLst/>
          </a:prstGeom>
          <a:ln>
            <a:solidFill>
              <a:srgbClr val="F2F2F2"/>
            </a:solidFill>
          </a:ln>
        </p:spPr>
      </p:pic>
      <p:pic>
        <p:nvPicPr>
          <p:cNvPr id="2" name="Image 3">
            <a:extLst>
              <a:ext uri="{FF2B5EF4-FFF2-40B4-BE49-F238E27FC236}">
                <a16:creationId xmlns:a16="http://schemas.microsoft.com/office/drawing/2014/main" xmlns="" id="{CD9AF7BD-6F68-A656-AEB7-3EEF1B8018AC}"/>
              </a:ext>
            </a:extLst>
          </p:cNvPr>
          <p:cNvPicPr/>
          <p:nvPr/>
        </p:nvPicPr>
        <p:blipFill>
          <a:blip r:embed="rId7"/>
          <a:stretch/>
        </p:blipFill>
        <p:spPr>
          <a:xfrm>
            <a:off x="6870190" y="3222360"/>
            <a:ext cx="1234309" cy="909360"/>
          </a:xfrm>
          <a:prstGeom prst="rect">
            <a:avLst/>
          </a:prstGeom>
          <a:ln>
            <a:noFill/>
          </a:ln>
        </p:spPr>
      </p:pic>
      <p:sp>
        <p:nvSpPr>
          <p:cNvPr id="3" name="Flèche : courbe vers la gauche 2">
            <a:extLst>
              <a:ext uri="{FF2B5EF4-FFF2-40B4-BE49-F238E27FC236}">
                <a16:creationId xmlns:a16="http://schemas.microsoft.com/office/drawing/2014/main" xmlns="" id="{64CE6F7A-EAE0-5543-8B9F-63BD5FFCFFA4}"/>
              </a:ext>
            </a:extLst>
          </p:cNvPr>
          <p:cNvSpPr/>
          <p:nvPr/>
        </p:nvSpPr>
        <p:spPr>
          <a:xfrm rot="16200000">
            <a:off x="5582099" y="1147383"/>
            <a:ext cx="304015" cy="4453968"/>
          </a:xfrm>
          <a:prstGeom prst="curvedLeftArrow">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696" name="Picture 1"/>
          <p:cNvPicPr/>
          <p:nvPr/>
        </p:nvPicPr>
        <p:blipFill>
          <a:blip r:embed="rId3"/>
          <a:srcRect r="20472"/>
          <a:stretch/>
        </p:blipFill>
        <p:spPr>
          <a:xfrm>
            <a:off x="119880" y="180360"/>
            <a:ext cx="2129040" cy="1468440"/>
          </a:xfrm>
          <a:prstGeom prst="rect">
            <a:avLst/>
          </a:prstGeom>
          <a:ln>
            <a:noFill/>
          </a:ln>
        </p:spPr>
      </p:pic>
      <p:sp>
        <p:nvSpPr>
          <p:cNvPr id="697" name="CustomShape 2"/>
          <p:cNvSpPr/>
          <p:nvPr/>
        </p:nvSpPr>
        <p:spPr>
          <a:xfrm>
            <a:off x="1009800" y="180360"/>
            <a:ext cx="596160" cy="48348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698" name="CustomShape 3"/>
          <p:cNvSpPr/>
          <p:nvPr/>
        </p:nvSpPr>
        <p:spPr>
          <a:xfrm>
            <a:off x="2251440" y="765360"/>
            <a:ext cx="424152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Alle Schulden zur Durchführung von wichtigen Arbeiten  </a:t>
            </a:r>
            <a:endParaRPr lang="en-US" sz="1400" b="0" strike="noStrike" spc="-1">
              <a:latin typeface="Arial"/>
            </a:endParaRPr>
          </a:p>
          <a:p>
            <a:pPr algn="just">
              <a:lnSpc>
                <a:spcPct val="100000"/>
              </a:lnSpc>
            </a:pPr>
            <a:endParaRPr lang="en-US" sz="1400" b="0" strike="noStrike" spc="-1">
              <a:latin typeface="Arial"/>
            </a:endParaRPr>
          </a:p>
        </p:txBody>
      </p:sp>
      <p:sp>
        <p:nvSpPr>
          <p:cNvPr id="699" name="CustomShape 4"/>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D0D0D0"/>
                </a:solidFill>
                <a:latin typeface="Trebuchet MS"/>
                <a:ea typeface="DejaVu Sans"/>
              </a:rPr>
              <a:t>7,1%</a:t>
            </a:r>
            <a:endParaRPr lang="en-US" sz="1600" b="0" strike="noStrike" spc="-1">
              <a:latin typeface="Arial"/>
            </a:endParaRPr>
          </a:p>
        </p:txBody>
      </p:sp>
      <p:sp>
        <p:nvSpPr>
          <p:cNvPr id="700" name="CustomShape 5"/>
          <p:cNvSpPr/>
          <p:nvPr/>
        </p:nvSpPr>
        <p:spPr>
          <a:xfrm>
            <a:off x="2316960" y="17856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D0D0D0"/>
                </a:solidFill>
                <a:latin typeface="Trebuchet MS"/>
                <a:ea typeface="DejaVu Sans"/>
              </a:rPr>
              <a:t>SCHULDEN</a:t>
            </a:r>
            <a:endParaRPr lang="en-US" sz="1600" b="0" strike="noStrike" spc="-1">
              <a:latin typeface="Arial"/>
            </a:endParaRPr>
          </a:p>
        </p:txBody>
      </p:sp>
      <p:pic>
        <p:nvPicPr>
          <p:cNvPr id="701" name="Picture 2"/>
          <p:cNvPicPr/>
          <p:nvPr/>
        </p:nvPicPr>
        <p:blipFill>
          <a:blip r:embed="rId4"/>
          <a:srcRect l="53727"/>
          <a:stretch/>
        </p:blipFill>
        <p:spPr>
          <a:xfrm>
            <a:off x="-42120" y="978120"/>
            <a:ext cx="1901520" cy="4112640"/>
          </a:xfrm>
          <a:prstGeom prst="rect">
            <a:avLst/>
          </a:prstGeom>
          <a:ln>
            <a:noFill/>
          </a:ln>
        </p:spPr>
      </p:pic>
      <p:sp>
        <p:nvSpPr>
          <p:cNvPr id="702" name="CustomShape 6"/>
          <p:cNvSpPr/>
          <p:nvPr/>
        </p:nvSpPr>
        <p:spPr>
          <a:xfrm>
            <a:off x="1901880" y="3682800"/>
            <a:ext cx="101088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DECISIONS PRISES</a:t>
            </a:r>
            <a:endParaRPr lang="en-US" sz="1400" b="0" strike="noStrike" spc="-1">
              <a:latin typeface="Arial"/>
            </a:endParaRPr>
          </a:p>
        </p:txBody>
      </p:sp>
      <p:pic>
        <p:nvPicPr>
          <p:cNvPr id="703" name="Graphic 16" descr="Signpost outline"/>
          <p:cNvPicPr/>
          <p:nvPr/>
        </p:nvPicPr>
        <p:blipFill>
          <a:blip r:embed="rId5"/>
          <a:stretch/>
        </p:blipFill>
        <p:spPr>
          <a:xfrm>
            <a:off x="1584720" y="2176200"/>
            <a:ext cx="1608840" cy="1608840"/>
          </a:xfrm>
          <a:prstGeom prst="rect">
            <a:avLst/>
          </a:prstGeom>
          <a:ln>
            <a:noFill/>
          </a:ln>
        </p:spPr>
      </p:pic>
      <p:sp>
        <p:nvSpPr>
          <p:cNvPr id="704" name="CustomShape 7"/>
          <p:cNvSpPr/>
          <p:nvPr/>
        </p:nvSpPr>
        <p:spPr>
          <a:xfrm>
            <a:off x="3193560" y="2416680"/>
            <a:ext cx="475596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3320">
              <a:lnSpc>
                <a:spcPct val="100000"/>
              </a:lnSpc>
              <a:buClr>
                <a:srgbClr val="ADADAD"/>
              </a:buClr>
              <a:buFont typeface="Arial"/>
              <a:buChar char="•"/>
            </a:pPr>
            <a:r>
              <a:rPr lang="en-US" sz="1800" b="0" strike="noStrike" spc="-1">
                <a:solidFill>
                  <a:srgbClr val="404040"/>
                </a:solidFill>
                <a:latin typeface="Trebuchet MS"/>
                <a:ea typeface="DejaVu Sans"/>
              </a:rPr>
              <a:t>Réduire l’investissement dans les routes</a:t>
            </a:r>
            <a:endParaRPr lang="en-US" sz="1800" b="0" strike="noStrike" spc="-1">
              <a:latin typeface="Arial"/>
            </a:endParaRPr>
          </a:p>
          <a:p>
            <a:pPr marL="285840" indent="-283320">
              <a:lnSpc>
                <a:spcPct val="100000"/>
              </a:lnSpc>
              <a:buClr>
                <a:srgbClr val="ADADAD"/>
              </a:buClr>
              <a:buFont typeface="Arial"/>
              <a:buChar char="•"/>
            </a:pPr>
            <a:r>
              <a:rPr lang="en-US" sz="1800" b="0" strike="noStrike" spc="-1">
                <a:solidFill>
                  <a:srgbClr val="404040"/>
                </a:solidFill>
                <a:latin typeface="Trebuchet MS"/>
                <a:ea typeface="DejaVu Sans"/>
              </a:rPr>
              <a:t>Xxx</a:t>
            </a:r>
            <a:endParaRPr lang="en-US" sz="1800" b="0" strike="noStrike" spc="-1">
              <a:latin typeface="Arial"/>
            </a:endParaRPr>
          </a:p>
          <a:p>
            <a:pPr marL="285840" indent="-283320">
              <a:lnSpc>
                <a:spcPct val="100000"/>
              </a:lnSpc>
              <a:buClr>
                <a:srgbClr val="ADADAD"/>
              </a:buClr>
              <a:buFont typeface="Arial"/>
              <a:buChar char="•"/>
            </a:pPr>
            <a:r>
              <a:rPr lang="en-US" sz="1800" b="0" strike="noStrike" spc="-1">
                <a:solidFill>
                  <a:srgbClr val="404040"/>
                </a:solidFill>
                <a:latin typeface="Trebuchet MS"/>
                <a:ea typeface="DejaVu Sans"/>
              </a:rPr>
              <a:t>Xxx</a:t>
            </a:r>
            <a:endParaRPr lang="en-US" sz="1800" b="0" strike="noStrike" spc="-1">
              <a:latin typeface="Arial"/>
            </a:endParaRPr>
          </a:p>
          <a:p>
            <a:pPr marL="285840" indent="-283320">
              <a:lnSpc>
                <a:spcPct val="100000"/>
              </a:lnSpc>
              <a:buClr>
                <a:srgbClr val="ADADAD"/>
              </a:buClr>
              <a:buFont typeface="Arial"/>
              <a:buChar char="•"/>
            </a:pPr>
            <a:r>
              <a:rPr lang="en-US" sz="1800" b="0" strike="noStrike" spc="-1">
                <a:solidFill>
                  <a:srgbClr val="404040"/>
                </a:solidFill>
                <a:latin typeface="Trebuchet MS"/>
                <a:ea typeface="DejaVu Sans"/>
              </a:rPr>
              <a:t>Xx</a:t>
            </a:r>
            <a:endParaRPr lang="en-US" sz="1800" b="0" strike="noStrike" spc="-1">
              <a:latin typeface="Arial"/>
            </a:endParaRPr>
          </a:p>
        </p:txBody>
      </p:sp>
      <p:pic>
        <p:nvPicPr>
          <p:cNvPr id="705" name="Image 3"/>
          <p:cNvPicPr/>
          <p:nvPr/>
        </p:nvPicPr>
        <p:blipFill>
          <a:blip r:embed="rId6"/>
          <a:stretch/>
        </p:blipFill>
        <p:spPr>
          <a:xfrm>
            <a:off x="1901880" y="1347840"/>
            <a:ext cx="6161400" cy="3708720"/>
          </a:xfrm>
          <a:prstGeom prst="rect">
            <a:avLst/>
          </a:prstGeom>
          <a:ln>
            <a:noFill/>
          </a:ln>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685" name="Picture 1"/>
          <p:cNvPicPr/>
          <p:nvPr/>
        </p:nvPicPr>
        <p:blipFill>
          <a:blip r:embed="rId3"/>
          <a:srcRect r="20472"/>
          <a:stretch/>
        </p:blipFill>
        <p:spPr>
          <a:xfrm>
            <a:off x="119880" y="180360"/>
            <a:ext cx="2129040" cy="1468440"/>
          </a:xfrm>
          <a:prstGeom prst="rect">
            <a:avLst/>
          </a:prstGeom>
          <a:ln>
            <a:noFill/>
          </a:ln>
        </p:spPr>
      </p:pic>
      <p:sp>
        <p:nvSpPr>
          <p:cNvPr id="686" name="CustomShape 2"/>
          <p:cNvSpPr/>
          <p:nvPr/>
        </p:nvSpPr>
        <p:spPr>
          <a:xfrm>
            <a:off x="1009800" y="180360"/>
            <a:ext cx="596160" cy="48348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687" name="CustomShape 3"/>
          <p:cNvSpPr/>
          <p:nvPr/>
        </p:nvSpPr>
        <p:spPr>
          <a:xfrm>
            <a:off x="2251440" y="765360"/>
            <a:ext cx="424152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Alle Schulden zur Durchführung von wichtigen Arbeiten  </a:t>
            </a:r>
            <a:endParaRPr lang="en-US" sz="1400" b="0" strike="noStrike" spc="-1">
              <a:latin typeface="Arial"/>
            </a:endParaRPr>
          </a:p>
          <a:p>
            <a:pPr algn="just">
              <a:lnSpc>
                <a:spcPct val="100000"/>
              </a:lnSpc>
            </a:pPr>
            <a:endParaRPr lang="en-US" sz="1400" b="0" strike="noStrike" spc="-1">
              <a:latin typeface="Arial"/>
            </a:endParaRPr>
          </a:p>
        </p:txBody>
      </p:sp>
      <p:sp>
        <p:nvSpPr>
          <p:cNvPr id="688" name="CustomShape 4"/>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D0D0D0"/>
                </a:solidFill>
                <a:latin typeface="Trebuchet MS"/>
                <a:ea typeface="DejaVu Sans"/>
              </a:rPr>
              <a:t>7,1%</a:t>
            </a:r>
            <a:endParaRPr lang="en-US" sz="1600" b="0" strike="noStrike" spc="-1">
              <a:latin typeface="Arial"/>
            </a:endParaRPr>
          </a:p>
        </p:txBody>
      </p:sp>
      <p:sp>
        <p:nvSpPr>
          <p:cNvPr id="689" name="CustomShape 5"/>
          <p:cNvSpPr/>
          <p:nvPr/>
        </p:nvSpPr>
        <p:spPr>
          <a:xfrm>
            <a:off x="2316960" y="17856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D0D0D0"/>
                </a:solidFill>
                <a:latin typeface="Trebuchet MS"/>
                <a:ea typeface="DejaVu Sans"/>
              </a:rPr>
              <a:t>SCHULDEN</a:t>
            </a:r>
            <a:endParaRPr lang="en-US" sz="1600" b="0" strike="noStrike" spc="-1">
              <a:latin typeface="Arial"/>
            </a:endParaRPr>
          </a:p>
        </p:txBody>
      </p:sp>
      <p:pic>
        <p:nvPicPr>
          <p:cNvPr id="690" name="Picture 2"/>
          <p:cNvPicPr/>
          <p:nvPr/>
        </p:nvPicPr>
        <p:blipFill>
          <a:blip r:embed="rId4"/>
          <a:srcRect l="53727"/>
          <a:stretch/>
        </p:blipFill>
        <p:spPr>
          <a:xfrm>
            <a:off x="-42120" y="978120"/>
            <a:ext cx="1901520" cy="4112640"/>
          </a:xfrm>
          <a:prstGeom prst="rect">
            <a:avLst/>
          </a:prstGeom>
          <a:ln>
            <a:noFill/>
          </a:ln>
        </p:spPr>
      </p:pic>
      <p:sp>
        <p:nvSpPr>
          <p:cNvPr id="691" name="CustomShape 6"/>
          <p:cNvSpPr/>
          <p:nvPr/>
        </p:nvSpPr>
        <p:spPr>
          <a:xfrm>
            <a:off x="1280160" y="3682800"/>
            <a:ext cx="182736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GETROFFENE ENTSCHEIDUNGEN</a:t>
            </a:r>
            <a:endParaRPr lang="en-US" sz="1400" b="0" strike="noStrike" spc="-1">
              <a:latin typeface="Arial"/>
            </a:endParaRPr>
          </a:p>
        </p:txBody>
      </p:sp>
      <p:pic>
        <p:nvPicPr>
          <p:cNvPr id="692" name="Graphic 16" descr="Signpost outline"/>
          <p:cNvPicPr/>
          <p:nvPr/>
        </p:nvPicPr>
        <p:blipFill>
          <a:blip r:embed="rId5"/>
          <a:stretch/>
        </p:blipFill>
        <p:spPr>
          <a:xfrm>
            <a:off x="1584720" y="2176200"/>
            <a:ext cx="1608840" cy="1608840"/>
          </a:xfrm>
          <a:prstGeom prst="rect">
            <a:avLst/>
          </a:prstGeom>
          <a:ln>
            <a:noFill/>
          </a:ln>
        </p:spPr>
      </p:pic>
      <p:sp>
        <p:nvSpPr>
          <p:cNvPr id="693" name="CustomShape 7"/>
          <p:cNvSpPr/>
          <p:nvPr/>
        </p:nvSpPr>
        <p:spPr>
          <a:xfrm>
            <a:off x="3193560" y="2416680"/>
            <a:ext cx="5558554" cy="230687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840" indent="-283320">
              <a:lnSpc>
                <a:spcPct val="100000"/>
              </a:lnSpc>
              <a:buClr>
                <a:srgbClr val="ADADAD"/>
              </a:buClr>
              <a:buFont typeface="Arial"/>
              <a:buChar char="•"/>
            </a:pPr>
            <a:r>
              <a:rPr lang="en-US" sz="1800" b="0" strike="noStrike" spc="-1" dirty="0" err="1">
                <a:solidFill>
                  <a:srgbClr val="404040"/>
                </a:solidFill>
                <a:latin typeface="Trebuchet MS"/>
                <a:ea typeface="DejaVu Sans"/>
              </a:rPr>
              <a:t>Reduzierung</a:t>
            </a:r>
            <a:r>
              <a:rPr lang="en-US" sz="1800" b="0" strike="noStrike" spc="-1" dirty="0">
                <a:solidFill>
                  <a:srgbClr val="404040"/>
                </a:solidFill>
                <a:latin typeface="Trebuchet MS"/>
                <a:ea typeface="DejaVu Sans"/>
              </a:rPr>
              <a:t> der </a:t>
            </a:r>
            <a:r>
              <a:rPr lang="en-US" sz="1800" b="0" strike="noStrike" spc="-1" dirty="0" err="1">
                <a:solidFill>
                  <a:srgbClr val="404040"/>
                </a:solidFill>
                <a:latin typeface="Trebuchet MS"/>
                <a:ea typeface="DejaVu Sans"/>
              </a:rPr>
              <a:t>Ausgaben</a:t>
            </a:r>
            <a:r>
              <a:rPr lang="en-US" sz="1800" b="0" strike="noStrike" spc="-1" dirty="0">
                <a:solidFill>
                  <a:srgbClr val="404040"/>
                </a:solidFill>
                <a:latin typeface="Trebuchet MS"/>
                <a:ea typeface="DejaVu Sans"/>
              </a:rPr>
              <a:t> in die </a:t>
            </a:r>
            <a:r>
              <a:rPr lang="en-US" sz="1800" b="0" strike="noStrike" spc="-1" dirty="0" err="1">
                <a:solidFill>
                  <a:srgbClr val="404040"/>
                </a:solidFill>
                <a:latin typeface="Trebuchet MS"/>
                <a:ea typeface="DejaVu Sans"/>
              </a:rPr>
              <a:t>Straßeninfrastruktur</a:t>
            </a:r>
            <a:endParaRPr lang="en-US" sz="1800" b="0" strike="noStrike" spc="-1" dirty="0">
              <a:latin typeface="Arial"/>
            </a:endParaRPr>
          </a:p>
          <a:p>
            <a:pPr marL="285840" indent="-283320">
              <a:lnSpc>
                <a:spcPct val="100000"/>
              </a:lnSpc>
              <a:buClr>
                <a:srgbClr val="ADADAD"/>
              </a:buClr>
              <a:buFont typeface="Arial"/>
              <a:buChar char="•"/>
            </a:pPr>
            <a:r>
              <a:rPr lang="en-US" sz="1800" b="0" strike="noStrike" spc="-1" dirty="0" err="1">
                <a:solidFill>
                  <a:srgbClr val="404040"/>
                </a:solidFill>
                <a:latin typeface="Trebuchet MS"/>
                <a:ea typeface="DejaVu Sans"/>
              </a:rPr>
              <a:t>Rückstellung</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Kapitalrückzahlungen</a:t>
            </a:r>
            <a:r>
              <a:rPr lang="en-US" sz="1800" b="0" strike="noStrike" spc="-1" dirty="0">
                <a:solidFill>
                  <a:srgbClr val="404040"/>
                </a:solidFill>
                <a:latin typeface="Trebuchet MS"/>
                <a:ea typeface="DejaVu Sans"/>
              </a:rPr>
              <a:t> Belfius, </a:t>
            </a:r>
            <a:r>
              <a:rPr lang="en-US" sz="1800" b="0" strike="noStrike" spc="-1" dirty="0" err="1">
                <a:solidFill>
                  <a:srgbClr val="404040"/>
                </a:solidFill>
                <a:latin typeface="Trebuchet MS"/>
                <a:ea typeface="DejaVu Sans"/>
              </a:rPr>
              <a:t>bisher</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noch</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keine</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offizielle</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Antwort</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seitens</a:t>
            </a:r>
            <a:r>
              <a:rPr lang="en-US" sz="1800" b="0" strike="noStrike" spc="-1" dirty="0">
                <a:solidFill>
                  <a:srgbClr val="404040"/>
                </a:solidFill>
                <a:latin typeface="Trebuchet MS"/>
                <a:ea typeface="DejaVu Sans"/>
              </a:rPr>
              <a:t> der Bank</a:t>
            </a:r>
            <a:endParaRPr lang="en-US" sz="1800" b="0" strike="noStrike" spc="-1" dirty="0">
              <a:latin typeface="Arial"/>
            </a:endParaRPr>
          </a:p>
          <a:p>
            <a:pPr marL="285840" indent="-283320">
              <a:lnSpc>
                <a:spcPct val="100000"/>
              </a:lnSpc>
              <a:buClr>
                <a:srgbClr val="ADADAD"/>
              </a:buClr>
              <a:buFont typeface="Arial"/>
              <a:buChar char="•"/>
            </a:pPr>
            <a:r>
              <a:rPr lang="en-US" sz="1800" b="0" strike="noStrike" spc="-1" dirty="0">
                <a:solidFill>
                  <a:srgbClr val="404040"/>
                </a:solidFill>
                <a:latin typeface="Trebuchet MS"/>
                <a:ea typeface="DejaVu Sans"/>
              </a:rPr>
              <a:t>Nur </a:t>
            </a:r>
            <a:r>
              <a:rPr lang="en-US" sz="1800" b="0" strike="noStrike" spc="-1" dirty="0" err="1">
                <a:solidFill>
                  <a:srgbClr val="404040"/>
                </a:solidFill>
                <a:latin typeface="Trebuchet MS"/>
                <a:ea typeface="DejaVu Sans"/>
              </a:rPr>
              <a:t>noch</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Projekte</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umsetzen</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welche</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bezuschusst</a:t>
            </a:r>
            <a:r>
              <a:rPr lang="en-US" sz="1800" b="0" strike="noStrike" spc="-1" dirty="0">
                <a:solidFill>
                  <a:srgbClr val="404040"/>
                </a:solidFill>
                <a:latin typeface="Trebuchet MS"/>
                <a:ea typeface="DejaVu Sans"/>
              </a:rPr>
              <a:t> </a:t>
            </a:r>
            <a:r>
              <a:rPr lang="en-US" sz="1800" b="0" strike="noStrike" spc="-1" dirty="0" err="1" smtClean="0">
                <a:solidFill>
                  <a:srgbClr val="404040"/>
                </a:solidFill>
                <a:latin typeface="Trebuchet MS"/>
                <a:ea typeface="DejaVu Sans"/>
              </a:rPr>
              <a:t>werden</a:t>
            </a:r>
            <a:endParaRPr lang="en-US" sz="1800" b="0" strike="noStrike" spc="-1" dirty="0">
              <a:solidFill>
                <a:srgbClr val="404040"/>
              </a:solidFill>
              <a:latin typeface="Trebuchet MS"/>
              <a:ea typeface="DejaVu Sans"/>
            </a:endParaRPr>
          </a:p>
          <a:p>
            <a:pPr marL="285840" indent="-283320">
              <a:buClr>
                <a:srgbClr val="ADADAD"/>
              </a:buClr>
              <a:buFont typeface="Arial"/>
              <a:buChar char="•"/>
            </a:pPr>
            <a:r>
              <a:rPr lang="en-US" spc="-1" dirty="0" err="1">
                <a:solidFill>
                  <a:srgbClr val="404040"/>
                </a:solidFill>
                <a:latin typeface="Trebuchet MS"/>
                <a:ea typeface="DejaVu Sans"/>
              </a:rPr>
              <a:t>Bezuschussung</a:t>
            </a:r>
            <a:r>
              <a:rPr lang="en-US" spc="-1" dirty="0">
                <a:solidFill>
                  <a:srgbClr val="404040"/>
                </a:solidFill>
                <a:latin typeface="Trebuchet MS"/>
                <a:ea typeface="DejaVu Sans"/>
              </a:rPr>
              <a:t> der </a:t>
            </a:r>
            <a:r>
              <a:rPr lang="en-US" spc="-1" dirty="0" err="1">
                <a:solidFill>
                  <a:srgbClr val="404040"/>
                </a:solidFill>
                <a:latin typeface="Trebuchet MS"/>
                <a:ea typeface="DejaVu Sans"/>
              </a:rPr>
              <a:t>Projekte</a:t>
            </a:r>
            <a:r>
              <a:rPr lang="en-US" spc="-1" dirty="0">
                <a:solidFill>
                  <a:srgbClr val="404040"/>
                </a:solidFill>
                <a:latin typeface="Trebuchet MS"/>
                <a:ea typeface="DejaVu Sans"/>
              </a:rPr>
              <a:t> </a:t>
            </a:r>
            <a:r>
              <a:rPr lang="en-US" spc="-1" dirty="0" err="1">
                <a:solidFill>
                  <a:srgbClr val="404040"/>
                </a:solidFill>
                <a:latin typeface="Trebuchet MS"/>
                <a:ea typeface="DejaVu Sans"/>
              </a:rPr>
              <a:t>verbessern</a:t>
            </a:r>
            <a:r>
              <a:rPr lang="en-US" spc="-1" dirty="0">
                <a:solidFill>
                  <a:srgbClr val="404040"/>
                </a:solidFill>
                <a:latin typeface="Trebuchet MS"/>
                <a:ea typeface="DejaVu Sans"/>
              </a:rPr>
              <a:t> (</a:t>
            </a:r>
            <a:r>
              <a:rPr lang="en-US" spc="-1" dirty="0" err="1">
                <a:solidFill>
                  <a:srgbClr val="404040"/>
                </a:solidFill>
                <a:latin typeface="Trebuchet MS"/>
                <a:ea typeface="DejaVu Sans"/>
              </a:rPr>
              <a:t>erhalten</a:t>
            </a:r>
            <a:r>
              <a:rPr lang="en-US" spc="-1" dirty="0">
                <a:solidFill>
                  <a:srgbClr val="404040"/>
                </a:solidFill>
                <a:latin typeface="Trebuchet MS"/>
                <a:ea typeface="DejaVu Sans"/>
              </a:rPr>
              <a:t>  </a:t>
            </a:r>
            <a:r>
              <a:rPr lang="en-US" spc="-1" dirty="0">
                <a:solidFill>
                  <a:srgbClr val="404040"/>
                </a:solidFill>
                <a:latin typeface="Trebuchet MS"/>
                <a:ea typeface="DejaVu Sans"/>
              </a:rPr>
              <a:t>11%)</a:t>
            </a:r>
          </a:p>
        </p:txBody>
      </p:sp>
    </p:spTree>
  </p:cSld>
  <p:clrMapOvr>
    <a:masterClrMapping/>
  </p:clrMapOvr>
  <p:transition spd="slow">
    <p:fade/>
  </p:transition>
  <p:extLst mod="1">
    <p:ext uri="{6950BFC3-D8DA-4A85-94F7-54DA5524770B}">
      <p188:commentRel xmlns:p188="http://schemas.microsoft.com/office/powerpoint/2018/8/main" xmlns="" r:id="rId6"/>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CustomShape 1"/>
          <p:cNvSpPr/>
          <p:nvPr/>
        </p:nvSpPr>
        <p:spPr>
          <a:xfrm>
            <a:off x="324000" y="1247760"/>
            <a:ext cx="8096400" cy="3423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80000"/>
              </a:lnSpc>
            </a:pPr>
            <a:r>
              <a:rPr lang="en-US" sz="2800" b="1" strike="noStrike" cap="all" spc="-1">
                <a:solidFill>
                  <a:srgbClr val="FFFFFF"/>
                </a:solidFill>
                <a:latin typeface="Trebuchet MS"/>
                <a:ea typeface="DejaVu Sans"/>
              </a:rPr>
              <a:t>DIE EINNAHMEN</a:t>
            </a:r>
            <a:endParaRPr lang="en-US" sz="2800" b="0" strike="noStrike" spc="-1">
              <a:latin typeface="Arial"/>
            </a:endParaRPr>
          </a:p>
        </p:txBody>
      </p:sp>
      <p:sp>
        <p:nvSpPr>
          <p:cNvPr id="707" name="CustomShape 2"/>
          <p:cNvSpPr/>
          <p:nvPr/>
        </p:nvSpPr>
        <p:spPr>
          <a:xfrm>
            <a:off x="324000" y="1582200"/>
            <a:ext cx="8097480" cy="2743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8" name="Picture 2"/>
          <p:cNvPicPr/>
          <p:nvPr/>
        </p:nvPicPr>
        <p:blipFill>
          <a:blip r:embed="rId3"/>
          <a:stretch/>
        </p:blipFill>
        <p:spPr>
          <a:xfrm>
            <a:off x="2372760" y="1510560"/>
            <a:ext cx="4108680" cy="2464200"/>
          </a:xfrm>
          <a:prstGeom prst="rect">
            <a:avLst/>
          </a:prstGeom>
          <a:ln>
            <a:noFill/>
          </a:ln>
        </p:spPr>
      </p:pic>
      <p:sp>
        <p:nvSpPr>
          <p:cNvPr id="709" name="CustomShape 1"/>
          <p:cNvSpPr/>
          <p:nvPr/>
        </p:nvSpPr>
        <p:spPr>
          <a:xfrm flipV="1">
            <a:off x="4303080" y="878400"/>
            <a:ext cx="1202760" cy="740160"/>
          </a:xfrm>
          <a:prstGeom prst="bentConnector3">
            <a:avLst>
              <a:gd name="adj1" fmla="val 1002"/>
            </a:avLst>
          </a:prstGeom>
          <a:noFill/>
          <a:ln w="6480">
            <a:solidFill>
              <a:srgbClr val="ABABAB"/>
            </a:solidFill>
            <a:round/>
          </a:ln>
        </p:spPr>
        <p:style>
          <a:lnRef idx="0">
            <a:scrgbClr r="0" g="0" b="0"/>
          </a:lnRef>
          <a:fillRef idx="0">
            <a:scrgbClr r="0" g="0" b="0"/>
          </a:fillRef>
          <a:effectRef idx="0">
            <a:scrgbClr r="0" g="0" b="0"/>
          </a:effectRef>
          <a:fontRef idx="minor"/>
        </p:style>
      </p:sp>
      <p:sp>
        <p:nvSpPr>
          <p:cNvPr id="710" name="CustomShape 2"/>
          <p:cNvSpPr/>
          <p:nvPr/>
        </p:nvSpPr>
        <p:spPr>
          <a:xfrm>
            <a:off x="5508360" y="847800"/>
            <a:ext cx="69480" cy="69480"/>
          </a:xfrm>
          <a:prstGeom prst="ellipse">
            <a:avLst/>
          </a:prstGeom>
          <a:solidFill>
            <a:srgbClr val="ABABAB"/>
          </a:solidFill>
          <a:ln w="25560">
            <a:solidFill>
              <a:srgbClr val="ABABAB"/>
            </a:solidFill>
            <a:round/>
          </a:ln>
        </p:spPr>
        <p:style>
          <a:lnRef idx="0">
            <a:scrgbClr r="0" g="0" b="0"/>
          </a:lnRef>
          <a:fillRef idx="0">
            <a:scrgbClr r="0" g="0" b="0"/>
          </a:fillRef>
          <a:effectRef idx="0">
            <a:scrgbClr r="0" g="0" b="0"/>
          </a:effectRef>
          <a:fontRef idx="minor"/>
        </p:style>
      </p:sp>
      <p:sp>
        <p:nvSpPr>
          <p:cNvPr id="711" name="CustomShape 3"/>
          <p:cNvSpPr/>
          <p:nvPr/>
        </p:nvSpPr>
        <p:spPr>
          <a:xfrm>
            <a:off x="5658480" y="65988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BABAB"/>
                </a:solidFill>
                <a:latin typeface="Trebuchet MS"/>
                <a:ea typeface="DejaVu Sans"/>
              </a:rPr>
              <a:t>KAPITALEINNAHMEN</a:t>
            </a:r>
            <a:endParaRPr lang="en-US" sz="1600" b="0" strike="noStrike" spc="-1">
              <a:latin typeface="Arial"/>
            </a:endParaRPr>
          </a:p>
        </p:txBody>
      </p:sp>
      <p:sp>
        <p:nvSpPr>
          <p:cNvPr id="712" name="CustomShape 4"/>
          <p:cNvSpPr/>
          <p:nvPr/>
        </p:nvSpPr>
        <p:spPr>
          <a:xfrm>
            <a:off x="5568840" y="3055320"/>
            <a:ext cx="69480" cy="69480"/>
          </a:xfrm>
          <a:prstGeom prst="ellipse">
            <a:avLst/>
          </a:prstGeom>
          <a:solidFill>
            <a:srgbClr val="BFC9D3"/>
          </a:solidFill>
          <a:ln w="25560">
            <a:solidFill>
              <a:srgbClr val="BFC9D3"/>
            </a:solidFill>
            <a:round/>
          </a:ln>
        </p:spPr>
        <p:style>
          <a:lnRef idx="0">
            <a:scrgbClr r="0" g="0" b="0"/>
          </a:lnRef>
          <a:fillRef idx="0">
            <a:scrgbClr r="0" g="0" b="0"/>
          </a:fillRef>
          <a:effectRef idx="0">
            <a:scrgbClr r="0" g="0" b="0"/>
          </a:effectRef>
          <a:fontRef idx="minor"/>
        </p:style>
      </p:sp>
      <p:sp>
        <p:nvSpPr>
          <p:cNvPr id="713" name="CustomShape 5"/>
          <p:cNvSpPr/>
          <p:nvPr/>
        </p:nvSpPr>
        <p:spPr>
          <a:xfrm>
            <a:off x="5664960" y="2901600"/>
            <a:ext cx="220536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BFC9D3"/>
                </a:solidFill>
                <a:latin typeface="Trebuchet MS"/>
                <a:ea typeface="DejaVu Sans"/>
              </a:rPr>
              <a:t>LEISTUNGEN</a:t>
            </a:r>
            <a:endParaRPr lang="en-US" sz="1600" b="0" strike="noStrike" spc="-1">
              <a:latin typeface="Arial"/>
            </a:endParaRPr>
          </a:p>
        </p:txBody>
      </p:sp>
      <p:sp>
        <p:nvSpPr>
          <p:cNvPr id="714" name="CustomShape 6"/>
          <p:cNvSpPr/>
          <p:nvPr/>
        </p:nvSpPr>
        <p:spPr>
          <a:xfrm rot="16200000" flipH="1">
            <a:off x="4794840" y="2245320"/>
            <a:ext cx="1141920" cy="471960"/>
          </a:xfrm>
          <a:prstGeom prst="bentConnector3">
            <a:avLst>
              <a:gd name="adj1" fmla="val -883"/>
            </a:avLst>
          </a:prstGeom>
          <a:noFill/>
          <a:ln w="9360">
            <a:solidFill>
              <a:srgbClr val="BFC9D3"/>
            </a:solidFill>
            <a:round/>
          </a:ln>
        </p:spPr>
        <p:style>
          <a:lnRef idx="0">
            <a:scrgbClr r="0" g="0" b="0"/>
          </a:lnRef>
          <a:fillRef idx="0">
            <a:scrgbClr r="0" g="0" b="0"/>
          </a:fillRef>
          <a:effectRef idx="0">
            <a:scrgbClr r="0" g="0" b="0"/>
          </a:effectRef>
          <a:fontRef idx="minor"/>
        </p:style>
      </p:sp>
      <p:sp>
        <p:nvSpPr>
          <p:cNvPr id="715" name="Line 7"/>
          <p:cNvSpPr/>
          <p:nvPr/>
        </p:nvSpPr>
        <p:spPr>
          <a:xfrm>
            <a:off x="5946840" y="1292040"/>
            <a:ext cx="2520" cy="276840"/>
          </a:xfrm>
          <a:prstGeom prst="line">
            <a:avLst/>
          </a:prstGeom>
          <a:ln w="19080">
            <a:solidFill>
              <a:srgbClr val="ABABAB"/>
            </a:solidFill>
            <a:round/>
          </a:ln>
        </p:spPr>
        <p:style>
          <a:lnRef idx="0">
            <a:scrgbClr r="0" g="0" b="0"/>
          </a:lnRef>
          <a:fillRef idx="0">
            <a:scrgbClr r="0" g="0" b="0"/>
          </a:fillRef>
          <a:effectRef idx="0">
            <a:scrgbClr r="0" g="0" b="0"/>
          </a:effectRef>
          <a:fontRef idx="minor"/>
        </p:style>
      </p:sp>
      <p:sp>
        <p:nvSpPr>
          <p:cNvPr id="716" name="CustomShape 8"/>
          <p:cNvSpPr/>
          <p:nvPr/>
        </p:nvSpPr>
        <p:spPr>
          <a:xfrm>
            <a:off x="5959080" y="1261440"/>
            <a:ext cx="29559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Dividenden</a:t>
            </a:r>
            <a:endParaRPr lang="en-US" sz="1400" b="0" strike="noStrike" spc="-1">
              <a:latin typeface="Arial"/>
            </a:endParaRPr>
          </a:p>
        </p:txBody>
      </p:sp>
      <p:sp>
        <p:nvSpPr>
          <p:cNvPr id="717" name="Line 9"/>
          <p:cNvSpPr/>
          <p:nvPr/>
        </p:nvSpPr>
        <p:spPr>
          <a:xfrm flipH="1">
            <a:off x="5946840" y="3356280"/>
            <a:ext cx="2520" cy="1169640"/>
          </a:xfrm>
          <a:prstGeom prst="line">
            <a:avLst/>
          </a:prstGeom>
          <a:ln w="19080">
            <a:solidFill>
              <a:srgbClr val="BFC9D3"/>
            </a:solidFill>
            <a:round/>
          </a:ln>
        </p:spPr>
        <p:style>
          <a:lnRef idx="0">
            <a:scrgbClr r="0" g="0" b="0"/>
          </a:lnRef>
          <a:fillRef idx="0">
            <a:scrgbClr r="0" g="0" b="0"/>
          </a:fillRef>
          <a:effectRef idx="0">
            <a:scrgbClr r="0" g="0" b="0"/>
          </a:effectRef>
          <a:fontRef idx="minor"/>
        </p:style>
      </p:sp>
      <p:sp>
        <p:nvSpPr>
          <p:cNvPr id="718" name="CustomShape 10"/>
          <p:cNvSpPr/>
          <p:nvPr/>
        </p:nvSpPr>
        <p:spPr>
          <a:xfrm>
            <a:off x="5963760" y="3325320"/>
            <a:ext cx="2955960" cy="94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Gemeindegut (Beispiel: Materialverleih) und Gemeindedienstleistungen (Beispiel: Kanalanschluss)</a:t>
            </a:r>
            <a:endParaRPr lang="en-US" sz="1400" b="0" strike="noStrike" spc="-1">
              <a:latin typeface="Arial"/>
            </a:endParaRPr>
          </a:p>
        </p:txBody>
      </p:sp>
      <p:sp>
        <p:nvSpPr>
          <p:cNvPr id="719" name="Line 11"/>
          <p:cNvSpPr/>
          <p:nvPr/>
        </p:nvSpPr>
        <p:spPr>
          <a:xfrm>
            <a:off x="654840" y="1345680"/>
            <a:ext cx="0" cy="791280"/>
          </a:xfrm>
          <a:prstGeom prst="line">
            <a:avLst/>
          </a:prstGeom>
          <a:ln w="19080">
            <a:solidFill>
              <a:srgbClr val="98002E"/>
            </a:solidFill>
            <a:round/>
          </a:ln>
        </p:spPr>
        <p:style>
          <a:lnRef idx="0">
            <a:scrgbClr r="0" g="0" b="0"/>
          </a:lnRef>
          <a:fillRef idx="0">
            <a:scrgbClr r="0" g="0" b="0"/>
          </a:fillRef>
          <a:effectRef idx="0">
            <a:scrgbClr r="0" g="0" b="0"/>
          </a:effectRef>
          <a:fontRef idx="minor"/>
        </p:style>
      </p:sp>
      <p:sp>
        <p:nvSpPr>
          <p:cNvPr id="720" name="CustomShape 12"/>
          <p:cNvSpPr/>
          <p:nvPr/>
        </p:nvSpPr>
        <p:spPr>
          <a:xfrm>
            <a:off x="496800" y="67032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EINNAHMEN AUS ÜBERTRAGUNGEN</a:t>
            </a:r>
            <a:endParaRPr lang="en-US" sz="1600" b="0" strike="noStrike" spc="-1">
              <a:latin typeface="Arial"/>
            </a:endParaRPr>
          </a:p>
        </p:txBody>
      </p:sp>
      <p:sp>
        <p:nvSpPr>
          <p:cNvPr id="721" name="CustomShape 13"/>
          <p:cNvSpPr/>
          <p:nvPr/>
        </p:nvSpPr>
        <p:spPr>
          <a:xfrm rot="10800000">
            <a:off x="2034720" y="904320"/>
            <a:ext cx="1927800" cy="877680"/>
          </a:xfrm>
          <a:prstGeom prst="bentConnector3">
            <a:avLst>
              <a:gd name="adj1" fmla="val 160"/>
            </a:avLst>
          </a:prstGeom>
          <a:noFill/>
          <a:ln w="9360">
            <a:solidFill>
              <a:srgbClr val="98002E"/>
            </a:solidFill>
            <a:round/>
          </a:ln>
        </p:spPr>
        <p:style>
          <a:lnRef idx="0">
            <a:scrgbClr r="0" g="0" b="0"/>
          </a:lnRef>
          <a:fillRef idx="0">
            <a:scrgbClr r="0" g="0" b="0"/>
          </a:fillRef>
          <a:effectRef idx="0">
            <a:scrgbClr r="0" g="0" b="0"/>
          </a:effectRef>
          <a:fontRef idx="minor"/>
        </p:style>
      </p:sp>
      <p:sp>
        <p:nvSpPr>
          <p:cNvPr id="722" name="CustomShape 14"/>
          <p:cNvSpPr/>
          <p:nvPr/>
        </p:nvSpPr>
        <p:spPr>
          <a:xfrm>
            <a:off x="2013840" y="871920"/>
            <a:ext cx="69480" cy="69480"/>
          </a:xfrm>
          <a:prstGeom prst="ellipse">
            <a:avLst/>
          </a:prstGeom>
          <a:solidFill>
            <a:srgbClr val="98002E"/>
          </a:solidFill>
          <a:ln w="25560">
            <a:solidFill>
              <a:srgbClr val="98002E"/>
            </a:solidFill>
            <a:round/>
          </a:ln>
        </p:spPr>
        <p:style>
          <a:lnRef idx="0">
            <a:scrgbClr r="0" g="0" b="0"/>
          </a:lnRef>
          <a:fillRef idx="0">
            <a:scrgbClr r="0" g="0" b="0"/>
          </a:fillRef>
          <a:effectRef idx="0">
            <a:scrgbClr r="0" g="0" b="0"/>
          </a:effectRef>
          <a:fontRef idx="minor"/>
        </p:style>
      </p:sp>
      <p:sp>
        <p:nvSpPr>
          <p:cNvPr id="723" name="CustomShape 15"/>
          <p:cNvSpPr/>
          <p:nvPr/>
        </p:nvSpPr>
        <p:spPr>
          <a:xfrm>
            <a:off x="684720" y="1262880"/>
            <a:ext cx="2782440" cy="100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200" b="0" strike="noStrike" spc="-1">
                <a:solidFill>
                  <a:srgbClr val="404040"/>
                </a:solidFill>
                <a:latin typeface="Trebuchet MS"/>
                <a:ea typeface="DejaVu Sans"/>
              </a:rPr>
              <a:t>Es handelt sich vor allem um steuerliche Einnahmen, Einnahmen aus dem Gemeindefonds und Gemeindesteuern. </a:t>
            </a:r>
            <a:endParaRPr lang="en-US" sz="1200" b="0" strike="noStrike" spc="-1">
              <a:latin typeface="Arial"/>
            </a:endParaRPr>
          </a:p>
          <a:p>
            <a:pPr algn="just">
              <a:lnSpc>
                <a:spcPct val="100000"/>
              </a:lnSpc>
            </a:pPr>
            <a:endParaRPr lang="en-US" sz="1200" b="0" strike="noStrike" spc="-1">
              <a:latin typeface="Arial"/>
            </a:endParaRPr>
          </a:p>
        </p:txBody>
      </p:sp>
      <p:sp>
        <p:nvSpPr>
          <p:cNvPr id="724" name="CustomShape 16"/>
          <p:cNvSpPr/>
          <p:nvPr/>
        </p:nvSpPr>
        <p:spPr>
          <a:xfrm>
            <a:off x="331920" y="9360"/>
            <a:ext cx="827640" cy="56880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725" name="CustomShape 17"/>
          <p:cNvSpPr/>
          <p:nvPr/>
        </p:nvSpPr>
        <p:spPr>
          <a:xfrm>
            <a:off x="195480" y="4564440"/>
            <a:ext cx="827640" cy="56880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726" name="CustomShape 18"/>
          <p:cNvSpPr/>
          <p:nvPr/>
        </p:nvSpPr>
        <p:spPr>
          <a:xfrm>
            <a:off x="5963760" y="150768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BABAB"/>
                </a:solidFill>
                <a:latin typeface="Trebuchet MS"/>
                <a:ea typeface="DejaVu Sans"/>
              </a:rPr>
              <a:t>2,6%</a:t>
            </a:r>
            <a:endParaRPr lang="en-US" sz="1600" b="0" strike="noStrike" spc="-1">
              <a:latin typeface="Arial"/>
            </a:endParaRPr>
          </a:p>
        </p:txBody>
      </p:sp>
      <p:sp>
        <p:nvSpPr>
          <p:cNvPr id="727" name="CustomShape 19"/>
          <p:cNvSpPr/>
          <p:nvPr/>
        </p:nvSpPr>
        <p:spPr>
          <a:xfrm>
            <a:off x="5959080" y="45165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BFC9D3"/>
                </a:solidFill>
                <a:latin typeface="Trebuchet MS"/>
                <a:ea typeface="DejaVu Sans"/>
              </a:rPr>
              <a:t>18,9%</a:t>
            </a:r>
            <a:endParaRPr lang="en-US" sz="1600" b="0" strike="noStrike" spc="-1">
              <a:latin typeface="Arial"/>
            </a:endParaRPr>
          </a:p>
        </p:txBody>
      </p:sp>
      <p:sp>
        <p:nvSpPr>
          <p:cNvPr id="728" name="CustomShape 20"/>
          <p:cNvSpPr/>
          <p:nvPr/>
        </p:nvSpPr>
        <p:spPr>
          <a:xfrm>
            <a:off x="678240" y="219348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78,5%</a:t>
            </a:r>
            <a:endParaRPr lang="en-US" sz="1600" b="0" strike="noStrike" spc="-1">
              <a:latin typeface="Arial"/>
            </a:endParaRPr>
          </a:p>
        </p:txBody>
      </p:sp>
      <p:pic>
        <p:nvPicPr>
          <p:cNvPr id="729" name="Graphic 103" descr="Coins outline"/>
          <p:cNvPicPr/>
          <p:nvPr/>
        </p:nvPicPr>
        <p:blipFill>
          <a:blip r:embed="rId4"/>
          <a:stretch/>
        </p:blipFill>
        <p:spPr>
          <a:xfrm>
            <a:off x="4107960" y="2445480"/>
            <a:ext cx="594720" cy="594720"/>
          </a:xfrm>
          <a:prstGeom prst="rect">
            <a:avLst/>
          </a:prstGeom>
          <a:ln>
            <a:noFill/>
          </a:ln>
        </p:spPr>
      </p:pic>
      <p:sp>
        <p:nvSpPr>
          <p:cNvPr id="730" name="CustomShape 21"/>
          <p:cNvSpPr/>
          <p:nvPr/>
        </p:nvSpPr>
        <p:spPr>
          <a:xfrm>
            <a:off x="2253240" y="161640"/>
            <a:ext cx="449208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404040"/>
                </a:solidFill>
                <a:latin typeface="Trebuchet MS"/>
                <a:ea typeface="DejaVu Sans"/>
              </a:rPr>
              <a:t>DIE EINNAHMEN 2022</a:t>
            </a:r>
            <a:endParaRPr lang="en-US" sz="1800" b="0" strike="noStrike" spc="-1">
              <a:latin typeface="Arial"/>
            </a:endParaRPr>
          </a:p>
        </p:txBody>
      </p:sp>
      <p:sp>
        <p:nvSpPr>
          <p:cNvPr id="731" name="CustomShape 22"/>
          <p:cNvSpPr/>
          <p:nvPr/>
        </p:nvSpPr>
        <p:spPr>
          <a:xfrm>
            <a:off x="4071960" y="2716920"/>
            <a:ext cx="39528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404040"/>
                </a:solidFill>
                <a:latin typeface="Trebuchet MS"/>
                <a:ea typeface="DejaVu Sans"/>
              </a:rPr>
              <a:t>+</a:t>
            </a:r>
            <a:endParaRPr lang="en-US" sz="2800" b="0" strike="noStrike" spc="-1">
              <a:latin typeface="Arial"/>
            </a:endParaRPr>
          </a:p>
        </p:txBody>
      </p:sp>
      <p:pic>
        <p:nvPicPr>
          <p:cNvPr id="732" name="Graphic 62" descr="Wallet with solid fill"/>
          <p:cNvPicPr/>
          <p:nvPr/>
        </p:nvPicPr>
        <p:blipFill>
          <a:blip r:embed="rId5"/>
          <a:stretch/>
        </p:blipFill>
        <p:spPr>
          <a:xfrm>
            <a:off x="5631840" y="1291320"/>
            <a:ext cx="261720" cy="261720"/>
          </a:xfrm>
          <a:prstGeom prst="rect">
            <a:avLst/>
          </a:prstGeom>
          <a:ln>
            <a:noFill/>
          </a:ln>
        </p:spPr>
      </p:pic>
      <p:pic>
        <p:nvPicPr>
          <p:cNvPr id="733" name="Graphic 40" descr="Sort with solid fill"/>
          <p:cNvPicPr/>
          <p:nvPr/>
        </p:nvPicPr>
        <p:blipFill>
          <a:blip r:embed="rId6"/>
          <a:stretch/>
        </p:blipFill>
        <p:spPr>
          <a:xfrm>
            <a:off x="360000" y="1499760"/>
            <a:ext cx="237240" cy="237240"/>
          </a:xfrm>
          <a:prstGeom prst="rect">
            <a:avLst/>
          </a:prstGeom>
          <a:ln>
            <a:noFill/>
          </a:ln>
        </p:spPr>
      </p:pic>
      <p:sp>
        <p:nvSpPr>
          <p:cNvPr id="734" name="CustomShape 23"/>
          <p:cNvSpPr/>
          <p:nvPr/>
        </p:nvSpPr>
        <p:spPr>
          <a:xfrm>
            <a:off x="331920" y="4316760"/>
            <a:ext cx="3070800" cy="734760"/>
          </a:xfrm>
          <a:prstGeom prst="rect">
            <a:avLst/>
          </a:prstGeom>
          <a:solidFill>
            <a:srgbClr val="F2F2F2"/>
          </a:solidFill>
          <a:ln w="25560">
            <a:solidFill>
              <a:srgbClr val="F2F2F2"/>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n-US" sz="1000" b="0" i="1" strike="noStrike" spc="-1">
                <a:solidFill>
                  <a:srgbClr val="404040"/>
                </a:solidFill>
                <a:latin typeface="Trebuchet MS"/>
                <a:ea typeface="DejaVu Sans"/>
              </a:rPr>
              <a:t>     Im Jahr 2022 hat es eine Sondereinnahme von drei Millionen Euro gegeben (die in der Aufteilung nicht aufgelistet ist).</a:t>
            </a:r>
            <a:endParaRPr lang="en-US" sz="1000" b="0" strike="noStrike" spc="-1">
              <a:latin typeface="Arial"/>
            </a:endParaRPr>
          </a:p>
        </p:txBody>
      </p:sp>
      <p:pic>
        <p:nvPicPr>
          <p:cNvPr id="735" name="Graphic 9" descr="Warning outline"/>
          <p:cNvPicPr/>
          <p:nvPr/>
        </p:nvPicPr>
        <p:blipFill>
          <a:blip r:embed="rId7"/>
          <a:stretch/>
        </p:blipFill>
        <p:spPr>
          <a:xfrm>
            <a:off x="420480" y="4440960"/>
            <a:ext cx="148320" cy="148320"/>
          </a:xfrm>
          <a:prstGeom prst="rect">
            <a:avLst/>
          </a:prstGeom>
          <a:ln>
            <a:noFill/>
          </a:ln>
        </p:spPr>
      </p:pic>
      <p:pic>
        <p:nvPicPr>
          <p:cNvPr id="736" name="Graphic 11" descr="Loan outline"/>
          <p:cNvPicPr/>
          <p:nvPr/>
        </p:nvPicPr>
        <p:blipFill>
          <a:blip r:embed="rId8"/>
          <a:stretch/>
        </p:blipFill>
        <p:spPr>
          <a:xfrm>
            <a:off x="5580360" y="3710160"/>
            <a:ext cx="322920" cy="322920"/>
          </a:xfrm>
          <a:prstGeom prst="rect">
            <a:avLst/>
          </a:prstGeom>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D08F66B-F4C8-4A63-B94A-C8B930670EFE}"/>
              </a:ext>
            </a:extLst>
          </p:cNvPr>
          <p:cNvPicPr>
            <a:picLocks noChangeAspect="1"/>
          </p:cNvPicPr>
          <p:nvPr/>
        </p:nvPicPr>
        <p:blipFill>
          <a:blip r:embed="rId2"/>
          <a:stretch>
            <a:fillRect/>
          </a:stretch>
        </p:blipFill>
        <p:spPr>
          <a:xfrm>
            <a:off x="2372852" y="1510688"/>
            <a:ext cx="4111271" cy="2466763"/>
          </a:xfrm>
          <a:prstGeom prst="rect">
            <a:avLst/>
          </a:prstGeom>
        </p:spPr>
      </p:pic>
      <p:cxnSp>
        <p:nvCxnSpPr>
          <p:cNvPr id="7" name="Connector: Elbow 6">
            <a:extLst>
              <a:ext uri="{FF2B5EF4-FFF2-40B4-BE49-F238E27FC236}">
                <a16:creationId xmlns:a16="http://schemas.microsoft.com/office/drawing/2014/main" xmlns="" id="{5E4B85FC-469E-46D9-9653-90D98049EBF4}"/>
              </a:ext>
            </a:extLst>
          </p:cNvPr>
          <p:cNvCxnSpPr>
            <a:cxnSpLocks/>
            <a:endCxn id="8" idx="2"/>
          </p:cNvCxnSpPr>
          <p:nvPr/>
        </p:nvCxnSpPr>
        <p:spPr>
          <a:xfrm flipV="1">
            <a:off x="4303008" y="883867"/>
            <a:ext cx="1205242" cy="742707"/>
          </a:xfrm>
          <a:prstGeom prst="bentConnector3">
            <a:avLst>
              <a:gd name="adj1" fmla="val 1002"/>
            </a:avLst>
          </a:prstGeom>
          <a:ln w="6350">
            <a:solidFill>
              <a:srgbClr val="ABABAB"/>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700B506-7961-4E94-9A9A-1C127676010B}"/>
              </a:ext>
            </a:extLst>
          </p:cNvPr>
          <p:cNvSpPr/>
          <p:nvPr/>
        </p:nvSpPr>
        <p:spPr>
          <a:xfrm>
            <a:off x="5508250" y="847867"/>
            <a:ext cx="72000" cy="72000"/>
          </a:xfrm>
          <a:prstGeom prst="ellipse">
            <a:avLst/>
          </a:prstGeom>
          <a:solidFill>
            <a:srgbClr val="ABABAB"/>
          </a:solidFill>
          <a:ln>
            <a:solidFill>
              <a:srgbClr val="AB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Box 13">
            <a:extLst>
              <a:ext uri="{FF2B5EF4-FFF2-40B4-BE49-F238E27FC236}">
                <a16:creationId xmlns:a16="http://schemas.microsoft.com/office/drawing/2014/main" xmlns="" id="{FB1BD56F-C1D0-428A-97CC-892BE3B9A944}"/>
              </a:ext>
            </a:extLst>
          </p:cNvPr>
          <p:cNvSpPr txBox="1"/>
          <p:nvPr/>
        </p:nvSpPr>
        <p:spPr>
          <a:xfrm>
            <a:off x="5658384" y="660001"/>
            <a:ext cx="2093774" cy="584775"/>
          </a:xfrm>
          <a:prstGeom prst="rect">
            <a:avLst/>
          </a:prstGeom>
          <a:noFill/>
        </p:spPr>
        <p:txBody>
          <a:bodyPr wrap="square" rtlCol="0">
            <a:spAutoFit/>
          </a:bodyPr>
          <a:lstStyle/>
          <a:p>
            <a:r>
              <a:rPr lang="fr-BE" sz="1600" b="1">
                <a:solidFill>
                  <a:srgbClr val="ABABAB"/>
                </a:solidFill>
              </a:rPr>
              <a:t>RECETTES EN CAPITAL</a:t>
            </a:r>
          </a:p>
        </p:txBody>
      </p:sp>
      <p:sp>
        <p:nvSpPr>
          <p:cNvPr id="15" name="Oval 14">
            <a:extLst>
              <a:ext uri="{FF2B5EF4-FFF2-40B4-BE49-F238E27FC236}">
                <a16:creationId xmlns:a16="http://schemas.microsoft.com/office/drawing/2014/main" xmlns="" id="{412FEC13-9B58-41E9-8B5E-7F65B0B34423}"/>
              </a:ext>
            </a:extLst>
          </p:cNvPr>
          <p:cNvSpPr/>
          <p:nvPr/>
        </p:nvSpPr>
        <p:spPr>
          <a:xfrm>
            <a:off x="5568933" y="3055157"/>
            <a:ext cx="72000" cy="72000"/>
          </a:xfrm>
          <a:prstGeom prst="ellipse">
            <a:avLst/>
          </a:prstGeom>
          <a:solidFill>
            <a:srgbClr val="BFC9D3"/>
          </a:solidFill>
          <a:ln>
            <a:solidFill>
              <a:srgbClr val="BF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Box 15">
            <a:extLst>
              <a:ext uri="{FF2B5EF4-FFF2-40B4-BE49-F238E27FC236}">
                <a16:creationId xmlns:a16="http://schemas.microsoft.com/office/drawing/2014/main" xmlns="" id="{F946F3B8-F2D2-4172-866E-A6398B994717}"/>
              </a:ext>
            </a:extLst>
          </p:cNvPr>
          <p:cNvSpPr txBox="1"/>
          <p:nvPr/>
        </p:nvSpPr>
        <p:spPr>
          <a:xfrm>
            <a:off x="5664806" y="2901497"/>
            <a:ext cx="2208013" cy="338554"/>
          </a:xfrm>
          <a:prstGeom prst="rect">
            <a:avLst/>
          </a:prstGeom>
          <a:noFill/>
        </p:spPr>
        <p:txBody>
          <a:bodyPr wrap="square" rtlCol="0">
            <a:spAutoFit/>
          </a:bodyPr>
          <a:lstStyle/>
          <a:p>
            <a:r>
              <a:rPr lang="fr-BE" sz="1600" b="1">
                <a:solidFill>
                  <a:srgbClr val="BFC9D3"/>
                </a:solidFill>
              </a:rPr>
              <a:t>PRESTATIONS</a:t>
            </a:r>
            <a:endParaRPr lang="fr-FR" sz="1600" b="1">
              <a:solidFill>
                <a:srgbClr val="BFC9D3"/>
              </a:solidFill>
            </a:endParaRPr>
          </a:p>
        </p:txBody>
      </p:sp>
      <p:cxnSp>
        <p:nvCxnSpPr>
          <p:cNvPr id="18" name="Connector: Elbow 17">
            <a:extLst>
              <a:ext uri="{FF2B5EF4-FFF2-40B4-BE49-F238E27FC236}">
                <a16:creationId xmlns:a16="http://schemas.microsoft.com/office/drawing/2014/main" xmlns="" id="{8F142FCD-F601-4283-A93F-8556E9E1BE74}"/>
              </a:ext>
            </a:extLst>
          </p:cNvPr>
          <p:cNvCxnSpPr>
            <a:cxnSpLocks/>
            <a:endCxn id="15" idx="0"/>
          </p:cNvCxnSpPr>
          <p:nvPr/>
        </p:nvCxnSpPr>
        <p:spPr>
          <a:xfrm rot="16200000" flipH="1">
            <a:off x="4795347" y="2245571"/>
            <a:ext cx="1144562" cy="474610"/>
          </a:xfrm>
          <a:prstGeom prst="bentConnector3">
            <a:avLst>
              <a:gd name="adj1" fmla="val -883"/>
            </a:avLst>
          </a:prstGeom>
          <a:ln>
            <a:solidFill>
              <a:srgbClr val="BFC9D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6D3D028-4F19-4C18-808A-ED51C0AF7BB6}"/>
              </a:ext>
            </a:extLst>
          </p:cNvPr>
          <p:cNvCxnSpPr>
            <a:cxnSpLocks/>
          </p:cNvCxnSpPr>
          <p:nvPr/>
        </p:nvCxnSpPr>
        <p:spPr>
          <a:xfrm>
            <a:off x="5946911" y="1292226"/>
            <a:ext cx="2606" cy="276884"/>
          </a:xfrm>
          <a:prstGeom prst="line">
            <a:avLst/>
          </a:prstGeom>
          <a:ln w="19050">
            <a:solidFill>
              <a:srgbClr val="ABABAB"/>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70285F12-3E26-46C2-A050-F898C5004071}"/>
              </a:ext>
            </a:extLst>
          </p:cNvPr>
          <p:cNvSpPr txBox="1"/>
          <p:nvPr/>
        </p:nvSpPr>
        <p:spPr>
          <a:xfrm>
            <a:off x="5959198" y="1261333"/>
            <a:ext cx="2958478" cy="307777"/>
          </a:xfrm>
          <a:prstGeom prst="rect">
            <a:avLst/>
          </a:prstGeom>
          <a:noFill/>
        </p:spPr>
        <p:txBody>
          <a:bodyPr wrap="square" rtlCol="0">
            <a:spAutoFit/>
          </a:bodyPr>
          <a:lstStyle/>
          <a:p>
            <a:pPr algn="just"/>
            <a:r>
              <a:rPr lang="fr-BE" sz="1400"/>
              <a:t>Elles proviennent des dividendes</a:t>
            </a:r>
            <a:endParaRPr lang="fr-FR" sz="1400"/>
          </a:p>
        </p:txBody>
      </p:sp>
      <p:cxnSp>
        <p:nvCxnSpPr>
          <p:cNvPr id="43" name="Straight Connector 42">
            <a:extLst>
              <a:ext uri="{FF2B5EF4-FFF2-40B4-BE49-F238E27FC236}">
                <a16:creationId xmlns:a16="http://schemas.microsoft.com/office/drawing/2014/main" xmlns="" id="{9A524019-88DE-4CA8-893E-B3420ED107F6}"/>
              </a:ext>
            </a:extLst>
          </p:cNvPr>
          <p:cNvCxnSpPr>
            <a:cxnSpLocks/>
          </p:cNvCxnSpPr>
          <p:nvPr/>
        </p:nvCxnSpPr>
        <p:spPr>
          <a:xfrm flipH="1">
            <a:off x="5946911" y="3356412"/>
            <a:ext cx="2606" cy="1169551"/>
          </a:xfrm>
          <a:prstGeom prst="line">
            <a:avLst/>
          </a:prstGeom>
          <a:ln w="19050">
            <a:solidFill>
              <a:srgbClr val="BFC9D3"/>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CAF877E0-7285-4969-85B2-C58DAF40C4CA}"/>
              </a:ext>
            </a:extLst>
          </p:cNvPr>
          <p:cNvSpPr txBox="1"/>
          <p:nvPr/>
        </p:nvSpPr>
        <p:spPr>
          <a:xfrm>
            <a:off x="5963939" y="3325217"/>
            <a:ext cx="2958478" cy="1169551"/>
          </a:xfrm>
          <a:prstGeom prst="rect">
            <a:avLst/>
          </a:prstGeom>
          <a:noFill/>
        </p:spPr>
        <p:txBody>
          <a:bodyPr wrap="square" rtlCol="0">
            <a:spAutoFit/>
          </a:bodyPr>
          <a:lstStyle/>
          <a:p>
            <a:pPr algn="just"/>
            <a:r>
              <a:rPr lang="fr-BE" sz="1400"/>
              <a:t>Elles proviennent des biens communaux (ex. : location de matériel) et des services rendus par la Commune (ex. : raccordements à l’égout)</a:t>
            </a:r>
            <a:endParaRPr lang="fr-FR" sz="1400"/>
          </a:p>
        </p:txBody>
      </p:sp>
      <p:cxnSp>
        <p:nvCxnSpPr>
          <p:cNvPr id="55" name="Straight Connector 54">
            <a:extLst>
              <a:ext uri="{FF2B5EF4-FFF2-40B4-BE49-F238E27FC236}">
                <a16:creationId xmlns:a16="http://schemas.microsoft.com/office/drawing/2014/main" xmlns="" id="{DC02B50B-06CD-4D67-A8D9-0A043089415A}"/>
              </a:ext>
            </a:extLst>
          </p:cNvPr>
          <p:cNvCxnSpPr>
            <a:cxnSpLocks/>
          </p:cNvCxnSpPr>
          <p:nvPr/>
        </p:nvCxnSpPr>
        <p:spPr>
          <a:xfrm>
            <a:off x="655131" y="1345951"/>
            <a:ext cx="0" cy="7911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xmlns="" id="{6880051A-53C4-401D-8C78-9C3DED4384F5}"/>
              </a:ext>
            </a:extLst>
          </p:cNvPr>
          <p:cNvSpPr txBox="1"/>
          <p:nvPr/>
        </p:nvSpPr>
        <p:spPr>
          <a:xfrm>
            <a:off x="496675" y="670445"/>
            <a:ext cx="2093774" cy="584775"/>
          </a:xfrm>
          <a:prstGeom prst="rect">
            <a:avLst/>
          </a:prstGeom>
          <a:noFill/>
        </p:spPr>
        <p:txBody>
          <a:bodyPr wrap="square" rtlCol="0">
            <a:spAutoFit/>
          </a:bodyPr>
          <a:lstStyle/>
          <a:p>
            <a:r>
              <a:rPr lang="fr-BE" sz="1600" b="1">
                <a:solidFill>
                  <a:schemeClr val="accent3"/>
                </a:solidFill>
              </a:rPr>
              <a:t>RECETTES DE TRANSFERTS</a:t>
            </a:r>
          </a:p>
        </p:txBody>
      </p:sp>
      <p:cxnSp>
        <p:nvCxnSpPr>
          <p:cNvPr id="84" name="Connector: Elbow 83">
            <a:extLst>
              <a:ext uri="{FF2B5EF4-FFF2-40B4-BE49-F238E27FC236}">
                <a16:creationId xmlns:a16="http://schemas.microsoft.com/office/drawing/2014/main" xmlns="" id="{701B4B88-0A17-45A1-AD39-C171E55065F9}"/>
              </a:ext>
            </a:extLst>
          </p:cNvPr>
          <p:cNvCxnSpPr>
            <a:cxnSpLocks/>
          </p:cNvCxnSpPr>
          <p:nvPr/>
        </p:nvCxnSpPr>
        <p:spPr>
          <a:xfrm rot="10800000">
            <a:off x="2032178" y="904533"/>
            <a:ext cx="1930223" cy="880020"/>
          </a:xfrm>
          <a:prstGeom prst="bentConnector3">
            <a:avLst>
              <a:gd name="adj1" fmla="val 160"/>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xmlns="" id="{682F9D61-086A-4C72-AE33-9AB9EEE13AFC}"/>
              </a:ext>
            </a:extLst>
          </p:cNvPr>
          <p:cNvSpPr/>
          <p:nvPr/>
        </p:nvSpPr>
        <p:spPr>
          <a:xfrm>
            <a:off x="2013884" y="871975"/>
            <a:ext cx="72000" cy="72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TextBox 91">
            <a:extLst>
              <a:ext uri="{FF2B5EF4-FFF2-40B4-BE49-F238E27FC236}">
                <a16:creationId xmlns:a16="http://schemas.microsoft.com/office/drawing/2014/main" xmlns="" id="{072B31E6-C453-401E-98EF-616A88304BE7}"/>
              </a:ext>
            </a:extLst>
          </p:cNvPr>
          <p:cNvSpPr txBox="1"/>
          <p:nvPr/>
        </p:nvSpPr>
        <p:spPr>
          <a:xfrm>
            <a:off x="684704" y="1262831"/>
            <a:ext cx="2784972" cy="954107"/>
          </a:xfrm>
          <a:prstGeom prst="rect">
            <a:avLst/>
          </a:prstGeom>
          <a:noFill/>
        </p:spPr>
        <p:txBody>
          <a:bodyPr wrap="square" rtlCol="0">
            <a:spAutoFit/>
          </a:bodyPr>
          <a:lstStyle>
            <a:defPPr>
              <a:defRPr lang="en-US"/>
            </a:defPPr>
            <a:lvl1pPr algn="just">
              <a:defRPr sz="1400"/>
            </a:lvl1pPr>
          </a:lstStyle>
          <a:p>
            <a:r>
              <a:rPr lang="fr-BE"/>
              <a:t>Il s’agit principalement des recettes fiscales et du fonds des communes. Il s’agit également des taxes communales.</a:t>
            </a:r>
            <a:endParaRPr lang="fr-FR"/>
          </a:p>
        </p:txBody>
      </p:sp>
      <p:sp>
        <p:nvSpPr>
          <p:cNvPr id="95" name="Rectangle 94">
            <a:extLst>
              <a:ext uri="{FF2B5EF4-FFF2-40B4-BE49-F238E27FC236}">
                <a16:creationId xmlns:a16="http://schemas.microsoft.com/office/drawing/2014/main" xmlns="" id="{D961B2CB-CB7E-4085-A0CD-41A47164F66D}"/>
              </a:ext>
            </a:extLst>
          </p:cNvPr>
          <p:cNvSpPr/>
          <p:nvPr/>
        </p:nvSpPr>
        <p:spPr>
          <a:xfrm>
            <a:off x="331788" y="9525"/>
            <a:ext cx="830262" cy="571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a:extLst>
              <a:ext uri="{FF2B5EF4-FFF2-40B4-BE49-F238E27FC236}">
                <a16:creationId xmlns:a16="http://schemas.microsoft.com/office/drawing/2014/main" xmlns="" id="{F2E67EF1-910F-4D8D-AC74-E51928904E58}"/>
              </a:ext>
            </a:extLst>
          </p:cNvPr>
          <p:cNvSpPr/>
          <p:nvPr/>
        </p:nvSpPr>
        <p:spPr>
          <a:xfrm>
            <a:off x="195453" y="4564330"/>
            <a:ext cx="830262" cy="571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TextBox 96">
            <a:extLst>
              <a:ext uri="{FF2B5EF4-FFF2-40B4-BE49-F238E27FC236}">
                <a16:creationId xmlns:a16="http://schemas.microsoft.com/office/drawing/2014/main" xmlns="" id="{859D9F4D-6F99-45A6-8679-043A58E73CFF}"/>
              </a:ext>
            </a:extLst>
          </p:cNvPr>
          <p:cNvSpPr txBox="1"/>
          <p:nvPr/>
        </p:nvSpPr>
        <p:spPr>
          <a:xfrm>
            <a:off x="5963939" y="1507550"/>
            <a:ext cx="815542" cy="338554"/>
          </a:xfrm>
          <a:prstGeom prst="rect">
            <a:avLst/>
          </a:prstGeom>
          <a:noFill/>
        </p:spPr>
        <p:txBody>
          <a:bodyPr wrap="square" rtlCol="0">
            <a:spAutoFit/>
          </a:bodyPr>
          <a:lstStyle/>
          <a:p>
            <a:r>
              <a:rPr lang="fr-BE" sz="1600" b="1">
                <a:solidFill>
                  <a:srgbClr val="ABABAB"/>
                </a:solidFill>
              </a:rPr>
              <a:t>2,6%</a:t>
            </a:r>
            <a:endParaRPr lang="fr-FR" sz="1600" b="1">
              <a:solidFill>
                <a:srgbClr val="ABABAB"/>
              </a:solidFill>
            </a:endParaRPr>
          </a:p>
        </p:txBody>
      </p:sp>
      <p:sp>
        <p:nvSpPr>
          <p:cNvPr id="98" name="TextBox 97">
            <a:extLst>
              <a:ext uri="{FF2B5EF4-FFF2-40B4-BE49-F238E27FC236}">
                <a16:creationId xmlns:a16="http://schemas.microsoft.com/office/drawing/2014/main" xmlns="" id="{0C49CE52-678D-4167-9FA9-BAA3C911A390}"/>
              </a:ext>
            </a:extLst>
          </p:cNvPr>
          <p:cNvSpPr txBox="1"/>
          <p:nvPr/>
        </p:nvSpPr>
        <p:spPr>
          <a:xfrm>
            <a:off x="5959198" y="4516438"/>
            <a:ext cx="815542" cy="338554"/>
          </a:xfrm>
          <a:prstGeom prst="rect">
            <a:avLst/>
          </a:prstGeom>
          <a:noFill/>
        </p:spPr>
        <p:txBody>
          <a:bodyPr wrap="square" rtlCol="0">
            <a:spAutoFit/>
          </a:bodyPr>
          <a:lstStyle/>
          <a:p>
            <a:r>
              <a:rPr lang="fr-BE" sz="1600" b="1">
                <a:solidFill>
                  <a:srgbClr val="BFC9D3"/>
                </a:solidFill>
              </a:rPr>
              <a:t>18,9%</a:t>
            </a:r>
            <a:endParaRPr lang="fr-FR" sz="1600" b="1">
              <a:solidFill>
                <a:srgbClr val="BFC9D3"/>
              </a:solidFill>
            </a:endParaRPr>
          </a:p>
        </p:txBody>
      </p:sp>
      <p:sp>
        <p:nvSpPr>
          <p:cNvPr id="100" name="TextBox 99">
            <a:extLst>
              <a:ext uri="{FF2B5EF4-FFF2-40B4-BE49-F238E27FC236}">
                <a16:creationId xmlns:a16="http://schemas.microsoft.com/office/drawing/2014/main" xmlns="" id="{76428528-B230-40A3-8EE5-B413999AB3AA}"/>
              </a:ext>
            </a:extLst>
          </p:cNvPr>
          <p:cNvSpPr txBox="1"/>
          <p:nvPr/>
        </p:nvSpPr>
        <p:spPr>
          <a:xfrm>
            <a:off x="678120" y="2193426"/>
            <a:ext cx="815542" cy="338554"/>
          </a:xfrm>
          <a:prstGeom prst="rect">
            <a:avLst/>
          </a:prstGeom>
          <a:noFill/>
        </p:spPr>
        <p:txBody>
          <a:bodyPr wrap="square" rtlCol="0">
            <a:spAutoFit/>
          </a:bodyPr>
          <a:lstStyle/>
          <a:p>
            <a:r>
              <a:rPr lang="fr-BE" sz="1600" b="1">
                <a:solidFill>
                  <a:schemeClr val="accent3"/>
                </a:solidFill>
              </a:rPr>
              <a:t>78,5%</a:t>
            </a:r>
            <a:endParaRPr lang="fr-FR" sz="1600" b="1">
              <a:solidFill>
                <a:schemeClr val="accent3"/>
              </a:solidFill>
            </a:endParaRPr>
          </a:p>
        </p:txBody>
      </p:sp>
      <p:pic>
        <p:nvPicPr>
          <p:cNvPr id="104" name="Graphic 103" descr="Coins outline">
            <a:extLst>
              <a:ext uri="{FF2B5EF4-FFF2-40B4-BE49-F238E27FC236}">
                <a16:creationId xmlns:a16="http://schemas.microsoft.com/office/drawing/2014/main" xmlns="" id="{3446FFCF-E6F9-4DE2-ACB5-49FE51BA48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107911" y="2445388"/>
            <a:ext cx="597362" cy="597362"/>
          </a:xfrm>
          <a:prstGeom prst="rect">
            <a:avLst/>
          </a:prstGeom>
        </p:spPr>
      </p:pic>
      <p:sp>
        <p:nvSpPr>
          <p:cNvPr id="109" name="TextBox 108">
            <a:extLst>
              <a:ext uri="{FF2B5EF4-FFF2-40B4-BE49-F238E27FC236}">
                <a16:creationId xmlns:a16="http://schemas.microsoft.com/office/drawing/2014/main" xmlns="" id="{8C44A470-C667-4D8D-87C9-1931C8405DE0}"/>
              </a:ext>
            </a:extLst>
          </p:cNvPr>
          <p:cNvSpPr txBox="1"/>
          <p:nvPr/>
        </p:nvSpPr>
        <p:spPr>
          <a:xfrm>
            <a:off x="2253330" y="161749"/>
            <a:ext cx="4494466" cy="369332"/>
          </a:xfrm>
          <a:prstGeom prst="rect">
            <a:avLst/>
          </a:prstGeom>
          <a:noFill/>
        </p:spPr>
        <p:txBody>
          <a:bodyPr wrap="square" rtlCol="0">
            <a:spAutoFit/>
          </a:bodyPr>
          <a:lstStyle/>
          <a:p>
            <a:pPr algn="ctr"/>
            <a:r>
              <a:rPr lang="fr-BE" b="1"/>
              <a:t>LES RECETTES 2022</a:t>
            </a:r>
            <a:endParaRPr lang="fr-FR" b="1"/>
          </a:p>
        </p:txBody>
      </p:sp>
      <p:sp>
        <p:nvSpPr>
          <p:cNvPr id="32" name="TextBox 31">
            <a:extLst>
              <a:ext uri="{FF2B5EF4-FFF2-40B4-BE49-F238E27FC236}">
                <a16:creationId xmlns:a16="http://schemas.microsoft.com/office/drawing/2014/main" xmlns="" id="{5E7CFE3D-BC63-4973-B2B0-81DE93F66F36}"/>
              </a:ext>
            </a:extLst>
          </p:cNvPr>
          <p:cNvSpPr txBox="1"/>
          <p:nvPr/>
        </p:nvSpPr>
        <p:spPr>
          <a:xfrm>
            <a:off x="4071911" y="2716831"/>
            <a:ext cx="397728" cy="523220"/>
          </a:xfrm>
          <a:prstGeom prst="rect">
            <a:avLst/>
          </a:prstGeom>
          <a:noFill/>
        </p:spPr>
        <p:txBody>
          <a:bodyPr wrap="square" rtlCol="0">
            <a:spAutoFit/>
          </a:bodyPr>
          <a:lstStyle/>
          <a:p>
            <a:r>
              <a:rPr lang="fr-BE" sz="2800" b="1"/>
              <a:t>+</a:t>
            </a:r>
            <a:endParaRPr lang="fr-FR" sz="2800" b="1"/>
          </a:p>
        </p:txBody>
      </p:sp>
      <p:pic>
        <p:nvPicPr>
          <p:cNvPr id="63" name="Graphic 62" descr="Wallet with solid fill">
            <a:extLst>
              <a:ext uri="{FF2B5EF4-FFF2-40B4-BE49-F238E27FC236}">
                <a16:creationId xmlns:a16="http://schemas.microsoft.com/office/drawing/2014/main" xmlns="" id="{4C8F709F-E36B-4302-8D40-D02753730A6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631668" y="1291324"/>
            <a:ext cx="264413" cy="264413"/>
          </a:xfrm>
          <a:prstGeom prst="rect">
            <a:avLst/>
          </a:prstGeom>
        </p:spPr>
      </p:pic>
      <p:pic>
        <p:nvPicPr>
          <p:cNvPr id="41" name="Graphic 40" descr="Sort with solid fill">
            <a:extLst>
              <a:ext uri="{FF2B5EF4-FFF2-40B4-BE49-F238E27FC236}">
                <a16:creationId xmlns:a16="http://schemas.microsoft.com/office/drawing/2014/main" xmlns="" id="{DDD1085E-E0E8-4605-B732-3208C4E09C4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60045" y="1499922"/>
            <a:ext cx="239895" cy="239895"/>
          </a:xfrm>
          <a:prstGeom prst="rect">
            <a:avLst/>
          </a:prstGeom>
        </p:spPr>
      </p:pic>
      <p:sp>
        <p:nvSpPr>
          <p:cNvPr id="6" name="Rectangle 5">
            <a:extLst>
              <a:ext uri="{FF2B5EF4-FFF2-40B4-BE49-F238E27FC236}">
                <a16:creationId xmlns:a16="http://schemas.microsoft.com/office/drawing/2014/main" xmlns="" id="{41EAA0AA-069E-4B2B-A57D-2A219996BC4A}"/>
              </a:ext>
            </a:extLst>
          </p:cNvPr>
          <p:cNvSpPr/>
          <p:nvPr/>
        </p:nvSpPr>
        <p:spPr>
          <a:xfrm>
            <a:off x="331788" y="4316822"/>
            <a:ext cx="3073445" cy="737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BE" sz="1000" i="1">
                <a:solidFill>
                  <a:schemeClr val="tx1"/>
                </a:solidFill>
              </a:rPr>
              <a:t>     En 2022, il y a eu une recette exceptionnelle de 3 millions (qui n’est pas intégrées dans cette répartition).</a:t>
            </a:r>
            <a:endParaRPr lang="fr-FR" sz="1000" i="1">
              <a:solidFill>
                <a:schemeClr val="tx1"/>
              </a:solidFill>
            </a:endParaRPr>
          </a:p>
        </p:txBody>
      </p:sp>
      <p:pic>
        <p:nvPicPr>
          <p:cNvPr id="10" name="Graphic 9" descr="Warning outline">
            <a:extLst>
              <a:ext uri="{FF2B5EF4-FFF2-40B4-BE49-F238E27FC236}">
                <a16:creationId xmlns:a16="http://schemas.microsoft.com/office/drawing/2014/main" xmlns="" id="{78F90951-A6C5-4C1B-8C5C-32AC000B1A2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20605" y="4441006"/>
            <a:ext cx="150864" cy="150864"/>
          </a:xfrm>
          <a:prstGeom prst="rect">
            <a:avLst/>
          </a:prstGeom>
        </p:spPr>
      </p:pic>
      <p:pic>
        <p:nvPicPr>
          <p:cNvPr id="12" name="Graphic 11" descr="Loan outline">
            <a:extLst>
              <a:ext uri="{FF2B5EF4-FFF2-40B4-BE49-F238E27FC236}">
                <a16:creationId xmlns:a16="http://schemas.microsoft.com/office/drawing/2014/main" xmlns="" id="{F8D96CE2-EF6C-4197-A285-EE4F533AD69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580250" y="3710250"/>
            <a:ext cx="325382" cy="325382"/>
          </a:xfrm>
          <a:prstGeom prst="rect">
            <a:avLst/>
          </a:prstGeom>
        </p:spPr>
      </p:pic>
    </p:spTree>
    <p:extLst>
      <p:ext uri="{BB962C8B-B14F-4D97-AF65-F5344CB8AC3E}">
        <p14:creationId xmlns:p14="http://schemas.microsoft.com/office/powerpoint/2010/main" val="4261057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738" name="Picture 3"/>
          <p:cNvPicPr/>
          <p:nvPr/>
        </p:nvPicPr>
        <p:blipFill>
          <a:blip r:embed="rId3"/>
          <a:stretch/>
        </p:blipFill>
        <p:spPr>
          <a:xfrm>
            <a:off x="148320" y="140400"/>
            <a:ext cx="2545560" cy="1522440"/>
          </a:xfrm>
          <a:prstGeom prst="rect">
            <a:avLst/>
          </a:prstGeom>
          <a:ln>
            <a:noFill/>
          </a:ln>
        </p:spPr>
      </p:pic>
      <p:sp>
        <p:nvSpPr>
          <p:cNvPr id="739" name="CustomShape 2"/>
          <p:cNvSpPr/>
          <p:nvPr/>
        </p:nvSpPr>
        <p:spPr>
          <a:xfrm>
            <a:off x="2316960" y="765360"/>
            <a:ext cx="525240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Vor allem </a:t>
            </a:r>
            <a:r>
              <a:rPr lang="en-US" sz="1400" b="1" strike="noStrike" spc="-1">
                <a:solidFill>
                  <a:srgbClr val="404040"/>
                </a:solidFill>
                <a:latin typeface="Trebuchet MS"/>
                <a:ea typeface="DejaVu Sans"/>
              </a:rPr>
              <a:t>steuerliche Einnahmen</a:t>
            </a:r>
            <a:r>
              <a:rPr lang="en-US" sz="1400" b="0" strike="noStrike" spc="-1">
                <a:solidFill>
                  <a:srgbClr val="404040"/>
                </a:solidFill>
                <a:latin typeface="Trebuchet MS"/>
                <a:ea typeface="DejaVu Sans"/>
              </a:rPr>
              <a:t> und </a:t>
            </a:r>
            <a:r>
              <a:rPr lang="en-US" sz="1400" b="1" strike="noStrike" spc="-1">
                <a:solidFill>
                  <a:srgbClr val="404040"/>
                </a:solidFill>
                <a:latin typeface="Trebuchet MS"/>
                <a:ea typeface="DejaVu Sans"/>
              </a:rPr>
              <a:t>Einnahmen aus dem Gemeindefonds</a:t>
            </a:r>
            <a:r>
              <a:rPr lang="en-US" sz="1400" b="0" strike="noStrike" spc="-1">
                <a:solidFill>
                  <a:srgbClr val="404040"/>
                </a:solidFill>
                <a:latin typeface="Trebuchet MS"/>
                <a:ea typeface="DejaVu Sans"/>
              </a:rPr>
              <a:t> sowie Gemeindesteuern.</a:t>
            </a:r>
            <a:endParaRPr lang="en-US" sz="1400" b="0" strike="noStrike" spc="-1">
              <a:latin typeface="Arial"/>
            </a:endParaRPr>
          </a:p>
          <a:p>
            <a:pPr algn="just">
              <a:lnSpc>
                <a:spcPct val="100000"/>
              </a:lnSpc>
            </a:pPr>
            <a:endParaRPr lang="en-US" sz="1400" b="0" strike="noStrike" spc="-1">
              <a:latin typeface="Arial"/>
            </a:endParaRPr>
          </a:p>
        </p:txBody>
      </p:sp>
      <p:sp>
        <p:nvSpPr>
          <p:cNvPr id="740" name="CustomShape 3"/>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78,5%</a:t>
            </a:r>
            <a:endParaRPr lang="en-US" sz="1600" b="0" strike="noStrike" spc="-1">
              <a:latin typeface="Arial"/>
            </a:endParaRPr>
          </a:p>
        </p:txBody>
      </p:sp>
      <p:sp>
        <p:nvSpPr>
          <p:cNvPr id="741" name="CustomShape 4"/>
          <p:cNvSpPr/>
          <p:nvPr/>
        </p:nvSpPr>
        <p:spPr>
          <a:xfrm>
            <a:off x="2316960" y="17856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EINNAHMEN AUS  ÜBERTRAGUNGEN</a:t>
            </a:r>
            <a:endParaRPr lang="en-US" sz="1600" b="0" strike="noStrike" spc="-1">
              <a:latin typeface="Arial"/>
            </a:endParaRPr>
          </a:p>
        </p:txBody>
      </p:sp>
      <p:sp>
        <p:nvSpPr>
          <p:cNvPr id="742" name="CustomShape 5"/>
          <p:cNvSpPr/>
          <p:nvPr/>
        </p:nvSpPr>
        <p:spPr>
          <a:xfrm>
            <a:off x="684360" y="681840"/>
            <a:ext cx="1451880" cy="9158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743" name="CustomShape 6"/>
          <p:cNvSpPr/>
          <p:nvPr/>
        </p:nvSpPr>
        <p:spPr>
          <a:xfrm>
            <a:off x="7070760" y="1600200"/>
            <a:ext cx="1103400" cy="59832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744" name="CustomShape 7"/>
          <p:cNvSpPr/>
          <p:nvPr/>
        </p:nvSpPr>
        <p:spPr>
          <a:xfrm>
            <a:off x="6457320" y="2075760"/>
            <a:ext cx="573480" cy="59832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745" name="Picture 11"/>
          <p:cNvPicPr/>
          <p:nvPr/>
        </p:nvPicPr>
        <p:blipFill>
          <a:blip r:embed="rId4"/>
          <a:srcRect l="30358"/>
          <a:stretch/>
        </p:blipFill>
        <p:spPr>
          <a:xfrm>
            <a:off x="0" y="1253880"/>
            <a:ext cx="1657080" cy="3119040"/>
          </a:xfrm>
          <a:prstGeom prst="rect">
            <a:avLst/>
          </a:prstGeom>
          <a:ln>
            <a:noFill/>
          </a:ln>
        </p:spPr>
      </p:pic>
      <p:graphicFrame>
        <p:nvGraphicFramePr>
          <p:cNvPr id="746" name="Table 8"/>
          <p:cNvGraphicFramePr/>
          <p:nvPr/>
        </p:nvGraphicFramePr>
        <p:xfrm>
          <a:off x="1679040" y="1814040"/>
          <a:ext cx="2892600" cy="2713080"/>
        </p:xfrm>
        <a:graphic>
          <a:graphicData uri="http://schemas.openxmlformats.org/drawingml/2006/table">
            <a:tbl>
              <a:tblPr/>
              <a:tblGrid>
                <a:gridCol w="993960">
                  <a:extLst>
                    <a:ext uri="{9D8B030D-6E8A-4147-A177-3AD203B41FA5}">
                      <a16:colId xmlns:a16="http://schemas.microsoft.com/office/drawing/2014/main" xmlns="" val="20000"/>
                    </a:ext>
                  </a:extLst>
                </a:gridCol>
                <a:gridCol w="1898640">
                  <a:extLst>
                    <a:ext uri="{9D8B030D-6E8A-4147-A177-3AD203B41FA5}">
                      <a16:colId xmlns:a16="http://schemas.microsoft.com/office/drawing/2014/main" xmlns="" val="20001"/>
                    </a:ext>
                  </a:extLst>
                </a:gridCol>
              </a:tblGrid>
              <a:tr h="36612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extLst>
                  <a:ext uri="{0D108BD9-81ED-4DB2-BD59-A6C34878D82A}">
                    <a16:rowId xmlns:a16="http://schemas.microsoft.com/office/drawing/2014/main" xmlns="" val="10000"/>
                  </a:ext>
                </a:extLst>
              </a:tr>
              <a:tr h="335160">
                <a:tc>
                  <a:txBody>
                    <a:bodyPr/>
                    <a:lstStyle/>
                    <a:p>
                      <a:pPr algn="ctr">
                        <a:lnSpc>
                          <a:spcPct val="100000"/>
                        </a:lnSpc>
                      </a:pPr>
                      <a:r>
                        <a:rPr lang="en-US" sz="1600" b="0" strike="noStrike" spc="-1">
                          <a:solidFill>
                            <a:srgbClr val="FFFFFF"/>
                          </a:solidFill>
                          <a:latin typeface="Trebuchet MS"/>
                        </a:rPr>
                        <a:t>2017</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9 633 637 €</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7DB"/>
                    </a:solidFill>
                  </a:tcPr>
                </a:tc>
                <a:extLst>
                  <a:ext uri="{0D108BD9-81ED-4DB2-BD59-A6C34878D82A}">
                    <a16:rowId xmlns:a16="http://schemas.microsoft.com/office/drawing/2014/main" xmlns="" val="10001"/>
                  </a:ext>
                </a:extLst>
              </a:tr>
              <a:tr h="335160">
                <a:tc>
                  <a:txBody>
                    <a:bodyPr/>
                    <a:lstStyle/>
                    <a:p>
                      <a:pPr algn="ctr">
                        <a:lnSpc>
                          <a:spcPct val="100000"/>
                        </a:lnSpc>
                      </a:pPr>
                      <a:r>
                        <a:rPr lang="en-US" sz="1600" b="0" strike="noStrike" spc="-1">
                          <a:solidFill>
                            <a:srgbClr val="FFFFFF"/>
                          </a:solidFill>
                          <a:latin typeface="Trebuchet MS"/>
                        </a:rPr>
                        <a:t>2018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10 179 086 €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2"/>
                  </a:ext>
                </a:extLst>
              </a:tr>
              <a:tr h="335160">
                <a:tc>
                  <a:txBody>
                    <a:bodyPr/>
                    <a:lstStyle/>
                    <a:p>
                      <a:pPr algn="ctr">
                        <a:lnSpc>
                          <a:spcPct val="100000"/>
                        </a:lnSpc>
                      </a:pPr>
                      <a:r>
                        <a:rPr lang="en-US" sz="1600" b="0" strike="noStrike" spc="-1">
                          <a:solidFill>
                            <a:srgbClr val="FFFFFF"/>
                          </a:solidFill>
                          <a:latin typeface="Trebuchet MS"/>
                        </a:rPr>
                        <a:t>2019</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10 525 656 €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3"/>
                  </a:ext>
                </a:extLst>
              </a:tr>
              <a:tr h="335160">
                <a:tc>
                  <a:txBody>
                    <a:bodyPr/>
                    <a:lstStyle/>
                    <a:p>
                      <a:pPr algn="ctr">
                        <a:lnSpc>
                          <a:spcPct val="100000"/>
                        </a:lnSpc>
                      </a:pPr>
                      <a:r>
                        <a:rPr lang="en-US" sz="1600" b="0" strike="noStrike" spc="-1">
                          <a:solidFill>
                            <a:srgbClr val="FFFFFF"/>
                          </a:solidFill>
                          <a:latin typeface="Trebuchet MS"/>
                        </a:rPr>
                        <a:t>2020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10 406 996 €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4"/>
                  </a:ext>
                </a:extLst>
              </a:tr>
              <a:tr h="335160">
                <a:tc>
                  <a:txBody>
                    <a:bodyPr/>
                    <a:lstStyle/>
                    <a:p>
                      <a:pPr algn="ctr">
                        <a:lnSpc>
                          <a:spcPct val="100000"/>
                        </a:lnSpc>
                      </a:pPr>
                      <a:r>
                        <a:rPr lang="en-US" sz="1600" b="0" strike="noStrike" spc="-1">
                          <a:solidFill>
                            <a:srgbClr val="FFFFFF"/>
                          </a:solidFill>
                          <a:latin typeface="Trebuchet MS"/>
                        </a:rPr>
                        <a:t>2021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10 547 629 €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5"/>
                  </a:ext>
                </a:extLst>
              </a:tr>
              <a:tr h="335160">
                <a:tc>
                  <a:txBody>
                    <a:bodyPr/>
                    <a:lstStyle/>
                    <a:p>
                      <a:pPr algn="ctr">
                        <a:lnSpc>
                          <a:spcPct val="100000"/>
                        </a:lnSpc>
                      </a:pPr>
                      <a:r>
                        <a:rPr lang="en-US" sz="1600" b="0" strike="noStrike" spc="-1">
                          <a:solidFill>
                            <a:srgbClr val="FFFFFF"/>
                          </a:solidFill>
                          <a:latin typeface="Trebuchet MS"/>
                        </a:rPr>
                        <a:t>2022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10 882 263 €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6"/>
                  </a:ext>
                </a:extLst>
              </a:tr>
              <a:tr h="335160">
                <a:tc>
                  <a:txBody>
                    <a:bodyPr/>
                    <a:lstStyle/>
                    <a:p>
                      <a:pPr algn="ctr">
                        <a:lnSpc>
                          <a:spcPct val="100000"/>
                        </a:lnSpc>
                      </a:pPr>
                      <a:r>
                        <a:rPr lang="en-US" sz="1600" b="0" strike="noStrike" spc="-1">
                          <a:solidFill>
                            <a:srgbClr val="FFFFFF"/>
                          </a:solidFill>
                          <a:latin typeface="Trebuchet MS"/>
                        </a:rPr>
                        <a:t>2023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12 487 246 €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7"/>
                  </a:ext>
                </a:extLst>
              </a:tr>
            </a:tbl>
          </a:graphicData>
        </a:graphic>
      </p:graphicFrame>
      <p:sp>
        <p:nvSpPr>
          <p:cNvPr id="747" name="CustomShape 9"/>
          <p:cNvSpPr/>
          <p:nvPr/>
        </p:nvSpPr>
        <p:spPr>
          <a:xfrm>
            <a:off x="601920" y="3335760"/>
            <a:ext cx="945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+ 29,6% </a:t>
            </a:r>
            <a:endParaRPr lang="en-US" sz="1400" b="0" strike="noStrike" spc="-1">
              <a:latin typeface="Arial"/>
            </a:endParaRPr>
          </a:p>
        </p:txBody>
      </p:sp>
      <p:sp>
        <p:nvSpPr>
          <p:cNvPr id="748" name="CustomShape 10"/>
          <p:cNvSpPr/>
          <p:nvPr/>
        </p:nvSpPr>
        <p:spPr>
          <a:xfrm>
            <a:off x="1472759" y="2244960"/>
            <a:ext cx="45719" cy="2303640"/>
          </a:xfrm>
          <a:custGeom>
            <a:avLst/>
            <a:gdLst/>
            <a:ahLst/>
            <a:cxnLst/>
            <a:rect l="l" t="t" r="r" b="b"/>
            <a:pathLst>
              <a:path w="21600" h="21600">
                <a:moveTo>
                  <a:pt x="0" y="0"/>
                </a:moveTo>
                <a:lnTo>
                  <a:pt x="21600" y="21600"/>
                </a:lnTo>
              </a:path>
            </a:pathLst>
          </a:custGeom>
          <a:noFill/>
          <a:ln w="19080">
            <a:solidFill>
              <a:srgbClr val="657C91"/>
            </a:solidFill>
            <a:round/>
            <a:tailEnd type="triangle" w="med" len="med"/>
          </a:ln>
        </p:spPr>
        <p:style>
          <a:lnRef idx="0">
            <a:scrgbClr r="0" g="0" b="0"/>
          </a:lnRef>
          <a:fillRef idx="0">
            <a:scrgbClr r="0" g="0" b="0"/>
          </a:fillRef>
          <a:effectRef idx="0">
            <a:scrgbClr r="0" g="0" b="0"/>
          </a:effectRef>
          <a:fontRef idx="minor"/>
        </p:style>
      </p:sp>
      <p:sp>
        <p:nvSpPr>
          <p:cNvPr id="749" name="CustomShape 11"/>
          <p:cNvSpPr/>
          <p:nvPr/>
        </p:nvSpPr>
        <p:spPr>
          <a:xfrm>
            <a:off x="1364040" y="1830240"/>
            <a:ext cx="4896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ENTWICKLUNG EINNAHMEN AUS ÜBERTRAGUNGEN</a:t>
            </a:r>
            <a:endParaRPr lang="en-US" sz="1400" b="0" strike="noStrike" spc="-1">
              <a:latin typeface="Arial"/>
            </a:endParaRPr>
          </a:p>
        </p:txBody>
      </p:sp>
      <p:pic>
        <p:nvPicPr>
          <p:cNvPr id="750" name="Image 11"/>
          <p:cNvPicPr/>
          <p:nvPr/>
        </p:nvPicPr>
        <p:blipFill>
          <a:blip r:embed="rId5"/>
          <a:stretch/>
        </p:blipFill>
        <p:spPr>
          <a:xfrm>
            <a:off x="5045760" y="2217240"/>
            <a:ext cx="3813840" cy="230364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324000" y="1247760"/>
            <a:ext cx="8096400" cy="3423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80000"/>
              </a:lnSpc>
            </a:pPr>
            <a:r>
              <a:rPr lang="en-US" sz="2800" b="1" strike="noStrike" cap="all" spc="-1">
                <a:solidFill>
                  <a:srgbClr val="FFFFFF"/>
                </a:solidFill>
                <a:latin typeface="Trebuchet MS"/>
                <a:ea typeface="DejaVu Sans"/>
              </a:rPr>
              <a:t>Die LAGE</a:t>
            </a:r>
            <a:endParaRPr lang="en-US" sz="2800" b="0" strike="noStrike" spc="-1">
              <a:latin typeface="Arial"/>
            </a:endParaRPr>
          </a:p>
        </p:txBody>
      </p:sp>
      <p:sp>
        <p:nvSpPr>
          <p:cNvPr id="426" name="CustomShape 2"/>
          <p:cNvSpPr/>
          <p:nvPr/>
        </p:nvSpPr>
        <p:spPr>
          <a:xfrm>
            <a:off x="324000" y="1582200"/>
            <a:ext cx="8097480" cy="2743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752" name="Picture 3"/>
          <p:cNvPicPr/>
          <p:nvPr/>
        </p:nvPicPr>
        <p:blipFill>
          <a:blip r:embed="rId3"/>
          <a:stretch/>
        </p:blipFill>
        <p:spPr>
          <a:xfrm>
            <a:off x="148320" y="140400"/>
            <a:ext cx="2545560" cy="1522440"/>
          </a:xfrm>
          <a:prstGeom prst="rect">
            <a:avLst/>
          </a:prstGeom>
          <a:ln>
            <a:noFill/>
          </a:ln>
        </p:spPr>
      </p:pic>
      <p:sp>
        <p:nvSpPr>
          <p:cNvPr id="753" name="CustomShape 2"/>
          <p:cNvSpPr/>
          <p:nvPr/>
        </p:nvSpPr>
        <p:spPr>
          <a:xfrm>
            <a:off x="2316960" y="765360"/>
            <a:ext cx="525240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Vor allem </a:t>
            </a:r>
            <a:r>
              <a:rPr lang="en-US" sz="1400" b="1" strike="noStrike" spc="-1">
                <a:solidFill>
                  <a:srgbClr val="404040"/>
                </a:solidFill>
                <a:latin typeface="Trebuchet MS"/>
                <a:ea typeface="DejaVu Sans"/>
              </a:rPr>
              <a:t>steuerliche Einnahmen und Einnahmen aus dem Gemeindefonds </a:t>
            </a:r>
            <a:r>
              <a:rPr lang="en-US" sz="1400" b="0" strike="noStrike" spc="-1">
                <a:solidFill>
                  <a:srgbClr val="404040"/>
                </a:solidFill>
                <a:latin typeface="Trebuchet MS"/>
                <a:ea typeface="DejaVu Sans"/>
              </a:rPr>
              <a:t>sowie Gemeindesteuern. </a:t>
            </a:r>
            <a:endParaRPr lang="en-US" sz="1400" b="0" strike="noStrike" spc="-1">
              <a:latin typeface="Arial"/>
            </a:endParaRPr>
          </a:p>
          <a:p>
            <a:pPr algn="just">
              <a:lnSpc>
                <a:spcPct val="100000"/>
              </a:lnSpc>
            </a:pPr>
            <a:endParaRPr lang="en-US" sz="1400" b="0" strike="noStrike" spc="-1">
              <a:latin typeface="Arial"/>
            </a:endParaRPr>
          </a:p>
        </p:txBody>
      </p:sp>
      <p:sp>
        <p:nvSpPr>
          <p:cNvPr id="754" name="CustomShape 3"/>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78,5%</a:t>
            </a:r>
            <a:endParaRPr lang="en-US" sz="1600" b="0" strike="noStrike" spc="-1">
              <a:latin typeface="Arial"/>
            </a:endParaRPr>
          </a:p>
        </p:txBody>
      </p:sp>
      <p:sp>
        <p:nvSpPr>
          <p:cNvPr id="755" name="CustomShape 4"/>
          <p:cNvSpPr/>
          <p:nvPr/>
        </p:nvSpPr>
        <p:spPr>
          <a:xfrm>
            <a:off x="2316960" y="17856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EINNAHMEN AUS ÜBERTRAGUNGEN</a:t>
            </a:r>
            <a:endParaRPr lang="en-US" sz="1600" b="0" strike="noStrike" spc="-1">
              <a:latin typeface="Arial"/>
            </a:endParaRPr>
          </a:p>
        </p:txBody>
      </p:sp>
      <p:sp>
        <p:nvSpPr>
          <p:cNvPr id="756" name="CustomShape 5"/>
          <p:cNvSpPr/>
          <p:nvPr/>
        </p:nvSpPr>
        <p:spPr>
          <a:xfrm>
            <a:off x="684360" y="681840"/>
            <a:ext cx="1451880" cy="9158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757" name="CustomShape 6"/>
          <p:cNvSpPr/>
          <p:nvPr/>
        </p:nvSpPr>
        <p:spPr>
          <a:xfrm>
            <a:off x="6315840" y="2075760"/>
            <a:ext cx="1103400" cy="59832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758" name="CustomShape 7"/>
          <p:cNvSpPr/>
          <p:nvPr/>
        </p:nvSpPr>
        <p:spPr>
          <a:xfrm>
            <a:off x="6457320" y="2075760"/>
            <a:ext cx="573480" cy="59832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759" name="Picture 11"/>
          <p:cNvPicPr/>
          <p:nvPr/>
        </p:nvPicPr>
        <p:blipFill>
          <a:blip r:embed="rId4"/>
          <a:srcRect l="30358"/>
          <a:stretch/>
        </p:blipFill>
        <p:spPr>
          <a:xfrm>
            <a:off x="0" y="1253880"/>
            <a:ext cx="1657080" cy="3119040"/>
          </a:xfrm>
          <a:prstGeom prst="rect">
            <a:avLst/>
          </a:prstGeom>
          <a:ln>
            <a:noFill/>
          </a:ln>
        </p:spPr>
      </p:pic>
      <p:pic>
        <p:nvPicPr>
          <p:cNvPr id="760" name="Image 4"/>
          <p:cNvPicPr/>
          <p:nvPr/>
        </p:nvPicPr>
        <p:blipFill>
          <a:blip r:embed="rId5"/>
          <a:stretch/>
        </p:blipFill>
        <p:spPr>
          <a:xfrm>
            <a:off x="6408720" y="1717920"/>
            <a:ext cx="2568240" cy="1575360"/>
          </a:xfrm>
          <a:prstGeom prst="rect">
            <a:avLst/>
          </a:prstGeom>
          <a:ln>
            <a:noFill/>
          </a:ln>
        </p:spPr>
      </p:pic>
      <p:pic>
        <p:nvPicPr>
          <p:cNvPr id="761" name="Image 1"/>
          <p:cNvPicPr/>
          <p:nvPr/>
        </p:nvPicPr>
        <p:blipFill>
          <a:blip r:embed="rId6"/>
          <a:stretch/>
        </p:blipFill>
        <p:spPr>
          <a:xfrm>
            <a:off x="1031400" y="1730520"/>
            <a:ext cx="2568240" cy="1550160"/>
          </a:xfrm>
          <a:prstGeom prst="rect">
            <a:avLst/>
          </a:prstGeom>
          <a:ln>
            <a:noFill/>
          </a:ln>
        </p:spPr>
      </p:pic>
      <p:pic>
        <p:nvPicPr>
          <p:cNvPr id="762" name="Image 2"/>
          <p:cNvPicPr/>
          <p:nvPr/>
        </p:nvPicPr>
        <p:blipFill>
          <a:blip r:embed="rId7"/>
          <a:stretch/>
        </p:blipFill>
        <p:spPr>
          <a:xfrm>
            <a:off x="3720240" y="1722960"/>
            <a:ext cx="2568240" cy="1550160"/>
          </a:xfrm>
          <a:prstGeom prst="rect">
            <a:avLst/>
          </a:prstGeom>
          <a:ln>
            <a:noFill/>
          </a:ln>
        </p:spPr>
      </p:pic>
      <p:sp>
        <p:nvSpPr>
          <p:cNvPr id="763" name="CustomShape 8"/>
          <p:cNvSpPr/>
          <p:nvPr/>
        </p:nvSpPr>
        <p:spPr>
          <a:xfrm>
            <a:off x="1031400" y="3333960"/>
            <a:ext cx="2568240" cy="136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1" strike="noStrike" spc="-1">
                <a:solidFill>
                  <a:srgbClr val="98002E"/>
                </a:solidFill>
                <a:latin typeface="Trebuchet MS"/>
                <a:ea typeface="DejaVu Sans"/>
              </a:rPr>
              <a:t>IPP </a:t>
            </a:r>
            <a:endParaRPr lang="en-US" sz="1400" b="0" strike="noStrike" spc="-1">
              <a:latin typeface="Arial"/>
            </a:endParaRPr>
          </a:p>
          <a:p>
            <a:pPr algn="ctr">
              <a:lnSpc>
                <a:spcPct val="100000"/>
              </a:lnSpc>
            </a:pPr>
            <a:r>
              <a:rPr lang="en-US" sz="1400" b="0" strike="noStrike" spc="-1">
                <a:solidFill>
                  <a:srgbClr val="404040"/>
                </a:solidFill>
                <a:latin typeface="Trebuchet MS"/>
                <a:ea typeface="DejaVu Sans"/>
              </a:rPr>
              <a:t> Erhobene Zuschlagshundertstel auf die Steuer der natürlichen Personen </a:t>
            </a:r>
            <a:endParaRPr lang="en-US" sz="1400" b="0" strike="noStrike" spc="-1">
              <a:latin typeface="Arial"/>
            </a:endParaRPr>
          </a:p>
          <a:p>
            <a:pPr algn="ctr">
              <a:lnSpc>
                <a:spcPct val="100000"/>
              </a:lnSpc>
            </a:pPr>
            <a:endParaRPr lang="en-US" sz="1400" b="0" strike="noStrike" spc="-1">
              <a:latin typeface="Arial"/>
            </a:endParaRPr>
          </a:p>
        </p:txBody>
      </p:sp>
      <p:sp>
        <p:nvSpPr>
          <p:cNvPr id="764" name="CustomShape 9"/>
          <p:cNvSpPr/>
          <p:nvPr/>
        </p:nvSpPr>
        <p:spPr>
          <a:xfrm>
            <a:off x="3720240" y="2905200"/>
            <a:ext cx="2568240" cy="191700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nSpc>
                <a:spcPct val="100000"/>
              </a:lnSpc>
            </a:pPr>
            <a:endParaRPr lang="en-US" sz="1800" b="0" strike="noStrike" spc="-1">
              <a:latin typeface="Arial"/>
            </a:endParaRPr>
          </a:p>
          <a:p>
            <a:pPr>
              <a:lnSpc>
                <a:spcPct val="100000"/>
              </a:lnSpc>
            </a:pPr>
            <a:endParaRPr lang="en-US" sz="1800" b="0" strike="noStrike" spc="-1">
              <a:latin typeface="Arial"/>
            </a:endParaRPr>
          </a:p>
          <a:p>
            <a:pPr algn="ctr">
              <a:lnSpc>
                <a:spcPct val="100000"/>
              </a:lnSpc>
            </a:pPr>
            <a:r>
              <a:rPr lang="en-US" sz="1400" b="1" strike="noStrike" spc="-1">
                <a:solidFill>
                  <a:srgbClr val="98002E"/>
                </a:solidFill>
                <a:latin typeface="Trebuchet MS"/>
                <a:ea typeface="DejaVu Sans"/>
              </a:rPr>
              <a:t>Immobiliensteuervorabzug</a:t>
            </a:r>
            <a:endParaRPr lang="en-US" sz="1400" b="0" strike="noStrike" spc="-1">
              <a:latin typeface="Arial"/>
            </a:endParaRPr>
          </a:p>
          <a:p>
            <a:pPr algn="ctr">
              <a:lnSpc>
                <a:spcPct val="100000"/>
              </a:lnSpc>
            </a:pPr>
            <a:r>
              <a:rPr lang="en-US" sz="1400" b="0" strike="noStrike" spc="-1">
                <a:solidFill>
                  <a:srgbClr val="404040"/>
                </a:solidFill>
                <a:latin typeface="Trebuchet MS"/>
                <a:ea typeface="DejaVu Sans"/>
              </a:rPr>
              <a:t>Ein Teil des Betrags, der auf das Kataster des Hauses bezahlt wird.  </a:t>
            </a:r>
            <a:endParaRPr lang="en-US" sz="1400" b="0" strike="noStrike" spc="-1">
              <a:latin typeface="Arial"/>
            </a:endParaRPr>
          </a:p>
          <a:p>
            <a:pPr>
              <a:lnSpc>
                <a:spcPct val="100000"/>
              </a:lnSpc>
            </a:pPr>
            <a:endParaRPr lang="en-US" sz="1400" b="0" strike="noStrike" spc="-1">
              <a:latin typeface="Arial"/>
            </a:endParaRPr>
          </a:p>
          <a:p>
            <a:pPr>
              <a:lnSpc>
                <a:spcPct val="100000"/>
              </a:lnSpc>
            </a:pPr>
            <a:endParaRPr lang="en-US" sz="1400" b="0" strike="noStrike" spc="-1">
              <a:latin typeface="Arial"/>
            </a:endParaRPr>
          </a:p>
        </p:txBody>
      </p:sp>
      <p:sp>
        <p:nvSpPr>
          <p:cNvPr id="765" name="CustomShape 10"/>
          <p:cNvSpPr/>
          <p:nvPr/>
        </p:nvSpPr>
        <p:spPr>
          <a:xfrm>
            <a:off x="6408720" y="3346920"/>
            <a:ext cx="2568240" cy="94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1" strike="noStrike" spc="-1">
                <a:solidFill>
                  <a:srgbClr val="98002E"/>
                </a:solidFill>
                <a:latin typeface="Trebuchet MS"/>
                <a:ea typeface="DejaVu Sans"/>
              </a:rPr>
              <a:t>Gemeindefonds </a:t>
            </a:r>
            <a:endParaRPr lang="en-US" sz="1400" b="0" strike="noStrike" spc="-1">
              <a:latin typeface="Arial"/>
            </a:endParaRPr>
          </a:p>
          <a:p>
            <a:pPr algn="ctr">
              <a:lnSpc>
                <a:spcPct val="100000"/>
              </a:lnSpc>
            </a:pPr>
            <a:r>
              <a:rPr lang="en-US" sz="1400" b="0" strike="noStrike" spc="-1">
                <a:solidFill>
                  <a:srgbClr val="404040"/>
                </a:solidFill>
                <a:latin typeface="Trebuchet MS"/>
                <a:ea typeface="DejaVu Sans"/>
              </a:rPr>
              <a:t>Die DG zahlt einen Beitrag, um die Gemeinden auf ihrem Gebiet zu unterstützen. </a:t>
            </a:r>
            <a:endParaRPr lang="en-US" sz="1400" b="0" strike="noStrike" spc="-1">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752" name="Picture 3"/>
          <p:cNvPicPr/>
          <p:nvPr/>
        </p:nvPicPr>
        <p:blipFill>
          <a:blip r:embed="rId3"/>
          <a:stretch/>
        </p:blipFill>
        <p:spPr>
          <a:xfrm>
            <a:off x="148320" y="140400"/>
            <a:ext cx="2545560" cy="1522440"/>
          </a:xfrm>
          <a:prstGeom prst="rect">
            <a:avLst/>
          </a:prstGeom>
          <a:ln>
            <a:noFill/>
          </a:ln>
        </p:spPr>
      </p:pic>
      <p:sp>
        <p:nvSpPr>
          <p:cNvPr id="753" name="CustomShape 2"/>
          <p:cNvSpPr/>
          <p:nvPr/>
        </p:nvSpPr>
        <p:spPr>
          <a:xfrm>
            <a:off x="2316960" y="765360"/>
            <a:ext cx="525240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Vor allem </a:t>
            </a:r>
            <a:r>
              <a:rPr lang="en-US" sz="1400" b="1" strike="noStrike" spc="-1">
                <a:solidFill>
                  <a:srgbClr val="404040"/>
                </a:solidFill>
                <a:latin typeface="Trebuchet MS"/>
                <a:ea typeface="DejaVu Sans"/>
              </a:rPr>
              <a:t>steuerliche Einnahmen und Einnahmen aus dem Gemeindefonds </a:t>
            </a:r>
            <a:r>
              <a:rPr lang="en-US" sz="1400" b="0" strike="noStrike" spc="-1">
                <a:solidFill>
                  <a:srgbClr val="404040"/>
                </a:solidFill>
                <a:latin typeface="Trebuchet MS"/>
                <a:ea typeface="DejaVu Sans"/>
              </a:rPr>
              <a:t>sowie Gemeindesteuern. </a:t>
            </a:r>
            <a:endParaRPr lang="en-US" sz="1400" b="0" strike="noStrike" spc="-1">
              <a:latin typeface="Arial"/>
            </a:endParaRPr>
          </a:p>
          <a:p>
            <a:pPr algn="just">
              <a:lnSpc>
                <a:spcPct val="100000"/>
              </a:lnSpc>
            </a:pPr>
            <a:endParaRPr lang="en-US" sz="1400" b="0" strike="noStrike" spc="-1">
              <a:latin typeface="Arial"/>
            </a:endParaRPr>
          </a:p>
        </p:txBody>
      </p:sp>
      <p:sp>
        <p:nvSpPr>
          <p:cNvPr id="754" name="CustomShape 3"/>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78,5%</a:t>
            </a:r>
            <a:endParaRPr lang="en-US" sz="1600" b="0" strike="noStrike" spc="-1">
              <a:latin typeface="Arial"/>
            </a:endParaRPr>
          </a:p>
        </p:txBody>
      </p:sp>
      <p:sp>
        <p:nvSpPr>
          <p:cNvPr id="755" name="CustomShape 4"/>
          <p:cNvSpPr/>
          <p:nvPr/>
        </p:nvSpPr>
        <p:spPr>
          <a:xfrm>
            <a:off x="2316960" y="17856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EINNAHMEN AUS ÜBERTRAGUNGEN</a:t>
            </a:r>
            <a:endParaRPr lang="en-US" sz="1600" b="0" strike="noStrike" spc="-1">
              <a:latin typeface="Arial"/>
            </a:endParaRPr>
          </a:p>
        </p:txBody>
      </p:sp>
      <p:sp>
        <p:nvSpPr>
          <p:cNvPr id="756" name="CustomShape 5"/>
          <p:cNvSpPr/>
          <p:nvPr/>
        </p:nvSpPr>
        <p:spPr>
          <a:xfrm>
            <a:off x="684360" y="681840"/>
            <a:ext cx="1451880" cy="9158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757" name="CustomShape 6"/>
          <p:cNvSpPr/>
          <p:nvPr/>
        </p:nvSpPr>
        <p:spPr>
          <a:xfrm>
            <a:off x="6315840" y="2075760"/>
            <a:ext cx="1103400" cy="59832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758" name="CustomShape 7"/>
          <p:cNvSpPr/>
          <p:nvPr/>
        </p:nvSpPr>
        <p:spPr>
          <a:xfrm>
            <a:off x="6457320" y="2075760"/>
            <a:ext cx="573480" cy="59832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759" name="Picture 11"/>
          <p:cNvPicPr/>
          <p:nvPr/>
        </p:nvPicPr>
        <p:blipFill>
          <a:blip r:embed="rId4"/>
          <a:srcRect l="30358"/>
          <a:stretch/>
        </p:blipFill>
        <p:spPr>
          <a:xfrm>
            <a:off x="0" y="1253880"/>
            <a:ext cx="1657080" cy="3119040"/>
          </a:xfrm>
          <a:prstGeom prst="rect">
            <a:avLst/>
          </a:prstGeom>
          <a:ln>
            <a:noFill/>
          </a:ln>
        </p:spPr>
      </p:pic>
      <p:pic>
        <p:nvPicPr>
          <p:cNvPr id="760" name="Image 4"/>
          <p:cNvPicPr/>
          <p:nvPr/>
        </p:nvPicPr>
        <p:blipFill>
          <a:blip r:embed="rId5"/>
          <a:stretch/>
        </p:blipFill>
        <p:spPr>
          <a:xfrm>
            <a:off x="6408720" y="1717920"/>
            <a:ext cx="2568240" cy="1575360"/>
          </a:xfrm>
          <a:prstGeom prst="rect">
            <a:avLst/>
          </a:prstGeom>
          <a:ln>
            <a:noFill/>
          </a:ln>
        </p:spPr>
      </p:pic>
      <p:pic>
        <p:nvPicPr>
          <p:cNvPr id="762" name="Image 2"/>
          <p:cNvPicPr/>
          <p:nvPr/>
        </p:nvPicPr>
        <p:blipFill>
          <a:blip r:embed="rId6"/>
          <a:stretch/>
        </p:blipFill>
        <p:spPr>
          <a:xfrm>
            <a:off x="3720240" y="1722960"/>
            <a:ext cx="2568240" cy="1550160"/>
          </a:xfrm>
          <a:prstGeom prst="rect">
            <a:avLst/>
          </a:prstGeom>
          <a:ln>
            <a:noFill/>
          </a:ln>
        </p:spPr>
      </p:pic>
      <p:sp>
        <p:nvSpPr>
          <p:cNvPr id="763" name="CustomShape 8"/>
          <p:cNvSpPr/>
          <p:nvPr/>
        </p:nvSpPr>
        <p:spPr>
          <a:xfrm>
            <a:off x="1031400" y="3333960"/>
            <a:ext cx="2568240" cy="136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1" strike="noStrike" spc="-1">
                <a:solidFill>
                  <a:srgbClr val="98002E"/>
                </a:solidFill>
                <a:latin typeface="Trebuchet MS"/>
                <a:ea typeface="DejaVu Sans"/>
              </a:rPr>
              <a:t>IPP </a:t>
            </a:r>
            <a:endParaRPr lang="en-US" sz="1400" b="0" strike="noStrike" spc="-1">
              <a:latin typeface="Arial"/>
            </a:endParaRPr>
          </a:p>
          <a:p>
            <a:pPr algn="ctr">
              <a:lnSpc>
                <a:spcPct val="100000"/>
              </a:lnSpc>
            </a:pPr>
            <a:r>
              <a:rPr lang="en-US" sz="1400" b="0" strike="noStrike" spc="-1">
                <a:solidFill>
                  <a:srgbClr val="404040"/>
                </a:solidFill>
                <a:latin typeface="Trebuchet MS"/>
                <a:ea typeface="DejaVu Sans"/>
              </a:rPr>
              <a:t> Erhobene Zuschlagshundertstel auf die Steuer der natürlichen Personen </a:t>
            </a:r>
            <a:endParaRPr lang="en-US" sz="1400" b="0" strike="noStrike" spc="-1">
              <a:latin typeface="Arial"/>
            </a:endParaRPr>
          </a:p>
          <a:p>
            <a:pPr algn="ctr">
              <a:lnSpc>
                <a:spcPct val="100000"/>
              </a:lnSpc>
            </a:pPr>
            <a:endParaRPr lang="en-US" sz="1400" b="0" strike="noStrike" spc="-1">
              <a:latin typeface="Arial"/>
            </a:endParaRPr>
          </a:p>
        </p:txBody>
      </p:sp>
      <p:sp>
        <p:nvSpPr>
          <p:cNvPr id="764" name="CustomShape 9"/>
          <p:cNvSpPr/>
          <p:nvPr/>
        </p:nvSpPr>
        <p:spPr>
          <a:xfrm>
            <a:off x="3720240" y="2905200"/>
            <a:ext cx="2568240" cy="191700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nSpc>
                <a:spcPct val="100000"/>
              </a:lnSpc>
            </a:pPr>
            <a:endParaRPr lang="en-US" sz="1800" b="0" strike="noStrike" spc="-1">
              <a:latin typeface="Arial"/>
            </a:endParaRPr>
          </a:p>
          <a:p>
            <a:pPr>
              <a:lnSpc>
                <a:spcPct val="100000"/>
              </a:lnSpc>
            </a:pPr>
            <a:endParaRPr lang="en-US" sz="1800" b="0" strike="noStrike" spc="-1">
              <a:latin typeface="Arial"/>
            </a:endParaRPr>
          </a:p>
          <a:p>
            <a:pPr algn="ctr">
              <a:lnSpc>
                <a:spcPct val="100000"/>
              </a:lnSpc>
            </a:pPr>
            <a:r>
              <a:rPr lang="en-US" sz="1400" b="1" strike="noStrike" spc="-1">
                <a:solidFill>
                  <a:srgbClr val="98002E"/>
                </a:solidFill>
                <a:latin typeface="Trebuchet MS"/>
                <a:ea typeface="DejaVu Sans"/>
              </a:rPr>
              <a:t>Immobiliensteuervorabzug</a:t>
            </a:r>
            <a:endParaRPr lang="en-US" sz="1400" b="0" strike="noStrike" spc="-1">
              <a:latin typeface="Arial"/>
            </a:endParaRPr>
          </a:p>
          <a:p>
            <a:pPr algn="ctr">
              <a:lnSpc>
                <a:spcPct val="100000"/>
              </a:lnSpc>
            </a:pPr>
            <a:r>
              <a:rPr lang="en-US" sz="1400" b="0" strike="noStrike" spc="-1">
                <a:solidFill>
                  <a:srgbClr val="404040"/>
                </a:solidFill>
                <a:latin typeface="Trebuchet MS"/>
                <a:ea typeface="DejaVu Sans"/>
              </a:rPr>
              <a:t>Ein Teil des Betrags, der auf das Kataster des Hauses bezahlt wird.  </a:t>
            </a:r>
            <a:endParaRPr lang="en-US" sz="1400" b="0" strike="noStrike" spc="-1">
              <a:latin typeface="Arial"/>
            </a:endParaRPr>
          </a:p>
          <a:p>
            <a:pPr>
              <a:lnSpc>
                <a:spcPct val="100000"/>
              </a:lnSpc>
            </a:pPr>
            <a:endParaRPr lang="en-US" sz="1400" b="0" strike="noStrike" spc="-1">
              <a:latin typeface="Arial"/>
            </a:endParaRPr>
          </a:p>
          <a:p>
            <a:pPr>
              <a:lnSpc>
                <a:spcPct val="100000"/>
              </a:lnSpc>
            </a:pPr>
            <a:endParaRPr lang="en-US" sz="1400" b="0" strike="noStrike" spc="-1">
              <a:latin typeface="Arial"/>
            </a:endParaRPr>
          </a:p>
        </p:txBody>
      </p:sp>
      <p:sp>
        <p:nvSpPr>
          <p:cNvPr id="765" name="CustomShape 10"/>
          <p:cNvSpPr/>
          <p:nvPr/>
        </p:nvSpPr>
        <p:spPr>
          <a:xfrm>
            <a:off x="6408720" y="3346920"/>
            <a:ext cx="2568240" cy="94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1" strike="noStrike" spc="-1">
                <a:solidFill>
                  <a:srgbClr val="98002E"/>
                </a:solidFill>
                <a:latin typeface="Trebuchet MS"/>
                <a:ea typeface="DejaVu Sans"/>
              </a:rPr>
              <a:t>Gemeindefonds </a:t>
            </a:r>
            <a:endParaRPr lang="en-US" sz="1400" b="0" strike="noStrike" spc="-1">
              <a:latin typeface="Arial"/>
            </a:endParaRPr>
          </a:p>
          <a:p>
            <a:pPr algn="ctr">
              <a:lnSpc>
                <a:spcPct val="100000"/>
              </a:lnSpc>
            </a:pPr>
            <a:r>
              <a:rPr lang="en-US" sz="1400" b="0" strike="noStrike" spc="-1">
                <a:solidFill>
                  <a:srgbClr val="404040"/>
                </a:solidFill>
                <a:latin typeface="Trebuchet MS"/>
                <a:ea typeface="DejaVu Sans"/>
              </a:rPr>
              <a:t>Die DG zahlt einen Beitrag, um die Gemeinden auf ihrem Gebiet zu unterstützen. </a:t>
            </a:r>
            <a:endParaRPr lang="en-US" sz="1400" b="0" strike="noStrike" spc="-1">
              <a:latin typeface="Arial"/>
            </a:endParaRPr>
          </a:p>
        </p:txBody>
      </p:sp>
      <p:pic>
        <p:nvPicPr>
          <p:cNvPr id="761" name="Image 1"/>
          <p:cNvPicPr/>
          <p:nvPr/>
        </p:nvPicPr>
        <p:blipFill>
          <a:blip r:embed="rId7"/>
          <a:stretch/>
        </p:blipFill>
        <p:spPr>
          <a:xfrm>
            <a:off x="1031400" y="1730520"/>
            <a:ext cx="5870332" cy="3272580"/>
          </a:xfrm>
          <a:prstGeom prst="rect">
            <a:avLst/>
          </a:prstGeom>
          <a:ln>
            <a:noFill/>
          </a:ln>
        </p:spPr>
      </p:pic>
    </p:spTree>
    <p:extLst>
      <p:ext uri="{BB962C8B-B14F-4D97-AF65-F5344CB8AC3E}">
        <p14:creationId xmlns:p14="http://schemas.microsoft.com/office/powerpoint/2010/main" val="4277247235"/>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752" name="Picture 3"/>
          <p:cNvPicPr/>
          <p:nvPr/>
        </p:nvPicPr>
        <p:blipFill>
          <a:blip r:embed="rId3"/>
          <a:stretch/>
        </p:blipFill>
        <p:spPr>
          <a:xfrm>
            <a:off x="148320" y="140400"/>
            <a:ext cx="2545560" cy="1522440"/>
          </a:xfrm>
          <a:prstGeom prst="rect">
            <a:avLst/>
          </a:prstGeom>
          <a:ln>
            <a:noFill/>
          </a:ln>
        </p:spPr>
      </p:pic>
      <p:sp>
        <p:nvSpPr>
          <p:cNvPr id="753" name="CustomShape 2"/>
          <p:cNvSpPr/>
          <p:nvPr/>
        </p:nvSpPr>
        <p:spPr>
          <a:xfrm>
            <a:off x="2316960" y="765360"/>
            <a:ext cx="525240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Vor allem </a:t>
            </a:r>
            <a:r>
              <a:rPr lang="en-US" sz="1400" b="1" strike="noStrike" spc="-1">
                <a:solidFill>
                  <a:srgbClr val="404040"/>
                </a:solidFill>
                <a:latin typeface="Trebuchet MS"/>
                <a:ea typeface="DejaVu Sans"/>
              </a:rPr>
              <a:t>steuerliche Einnahmen und Einnahmen aus dem Gemeindefonds </a:t>
            </a:r>
            <a:r>
              <a:rPr lang="en-US" sz="1400" b="0" strike="noStrike" spc="-1">
                <a:solidFill>
                  <a:srgbClr val="404040"/>
                </a:solidFill>
                <a:latin typeface="Trebuchet MS"/>
                <a:ea typeface="DejaVu Sans"/>
              </a:rPr>
              <a:t>sowie Gemeindesteuern. </a:t>
            </a:r>
            <a:endParaRPr lang="en-US" sz="1400" b="0" strike="noStrike" spc="-1">
              <a:latin typeface="Arial"/>
            </a:endParaRPr>
          </a:p>
          <a:p>
            <a:pPr algn="just">
              <a:lnSpc>
                <a:spcPct val="100000"/>
              </a:lnSpc>
            </a:pPr>
            <a:endParaRPr lang="en-US" sz="1400" b="0" strike="noStrike" spc="-1">
              <a:latin typeface="Arial"/>
            </a:endParaRPr>
          </a:p>
        </p:txBody>
      </p:sp>
      <p:sp>
        <p:nvSpPr>
          <p:cNvPr id="754" name="CustomShape 3"/>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78,5%</a:t>
            </a:r>
            <a:endParaRPr lang="en-US" sz="1600" b="0" strike="noStrike" spc="-1">
              <a:latin typeface="Arial"/>
            </a:endParaRPr>
          </a:p>
        </p:txBody>
      </p:sp>
      <p:sp>
        <p:nvSpPr>
          <p:cNvPr id="755" name="CustomShape 4"/>
          <p:cNvSpPr/>
          <p:nvPr/>
        </p:nvSpPr>
        <p:spPr>
          <a:xfrm>
            <a:off x="2316960" y="17856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EINNAHMEN AUS ÜBERTRAGUNGEN</a:t>
            </a:r>
            <a:endParaRPr lang="en-US" sz="1600" b="0" strike="noStrike" spc="-1">
              <a:latin typeface="Arial"/>
            </a:endParaRPr>
          </a:p>
        </p:txBody>
      </p:sp>
      <p:sp>
        <p:nvSpPr>
          <p:cNvPr id="756" name="CustomShape 5"/>
          <p:cNvSpPr/>
          <p:nvPr/>
        </p:nvSpPr>
        <p:spPr>
          <a:xfrm>
            <a:off x="684360" y="681840"/>
            <a:ext cx="1451880" cy="9158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757" name="CustomShape 6"/>
          <p:cNvSpPr/>
          <p:nvPr/>
        </p:nvSpPr>
        <p:spPr>
          <a:xfrm>
            <a:off x="6315840" y="2075760"/>
            <a:ext cx="1103400" cy="59832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758" name="CustomShape 7"/>
          <p:cNvSpPr/>
          <p:nvPr/>
        </p:nvSpPr>
        <p:spPr>
          <a:xfrm>
            <a:off x="6457320" y="2075760"/>
            <a:ext cx="573480" cy="59832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759" name="Picture 11"/>
          <p:cNvPicPr/>
          <p:nvPr/>
        </p:nvPicPr>
        <p:blipFill>
          <a:blip r:embed="rId4"/>
          <a:srcRect l="30358"/>
          <a:stretch/>
        </p:blipFill>
        <p:spPr>
          <a:xfrm>
            <a:off x="0" y="1253880"/>
            <a:ext cx="1657080" cy="3119040"/>
          </a:xfrm>
          <a:prstGeom prst="rect">
            <a:avLst/>
          </a:prstGeom>
          <a:ln>
            <a:noFill/>
          </a:ln>
        </p:spPr>
      </p:pic>
      <p:pic>
        <p:nvPicPr>
          <p:cNvPr id="760" name="Image 4"/>
          <p:cNvPicPr/>
          <p:nvPr/>
        </p:nvPicPr>
        <p:blipFill>
          <a:blip r:embed="rId5"/>
          <a:stretch/>
        </p:blipFill>
        <p:spPr>
          <a:xfrm>
            <a:off x="6408720" y="1717920"/>
            <a:ext cx="2568240" cy="1575360"/>
          </a:xfrm>
          <a:prstGeom prst="rect">
            <a:avLst/>
          </a:prstGeom>
          <a:ln>
            <a:noFill/>
          </a:ln>
        </p:spPr>
      </p:pic>
      <p:pic>
        <p:nvPicPr>
          <p:cNvPr id="761" name="Image 1"/>
          <p:cNvPicPr/>
          <p:nvPr/>
        </p:nvPicPr>
        <p:blipFill>
          <a:blip r:embed="rId6"/>
          <a:stretch/>
        </p:blipFill>
        <p:spPr>
          <a:xfrm>
            <a:off x="1031400" y="1730520"/>
            <a:ext cx="2568240" cy="1550160"/>
          </a:xfrm>
          <a:prstGeom prst="rect">
            <a:avLst/>
          </a:prstGeom>
          <a:ln>
            <a:noFill/>
          </a:ln>
        </p:spPr>
      </p:pic>
      <p:sp>
        <p:nvSpPr>
          <p:cNvPr id="763" name="CustomShape 8"/>
          <p:cNvSpPr/>
          <p:nvPr/>
        </p:nvSpPr>
        <p:spPr>
          <a:xfrm>
            <a:off x="1031400" y="3333960"/>
            <a:ext cx="2568240" cy="136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1" strike="noStrike" spc="-1">
                <a:solidFill>
                  <a:srgbClr val="98002E"/>
                </a:solidFill>
                <a:latin typeface="Trebuchet MS"/>
                <a:ea typeface="DejaVu Sans"/>
              </a:rPr>
              <a:t>IPP </a:t>
            </a:r>
            <a:endParaRPr lang="en-US" sz="1400" b="0" strike="noStrike" spc="-1">
              <a:latin typeface="Arial"/>
            </a:endParaRPr>
          </a:p>
          <a:p>
            <a:pPr algn="ctr">
              <a:lnSpc>
                <a:spcPct val="100000"/>
              </a:lnSpc>
            </a:pPr>
            <a:r>
              <a:rPr lang="en-US" sz="1400" b="0" strike="noStrike" spc="-1">
                <a:solidFill>
                  <a:srgbClr val="404040"/>
                </a:solidFill>
                <a:latin typeface="Trebuchet MS"/>
                <a:ea typeface="DejaVu Sans"/>
              </a:rPr>
              <a:t> Erhobene Zuschlagshundertstel auf die Steuer der natürlichen Personen </a:t>
            </a:r>
            <a:endParaRPr lang="en-US" sz="1400" b="0" strike="noStrike" spc="-1">
              <a:latin typeface="Arial"/>
            </a:endParaRPr>
          </a:p>
          <a:p>
            <a:pPr algn="ctr">
              <a:lnSpc>
                <a:spcPct val="100000"/>
              </a:lnSpc>
            </a:pPr>
            <a:endParaRPr lang="en-US" sz="1400" b="0" strike="noStrike" spc="-1">
              <a:latin typeface="Arial"/>
            </a:endParaRPr>
          </a:p>
        </p:txBody>
      </p:sp>
      <p:sp>
        <p:nvSpPr>
          <p:cNvPr id="764" name="CustomShape 9"/>
          <p:cNvSpPr/>
          <p:nvPr/>
        </p:nvSpPr>
        <p:spPr>
          <a:xfrm>
            <a:off x="3720240" y="2905200"/>
            <a:ext cx="2568240" cy="191700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nSpc>
                <a:spcPct val="100000"/>
              </a:lnSpc>
            </a:pPr>
            <a:endParaRPr lang="en-US" sz="1800" b="0" strike="noStrike" spc="-1">
              <a:latin typeface="Arial"/>
            </a:endParaRPr>
          </a:p>
          <a:p>
            <a:pPr>
              <a:lnSpc>
                <a:spcPct val="100000"/>
              </a:lnSpc>
            </a:pPr>
            <a:endParaRPr lang="en-US" sz="1800" b="0" strike="noStrike" spc="-1">
              <a:latin typeface="Arial"/>
            </a:endParaRPr>
          </a:p>
          <a:p>
            <a:pPr algn="ctr">
              <a:lnSpc>
                <a:spcPct val="100000"/>
              </a:lnSpc>
            </a:pPr>
            <a:r>
              <a:rPr lang="en-US" sz="1400" b="1" strike="noStrike" spc="-1">
                <a:solidFill>
                  <a:srgbClr val="98002E"/>
                </a:solidFill>
                <a:latin typeface="Trebuchet MS"/>
                <a:ea typeface="DejaVu Sans"/>
              </a:rPr>
              <a:t>Immobiliensteuervorabzug</a:t>
            </a:r>
            <a:endParaRPr lang="en-US" sz="1400" b="0" strike="noStrike" spc="-1">
              <a:latin typeface="Arial"/>
            </a:endParaRPr>
          </a:p>
          <a:p>
            <a:pPr algn="ctr">
              <a:lnSpc>
                <a:spcPct val="100000"/>
              </a:lnSpc>
            </a:pPr>
            <a:r>
              <a:rPr lang="en-US" sz="1400" b="0" strike="noStrike" spc="-1">
                <a:solidFill>
                  <a:srgbClr val="404040"/>
                </a:solidFill>
                <a:latin typeface="Trebuchet MS"/>
                <a:ea typeface="DejaVu Sans"/>
              </a:rPr>
              <a:t>Ein Teil des Betrags, der auf das Kataster des Hauses bezahlt wird.  </a:t>
            </a:r>
            <a:endParaRPr lang="en-US" sz="1400" b="0" strike="noStrike" spc="-1">
              <a:latin typeface="Arial"/>
            </a:endParaRPr>
          </a:p>
          <a:p>
            <a:pPr>
              <a:lnSpc>
                <a:spcPct val="100000"/>
              </a:lnSpc>
            </a:pPr>
            <a:endParaRPr lang="en-US" sz="1400" b="0" strike="noStrike" spc="-1">
              <a:latin typeface="Arial"/>
            </a:endParaRPr>
          </a:p>
          <a:p>
            <a:pPr>
              <a:lnSpc>
                <a:spcPct val="100000"/>
              </a:lnSpc>
            </a:pPr>
            <a:endParaRPr lang="en-US" sz="1400" b="0" strike="noStrike" spc="-1">
              <a:latin typeface="Arial"/>
            </a:endParaRPr>
          </a:p>
        </p:txBody>
      </p:sp>
      <p:sp>
        <p:nvSpPr>
          <p:cNvPr id="765" name="CustomShape 10"/>
          <p:cNvSpPr/>
          <p:nvPr/>
        </p:nvSpPr>
        <p:spPr>
          <a:xfrm>
            <a:off x="6408720" y="3346920"/>
            <a:ext cx="2568240" cy="94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1" strike="noStrike" spc="-1">
                <a:solidFill>
                  <a:srgbClr val="98002E"/>
                </a:solidFill>
                <a:latin typeface="Trebuchet MS"/>
                <a:ea typeface="DejaVu Sans"/>
              </a:rPr>
              <a:t>Gemeindefonds </a:t>
            </a:r>
            <a:endParaRPr lang="en-US" sz="1400" b="0" strike="noStrike" spc="-1">
              <a:latin typeface="Arial"/>
            </a:endParaRPr>
          </a:p>
          <a:p>
            <a:pPr algn="ctr">
              <a:lnSpc>
                <a:spcPct val="100000"/>
              </a:lnSpc>
            </a:pPr>
            <a:r>
              <a:rPr lang="en-US" sz="1400" b="0" strike="noStrike" spc="-1">
                <a:solidFill>
                  <a:srgbClr val="404040"/>
                </a:solidFill>
                <a:latin typeface="Trebuchet MS"/>
                <a:ea typeface="DejaVu Sans"/>
              </a:rPr>
              <a:t>Die DG zahlt einen Beitrag, um die Gemeinden auf ihrem Gebiet zu unterstützen. </a:t>
            </a:r>
            <a:endParaRPr lang="en-US" sz="1400" b="0" strike="noStrike" spc="-1">
              <a:latin typeface="Arial"/>
            </a:endParaRPr>
          </a:p>
        </p:txBody>
      </p:sp>
      <p:pic>
        <p:nvPicPr>
          <p:cNvPr id="762" name="Image 2"/>
          <p:cNvPicPr/>
          <p:nvPr/>
        </p:nvPicPr>
        <p:blipFill>
          <a:blip r:embed="rId7"/>
          <a:stretch/>
        </p:blipFill>
        <p:spPr>
          <a:xfrm>
            <a:off x="2184840" y="1253880"/>
            <a:ext cx="6044760" cy="3749220"/>
          </a:xfrm>
          <a:prstGeom prst="rect">
            <a:avLst/>
          </a:prstGeom>
          <a:ln>
            <a:noFill/>
          </a:ln>
        </p:spPr>
      </p:pic>
    </p:spTree>
    <p:extLst>
      <p:ext uri="{BB962C8B-B14F-4D97-AF65-F5344CB8AC3E}">
        <p14:creationId xmlns:p14="http://schemas.microsoft.com/office/powerpoint/2010/main" val="808567187"/>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752" name="Picture 3"/>
          <p:cNvPicPr/>
          <p:nvPr/>
        </p:nvPicPr>
        <p:blipFill>
          <a:blip r:embed="rId3"/>
          <a:stretch/>
        </p:blipFill>
        <p:spPr>
          <a:xfrm>
            <a:off x="148320" y="140400"/>
            <a:ext cx="2545560" cy="1522440"/>
          </a:xfrm>
          <a:prstGeom prst="rect">
            <a:avLst/>
          </a:prstGeom>
          <a:ln>
            <a:noFill/>
          </a:ln>
        </p:spPr>
      </p:pic>
      <p:sp>
        <p:nvSpPr>
          <p:cNvPr id="753" name="CustomShape 2"/>
          <p:cNvSpPr/>
          <p:nvPr/>
        </p:nvSpPr>
        <p:spPr>
          <a:xfrm>
            <a:off x="2316960" y="765360"/>
            <a:ext cx="525240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Vor allem </a:t>
            </a:r>
            <a:r>
              <a:rPr lang="en-US" sz="1400" b="1" strike="noStrike" spc="-1">
                <a:solidFill>
                  <a:srgbClr val="404040"/>
                </a:solidFill>
                <a:latin typeface="Trebuchet MS"/>
                <a:ea typeface="DejaVu Sans"/>
              </a:rPr>
              <a:t>steuerliche Einnahmen und Einnahmen aus dem Gemeindefonds </a:t>
            </a:r>
            <a:r>
              <a:rPr lang="en-US" sz="1400" b="0" strike="noStrike" spc="-1">
                <a:solidFill>
                  <a:srgbClr val="404040"/>
                </a:solidFill>
                <a:latin typeface="Trebuchet MS"/>
                <a:ea typeface="DejaVu Sans"/>
              </a:rPr>
              <a:t>sowie Gemeindesteuern. </a:t>
            </a:r>
            <a:endParaRPr lang="en-US" sz="1400" b="0" strike="noStrike" spc="-1">
              <a:latin typeface="Arial"/>
            </a:endParaRPr>
          </a:p>
          <a:p>
            <a:pPr algn="just">
              <a:lnSpc>
                <a:spcPct val="100000"/>
              </a:lnSpc>
            </a:pPr>
            <a:endParaRPr lang="en-US" sz="1400" b="0" strike="noStrike" spc="-1">
              <a:latin typeface="Arial"/>
            </a:endParaRPr>
          </a:p>
        </p:txBody>
      </p:sp>
      <p:sp>
        <p:nvSpPr>
          <p:cNvPr id="754" name="CustomShape 3"/>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78,5%</a:t>
            </a:r>
            <a:endParaRPr lang="en-US" sz="1600" b="0" strike="noStrike" spc="-1">
              <a:latin typeface="Arial"/>
            </a:endParaRPr>
          </a:p>
        </p:txBody>
      </p:sp>
      <p:sp>
        <p:nvSpPr>
          <p:cNvPr id="755" name="CustomShape 4"/>
          <p:cNvSpPr/>
          <p:nvPr/>
        </p:nvSpPr>
        <p:spPr>
          <a:xfrm>
            <a:off x="2316960" y="17856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EINNAHMEN AUS ÜBERTRAGUNGEN</a:t>
            </a:r>
            <a:endParaRPr lang="en-US" sz="1600" b="0" strike="noStrike" spc="-1">
              <a:latin typeface="Arial"/>
            </a:endParaRPr>
          </a:p>
        </p:txBody>
      </p:sp>
      <p:sp>
        <p:nvSpPr>
          <p:cNvPr id="756" name="CustomShape 5"/>
          <p:cNvSpPr/>
          <p:nvPr/>
        </p:nvSpPr>
        <p:spPr>
          <a:xfrm>
            <a:off x="684360" y="681840"/>
            <a:ext cx="1451880" cy="9158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sp>
        <p:nvSpPr>
          <p:cNvPr id="757" name="CustomShape 6"/>
          <p:cNvSpPr/>
          <p:nvPr/>
        </p:nvSpPr>
        <p:spPr>
          <a:xfrm>
            <a:off x="6315840" y="2075760"/>
            <a:ext cx="1103400" cy="59832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758" name="CustomShape 7"/>
          <p:cNvSpPr/>
          <p:nvPr/>
        </p:nvSpPr>
        <p:spPr>
          <a:xfrm>
            <a:off x="6457320" y="2075760"/>
            <a:ext cx="573480" cy="59832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759" name="Picture 11"/>
          <p:cNvPicPr/>
          <p:nvPr/>
        </p:nvPicPr>
        <p:blipFill>
          <a:blip r:embed="rId4"/>
          <a:srcRect l="30358"/>
          <a:stretch/>
        </p:blipFill>
        <p:spPr>
          <a:xfrm>
            <a:off x="0" y="1253880"/>
            <a:ext cx="1657080" cy="3119040"/>
          </a:xfrm>
          <a:prstGeom prst="rect">
            <a:avLst/>
          </a:prstGeom>
          <a:ln>
            <a:noFill/>
          </a:ln>
        </p:spPr>
      </p:pic>
      <p:pic>
        <p:nvPicPr>
          <p:cNvPr id="761" name="Image 1"/>
          <p:cNvPicPr/>
          <p:nvPr/>
        </p:nvPicPr>
        <p:blipFill>
          <a:blip r:embed="rId5"/>
          <a:stretch/>
        </p:blipFill>
        <p:spPr>
          <a:xfrm>
            <a:off x="1031400" y="1730520"/>
            <a:ext cx="2568240" cy="1550160"/>
          </a:xfrm>
          <a:prstGeom prst="rect">
            <a:avLst/>
          </a:prstGeom>
          <a:ln>
            <a:noFill/>
          </a:ln>
        </p:spPr>
      </p:pic>
      <p:pic>
        <p:nvPicPr>
          <p:cNvPr id="762" name="Image 2"/>
          <p:cNvPicPr/>
          <p:nvPr/>
        </p:nvPicPr>
        <p:blipFill>
          <a:blip r:embed="rId6"/>
          <a:stretch/>
        </p:blipFill>
        <p:spPr>
          <a:xfrm>
            <a:off x="3720240" y="1722960"/>
            <a:ext cx="2568240" cy="1550160"/>
          </a:xfrm>
          <a:prstGeom prst="rect">
            <a:avLst/>
          </a:prstGeom>
          <a:ln>
            <a:noFill/>
          </a:ln>
        </p:spPr>
      </p:pic>
      <p:sp>
        <p:nvSpPr>
          <p:cNvPr id="763" name="CustomShape 8"/>
          <p:cNvSpPr/>
          <p:nvPr/>
        </p:nvSpPr>
        <p:spPr>
          <a:xfrm>
            <a:off x="1031400" y="3333960"/>
            <a:ext cx="2568240" cy="136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1" strike="noStrike" spc="-1">
                <a:solidFill>
                  <a:srgbClr val="98002E"/>
                </a:solidFill>
                <a:latin typeface="Trebuchet MS"/>
                <a:ea typeface="DejaVu Sans"/>
              </a:rPr>
              <a:t>IPP </a:t>
            </a:r>
            <a:endParaRPr lang="en-US" sz="1400" b="0" strike="noStrike" spc="-1">
              <a:latin typeface="Arial"/>
            </a:endParaRPr>
          </a:p>
          <a:p>
            <a:pPr algn="ctr">
              <a:lnSpc>
                <a:spcPct val="100000"/>
              </a:lnSpc>
            </a:pPr>
            <a:r>
              <a:rPr lang="en-US" sz="1400" b="0" strike="noStrike" spc="-1">
                <a:solidFill>
                  <a:srgbClr val="404040"/>
                </a:solidFill>
                <a:latin typeface="Trebuchet MS"/>
                <a:ea typeface="DejaVu Sans"/>
              </a:rPr>
              <a:t> Erhobene Zuschlagshundertstel auf die Steuer der natürlichen Personen </a:t>
            </a:r>
            <a:endParaRPr lang="en-US" sz="1400" b="0" strike="noStrike" spc="-1">
              <a:latin typeface="Arial"/>
            </a:endParaRPr>
          </a:p>
          <a:p>
            <a:pPr algn="ctr">
              <a:lnSpc>
                <a:spcPct val="100000"/>
              </a:lnSpc>
            </a:pPr>
            <a:endParaRPr lang="en-US" sz="1400" b="0" strike="noStrike" spc="-1">
              <a:latin typeface="Arial"/>
            </a:endParaRPr>
          </a:p>
        </p:txBody>
      </p:sp>
      <p:sp>
        <p:nvSpPr>
          <p:cNvPr id="764" name="CustomShape 9"/>
          <p:cNvSpPr/>
          <p:nvPr/>
        </p:nvSpPr>
        <p:spPr>
          <a:xfrm>
            <a:off x="3720240" y="2905200"/>
            <a:ext cx="2568240" cy="191700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nSpc>
                <a:spcPct val="100000"/>
              </a:lnSpc>
            </a:pPr>
            <a:endParaRPr lang="en-US" sz="1800" b="0" strike="noStrike" spc="-1">
              <a:latin typeface="Arial"/>
            </a:endParaRPr>
          </a:p>
          <a:p>
            <a:pPr>
              <a:lnSpc>
                <a:spcPct val="100000"/>
              </a:lnSpc>
            </a:pPr>
            <a:endParaRPr lang="en-US" sz="1800" b="0" strike="noStrike" spc="-1">
              <a:latin typeface="Arial"/>
            </a:endParaRPr>
          </a:p>
          <a:p>
            <a:pPr algn="ctr">
              <a:lnSpc>
                <a:spcPct val="100000"/>
              </a:lnSpc>
            </a:pPr>
            <a:r>
              <a:rPr lang="en-US" sz="1400" b="1" strike="noStrike" spc="-1">
                <a:solidFill>
                  <a:srgbClr val="98002E"/>
                </a:solidFill>
                <a:latin typeface="Trebuchet MS"/>
                <a:ea typeface="DejaVu Sans"/>
              </a:rPr>
              <a:t>Immobiliensteuervorabzug</a:t>
            </a:r>
            <a:endParaRPr lang="en-US" sz="1400" b="0" strike="noStrike" spc="-1">
              <a:latin typeface="Arial"/>
            </a:endParaRPr>
          </a:p>
          <a:p>
            <a:pPr algn="ctr">
              <a:lnSpc>
                <a:spcPct val="100000"/>
              </a:lnSpc>
            </a:pPr>
            <a:r>
              <a:rPr lang="en-US" sz="1400" b="0" strike="noStrike" spc="-1">
                <a:solidFill>
                  <a:srgbClr val="404040"/>
                </a:solidFill>
                <a:latin typeface="Trebuchet MS"/>
                <a:ea typeface="DejaVu Sans"/>
              </a:rPr>
              <a:t>Ein Teil des Betrags, der auf das Kataster des Hauses bezahlt wird.  </a:t>
            </a:r>
            <a:endParaRPr lang="en-US" sz="1400" b="0" strike="noStrike" spc="-1">
              <a:latin typeface="Arial"/>
            </a:endParaRPr>
          </a:p>
          <a:p>
            <a:pPr>
              <a:lnSpc>
                <a:spcPct val="100000"/>
              </a:lnSpc>
            </a:pPr>
            <a:endParaRPr lang="en-US" sz="1400" b="0" strike="noStrike" spc="-1">
              <a:latin typeface="Arial"/>
            </a:endParaRPr>
          </a:p>
          <a:p>
            <a:pPr>
              <a:lnSpc>
                <a:spcPct val="100000"/>
              </a:lnSpc>
            </a:pPr>
            <a:endParaRPr lang="en-US" sz="1400" b="0" strike="noStrike" spc="-1">
              <a:latin typeface="Arial"/>
            </a:endParaRPr>
          </a:p>
        </p:txBody>
      </p:sp>
      <p:sp>
        <p:nvSpPr>
          <p:cNvPr id="765" name="CustomShape 10"/>
          <p:cNvSpPr/>
          <p:nvPr/>
        </p:nvSpPr>
        <p:spPr>
          <a:xfrm>
            <a:off x="6408720" y="3346920"/>
            <a:ext cx="2568240" cy="94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1" strike="noStrike" spc="-1">
                <a:solidFill>
                  <a:srgbClr val="98002E"/>
                </a:solidFill>
                <a:latin typeface="Trebuchet MS"/>
                <a:ea typeface="DejaVu Sans"/>
              </a:rPr>
              <a:t>Gemeindefonds </a:t>
            </a:r>
            <a:endParaRPr lang="en-US" sz="1400" b="0" strike="noStrike" spc="-1">
              <a:latin typeface="Arial"/>
            </a:endParaRPr>
          </a:p>
          <a:p>
            <a:pPr algn="ctr">
              <a:lnSpc>
                <a:spcPct val="100000"/>
              </a:lnSpc>
            </a:pPr>
            <a:r>
              <a:rPr lang="en-US" sz="1400" b="0" strike="noStrike" spc="-1">
                <a:solidFill>
                  <a:srgbClr val="404040"/>
                </a:solidFill>
                <a:latin typeface="Trebuchet MS"/>
                <a:ea typeface="DejaVu Sans"/>
              </a:rPr>
              <a:t>Die DG zahlt einen Beitrag, um die Gemeinden auf ihrem Gebiet zu unterstützen. </a:t>
            </a:r>
            <a:endParaRPr lang="en-US" sz="1400" b="0" strike="noStrike" spc="-1">
              <a:latin typeface="Arial"/>
            </a:endParaRPr>
          </a:p>
        </p:txBody>
      </p:sp>
      <p:pic>
        <p:nvPicPr>
          <p:cNvPr id="760" name="Image 4"/>
          <p:cNvPicPr/>
          <p:nvPr/>
        </p:nvPicPr>
        <p:blipFill>
          <a:blip r:embed="rId7"/>
          <a:stretch/>
        </p:blipFill>
        <p:spPr>
          <a:xfrm>
            <a:off x="2075713" y="1279080"/>
            <a:ext cx="6638917" cy="3724020"/>
          </a:xfrm>
          <a:prstGeom prst="rect">
            <a:avLst/>
          </a:prstGeom>
          <a:ln>
            <a:noFill/>
          </a:ln>
        </p:spPr>
      </p:pic>
    </p:spTree>
    <p:extLst>
      <p:ext uri="{BB962C8B-B14F-4D97-AF65-F5344CB8AC3E}">
        <p14:creationId xmlns:p14="http://schemas.microsoft.com/office/powerpoint/2010/main" val="3381157322"/>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767" name="Picture 3"/>
          <p:cNvPicPr/>
          <p:nvPr/>
        </p:nvPicPr>
        <p:blipFill>
          <a:blip r:embed="rId3"/>
          <a:stretch/>
        </p:blipFill>
        <p:spPr>
          <a:xfrm>
            <a:off x="148320" y="140400"/>
            <a:ext cx="2545560" cy="1522440"/>
          </a:xfrm>
          <a:prstGeom prst="rect">
            <a:avLst/>
          </a:prstGeom>
          <a:ln>
            <a:noFill/>
          </a:ln>
        </p:spPr>
      </p:pic>
      <p:sp>
        <p:nvSpPr>
          <p:cNvPr id="768" name="CustomShape 2"/>
          <p:cNvSpPr/>
          <p:nvPr/>
        </p:nvSpPr>
        <p:spPr>
          <a:xfrm>
            <a:off x="2316960" y="765360"/>
            <a:ext cx="525240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Vor allem </a:t>
            </a:r>
            <a:r>
              <a:rPr lang="en-US" sz="1400" b="1" strike="noStrike" spc="-1">
                <a:solidFill>
                  <a:srgbClr val="404040"/>
                </a:solidFill>
                <a:latin typeface="Trebuchet MS"/>
                <a:ea typeface="DejaVu Sans"/>
              </a:rPr>
              <a:t>Steuereinnahmen</a:t>
            </a:r>
            <a:r>
              <a:rPr lang="en-US" sz="1400" b="0" strike="noStrike" spc="-1">
                <a:solidFill>
                  <a:srgbClr val="404040"/>
                </a:solidFill>
                <a:latin typeface="Trebuchet MS"/>
                <a:ea typeface="DejaVu Sans"/>
              </a:rPr>
              <a:t> und </a:t>
            </a:r>
            <a:r>
              <a:rPr lang="en-US" sz="1400" b="1" strike="noStrike" spc="-1">
                <a:solidFill>
                  <a:srgbClr val="404040"/>
                </a:solidFill>
                <a:latin typeface="Trebuchet MS"/>
                <a:ea typeface="DejaVu Sans"/>
              </a:rPr>
              <a:t>Einnahmen aus dem Gemeindefonds</a:t>
            </a:r>
            <a:r>
              <a:rPr lang="en-US" sz="1400" b="0" strike="noStrike" spc="-1">
                <a:solidFill>
                  <a:srgbClr val="404040"/>
                </a:solidFill>
                <a:latin typeface="Trebuchet MS"/>
                <a:ea typeface="DejaVu Sans"/>
              </a:rPr>
              <a:t> sowie Gemeindesteuern. </a:t>
            </a:r>
            <a:endParaRPr lang="en-US" sz="1400" b="0" strike="noStrike" spc="-1">
              <a:latin typeface="Arial"/>
            </a:endParaRPr>
          </a:p>
          <a:p>
            <a:pPr algn="just">
              <a:lnSpc>
                <a:spcPct val="100000"/>
              </a:lnSpc>
            </a:pPr>
            <a:endParaRPr lang="en-US" sz="1400" b="0" strike="noStrike" spc="-1">
              <a:latin typeface="Arial"/>
            </a:endParaRPr>
          </a:p>
        </p:txBody>
      </p:sp>
      <p:sp>
        <p:nvSpPr>
          <p:cNvPr id="769" name="CustomShape 3"/>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78,5%</a:t>
            </a:r>
            <a:endParaRPr lang="en-US" sz="1600" b="0" strike="noStrike" spc="-1">
              <a:latin typeface="Arial"/>
            </a:endParaRPr>
          </a:p>
        </p:txBody>
      </p:sp>
      <p:sp>
        <p:nvSpPr>
          <p:cNvPr id="770" name="CustomShape 4"/>
          <p:cNvSpPr/>
          <p:nvPr/>
        </p:nvSpPr>
        <p:spPr>
          <a:xfrm>
            <a:off x="2316960" y="17856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EINNAHMEN AUS ÜBERTRAGUNGEN</a:t>
            </a:r>
            <a:endParaRPr lang="en-US" sz="1600" b="0" strike="noStrike" spc="-1">
              <a:latin typeface="Arial"/>
            </a:endParaRPr>
          </a:p>
        </p:txBody>
      </p:sp>
      <p:sp>
        <p:nvSpPr>
          <p:cNvPr id="771" name="CustomShape 5"/>
          <p:cNvSpPr/>
          <p:nvPr/>
        </p:nvSpPr>
        <p:spPr>
          <a:xfrm>
            <a:off x="684360" y="681840"/>
            <a:ext cx="1451880" cy="9158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pic>
        <p:nvPicPr>
          <p:cNvPr id="772" name="Picture 11"/>
          <p:cNvPicPr/>
          <p:nvPr/>
        </p:nvPicPr>
        <p:blipFill>
          <a:blip r:embed="rId4"/>
          <a:srcRect l="30358"/>
          <a:stretch/>
        </p:blipFill>
        <p:spPr>
          <a:xfrm>
            <a:off x="0" y="1253880"/>
            <a:ext cx="1657080" cy="3119040"/>
          </a:xfrm>
          <a:prstGeom prst="rect">
            <a:avLst/>
          </a:prstGeom>
          <a:ln>
            <a:noFill/>
          </a:ln>
        </p:spPr>
      </p:pic>
      <p:pic>
        <p:nvPicPr>
          <p:cNvPr id="773" name="Picture 4"/>
          <p:cNvPicPr/>
          <p:nvPr/>
        </p:nvPicPr>
        <p:blipFill>
          <a:blip r:embed="rId5"/>
          <a:stretch/>
        </p:blipFill>
        <p:spPr>
          <a:xfrm>
            <a:off x="1046880" y="2087280"/>
            <a:ext cx="3738240" cy="2082960"/>
          </a:xfrm>
          <a:prstGeom prst="rect">
            <a:avLst/>
          </a:prstGeom>
          <a:ln>
            <a:noFill/>
          </a:ln>
        </p:spPr>
      </p:pic>
      <p:pic>
        <p:nvPicPr>
          <p:cNvPr id="774" name="Picture 2"/>
          <p:cNvPicPr/>
          <p:nvPr/>
        </p:nvPicPr>
        <p:blipFill>
          <a:blip r:embed="rId6"/>
          <a:stretch/>
        </p:blipFill>
        <p:spPr>
          <a:xfrm>
            <a:off x="4944600" y="2087280"/>
            <a:ext cx="3458520" cy="2076840"/>
          </a:xfrm>
          <a:prstGeom prst="rect">
            <a:avLst/>
          </a:prstGeom>
          <a:ln>
            <a:noFill/>
          </a:ln>
        </p:spPr>
      </p:pic>
      <p:sp>
        <p:nvSpPr>
          <p:cNvPr id="775" name="CustomShape 6"/>
          <p:cNvSpPr/>
          <p:nvPr/>
        </p:nvSpPr>
        <p:spPr>
          <a:xfrm>
            <a:off x="956160" y="1748160"/>
            <a:ext cx="661320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VERGLEICHSANALYSE MIT ANDEREN GEMEINDEN </a:t>
            </a:r>
            <a:r>
              <a:rPr lang="en-US" sz="1050" b="0" i="1" strike="noStrike" spc="-1">
                <a:solidFill>
                  <a:srgbClr val="404040"/>
                </a:solidFill>
                <a:latin typeface="Trebuchet MS"/>
                <a:ea typeface="DejaVu Sans"/>
              </a:rPr>
              <a:t>(IPP und Immobiliensteuervorabzug)</a:t>
            </a:r>
            <a:endParaRPr lang="en-US" sz="1050" b="0" strike="noStrike" spc="-1">
              <a:latin typeface="Arial"/>
            </a:endParaRPr>
          </a:p>
        </p:txBody>
      </p:sp>
      <p:sp>
        <p:nvSpPr>
          <p:cNvPr id="776" name="CustomShape 7"/>
          <p:cNvSpPr/>
          <p:nvPr/>
        </p:nvSpPr>
        <p:spPr>
          <a:xfrm>
            <a:off x="1028880" y="3969000"/>
            <a:ext cx="737388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400" b="0" strike="noStrike" spc="-1">
                <a:solidFill>
                  <a:srgbClr val="404040"/>
                </a:solidFill>
                <a:latin typeface="Trebuchet MS"/>
                <a:ea typeface="DejaVu Sans"/>
              </a:rPr>
              <a:t>Bemerkungen:</a:t>
            </a:r>
            <a:endParaRPr lang="en-US" sz="1400" b="0" strike="noStrike" spc="-1">
              <a:latin typeface="Arial"/>
            </a:endParaRPr>
          </a:p>
          <a:p>
            <a:pPr marL="285840" indent="-283320">
              <a:lnSpc>
                <a:spcPct val="100000"/>
              </a:lnSpc>
              <a:buClr>
                <a:srgbClr val="ADADAD"/>
              </a:buClr>
              <a:buFont typeface="Arial"/>
              <a:buChar char="•"/>
            </a:pPr>
            <a:r>
              <a:rPr lang="en-US" sz="1400" b="0" strike="noStrike" spc="-1">
                <a:solidFill>
                  <a:srgbClr val="404040"/>
                </a:solidFill>
                <a:latin typeface="Trebuchet MS"/>
                <a:ea typeface="DejaVu Sans"/>
              </a:rPr>
              <a:t>Bei gleicher Bevölkerungszahl erhält die Gemeinde weniger Geld.</a:t>
            </a:r>
            <a:endParaRPr lang="en-US" sz="1400" b="0" strike="noStrike" spc="-1">
              <a:latin typeface="Arial"/>
            </a:endParaRPr>
          </a:p>
          <a:p>
            <a:pPr marL="285840" indent="-283320">
              <a:lnSpc>
                <a:spcPct val="100000"/>
              </a:lnSpc>
              <a:buClr>
                <a:srgbClr val="ADADAD"/>
              </a:buClr>
              <a:buFont typeface="Arial"/>
              <a:buChar char="•"/>
            </a:pPr>
            <a:r>
              <a:rPr lang="en-US" sz="1400" b="0" strike="noStrike" spc="-1">
                <a:solidFill>
                  <a:srgbClr val="404040"/>
                </a:solidFill>
                <a:latin typeface="Trebuchet MS"/>
                <a:ea typeface="DejaVu Sans"/>
              </a:rPr>
              <a:t>Andere Gemeinde erhalten deutlich höhere Zusätze.</a:t>
            </a:r>
            <a:endParaRPr lang="en-US" sz="1400" b="0" strike="noStrike" spc="-1">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778" name="Picture 3"/>
          <p:cNvPicPr/>
          <p:nvPr/>
        </p:nvPicPr>
        <p:blipFill>
          <a:blip r:embed="rId3"/>
          <a:stretch/>
        </p:blipFill>
        <p:spPr>
          <a:xfrm>
            <a:off x="148320" y="140400"/>
            <a:ext cx="2545560" cy="1522440"/>
          </a:xfrm>
          <a:prstGeom prst="rect">
            <a:avLst/>
          </a:prstGeom>
          <a:ln>
            <a:noFill/>
          </a:ln>
        </p:spPr>
      </p:pic>
      <p:sp>
        <p:nvSpPr>
          <p:cNvPr id="779" name="CustomShape 2"/>
          <p:cNvSpPr/>
          <p:nvPr/>
        </p:nvSpPr>
        <p:spPr>
          <a:xfrm>
            <a:off x="2316960" y="765360"/>
            <a:ext cx="525240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dirty="0" err="1">
                <a:solidFill>
                  <a:srgbClr val="404040"/>
                </a:solidFill>
                <a:latin typeface="Trebuchet MS"/>
                <a:ea typeface="DejaVu Sans"/>
              </a:rPr>
              <a:t>Vor</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allem</a:t>
            </a:r>
            <a:r>
              <a:rPr lang="en-US" sz="1400" b="0" strike="noStrike" spc="-1" dirty="0">
                <a:solidFill>
                  <a:srgbClr val="404040"/>
                </a:solidFill>
                <a:latin typeface="Trebuchet MS"/>
                <a:ea typeface="DejaVu Sans"/>
              </a:rPr>
              <a:t> </a:t>
            </a:r>
            <a:r>
              <a:rPr lang="en-US" sz="1400" b="1" strike="noStrike" spc="-1" dirty="0" err="1">
                <a:solidFill>
                  <a:srgbClr val="404040"/>
                </a:solidFill>
                <a:latin typeface="Trebuchet MS"/>
                <a:ea typeface="DejaVu Sans"/>
              </a:rPr>
              <a:t>Steuereinnahmen</a:t>
            </a:r>
            <a:r>
              <a:rPr lang="en-US" sz="1400" b="0" strike="noStrike" spc="-1" dirty="0">
                <a:solidFill>
                  <a:srgbClr val="404040"/>
                </a:solidFill>
                <a:latin typeface="Trebuchet MS"/>
                <a:ea typeface="DejaVu Sans"/>
              </a:rPr>
              <a:t> und </a:t>
            </a:r>
            <a:r>
              <a:rPr lang="en-US" sz="1400" b="1" strike="noStrike" spc="-1" dirty="0" err="1">
                <a:solidFill>
                  <a:srgbClr val="404040"/>
                </a:solidFill>
                <a:latin typeface="Trebuchet MS"/>
                <a:ea typeface="DejaVu Sans"/>
              </a:rPr>
              <a:t>Einnahmen</a:t>
            </a:r>
            <a:r>
              <a:rPr lang="en-US" sz="1400" b="1" strike="noStrike" spc="-1" dirty="0">
                <a:solidFill>
                  <a:srgbClr val="404040"/>
                </a:solidFill>
                <a:latin typeface="Trebuchet MS"/>
                <a:ea typeface="DejaVu Sans"/>
              </a:rPr>
              <a:t> </a:t>
            </a:r>
            <a:r>
              <a:rPr lang="en-US" sz="1400" b="1" strike="noStrike" spc="-1" dirty="0" err="1">
                <a:solidFill>
                  <a:srgbClr val="404040"/>
                </a:solidFill>
                <a:latin typeface="Trebuchet MS"/>
                <a:ea typeface="DejaVu Sans"/>
              </a:rPr>
              <a:t>aus</a:t>
            </a:r>
            <a:r>
              <a:rPr lang="en-US" sz="1400" b="1" strike="noStrike" spc="-1" dirty="0">
                <a:solidFill>
                  <a:srgbClr val="404040"/>
                </a:solidFill>
                <a:latin typeface="Trebuchet MS"/>
                <a:ea typeface="DejaVu Sans"/>
              </a:rPr>
              <a:t> </a:t>
            </a:r>
            <a:r>
              <a:rPr lang="en-US" sz="1400" b="1" strike="noStrike" spc="-1" dirty="0" err="1">
                <a:solidFill>
                  <a:srgbClr val="404040"/>
                </a:solidFill>
                <a:latin typeface="Trebuchet MS"/>
                <a:ea typeface="DejaVu Sans"/>
              </a:rPr>
              <a:t>dem</a:t>
            </a:r>
            <a:r>
              <a:rPr lang="en-US" sz="1400" b="1" strike="noStrike" spc="-1" dirty="0">
                <a:solidFill>
                  <a:srgbClr val="404040"/>
                </a:solidFill>
                <a:latin typeface="Trebuchet MS"/>
                <a:ea typeface="DejaVu Sans"/>
              </a:rPr>
              <a:t> </a:t>
            </a:r>
            <a:r>
              <a:rPr lang="en-US" sz="1400" b="1" strike="noStrike" spc="-1" dirty="0" err="1">
                <a:solidFill>
                  <a:srgbClr val="404040"/>
                </a:solidFill>
                <a:latin typeface="Trebuchet MS"/>
                <a:ea typeface="DejaVu Sans"/>
              </a:rPr>
              <a:t>Gemeindefonds</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sowie</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Gemeindesteuern</a:t>
            </a:r>
            <a:r>
              <a:rPr lang="en-US" sz="1400" b="0" strike="noStrike" spc="-1" dirty="0">
                <a:solidFill>
                  <a:srgbClr val="404040"/>
                </a:solidFill>
                <a:latin typeface="Trebuchet MS"/>
                <a:ea typeface="DejaVu Sans"/>
              </a:rPr>
              <a:t>.</a:t>
            </a:r>
            <a:endParaRPr lang="en-US" sz="1400" b="0" strike="noStrike" spc="-1" dirty="0">
              <a:latin typeface="Arial"/>
            </a:endParaRPr>
          </a:p>
          <a:p>
            <a:pPr algn="just">
              <a:lnSpc>
                <a:spcPct val="100000"/>
              </a:lnSpc>
            </a:pPr>
            <a:endParaRPr lang="en-US" sz="1400" b="0" strike="noStrike" spc="-1" dirty="0">
              <a:latin typeface="Arial"/>
            </a:endParaRPr>
          </a:p>
        </p:txBody>
      </p:sp>
      <p:sp>
        <p:nvSpPr>
          <p:cNvPr id="780" name="CustomShape 3"/>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78,5%</a:t>
            </a:r>
            <a:endParaRPr lang="en-US" sz="1600" b="0" strike="noStrike" spc="-1">
              <a:latin typeface="Arial"/>
            </a:endParaRPr>
          </a:p>
        </p:txBody>
      </p:sp>
      <p:sp>
        <p:nvSpPr>
          <p:cNvPr id="781" name="CustomShape 4"/>
          <p:cNvSpPr/>
          <p:nvPr/>
        </p:nvSpPr>
        <p:spPr>
          <a:xfrm>
            <a:off x="2316960" y="17856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EINNAHMEN AUS ÜBERTRAGUNGEN </a:t>
            </a:r>
            <a:endParaRPr lang="en-US" sz="1600" b="0" strike="noStrike" spc="-1">
              <a:latin typeface="Arial"/>
            </a:endParaRPr>
          </a:p>
        </p:txBody>
      </p:sp>
      <p:sp>
        <p:nvSpPr>
          <p:cNvPr id="782" name="CustomShape 5"/>
          <p:cNvSpPr/>
          <p:nvPr/>
        </p:nvSpPr>
        <p:spPr>
          <a:xfrm>
            <a:off x="684360" y="681840"/>
            <a:ext cx="1451880" cy="9158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pic>
        <p:nvPicPr>
          <p:cNvPr id="783" name="Picture 11"/>
          <p:cNvPicPr/>
          <p:nvPr/>
        </p:nvPicPr>
        <p:blipFill>
          <a:blip r:embed="rId4"/>
          <a:srcRect l="30358"/>
          <a:stretch/>
        </p:blipFill>
        <p:spPr>
          <a:xfrm>
            <a:off x="0" y="1253880"/>
            <a:ext cx="1657080" cy="3119040"/>
          </a:xfrm>
          <a:prstGeom prst="rect">
            <a:avLst/>
          </a:prstGeom>
          <a:ln>
            <a:noFill/>
          </a:ln>
        </p:spPr>
      </p:pic>
      <p:sp>
        <p:nvSpPr>
          <p:cNvPr id="784" name="CustomShape 6"/>
          <p:cNvSpPr/>
          <p:nvPr/>
        </p:nvSpPr>
        <p:spPr>
          <a:xfrm>
            <a:off x="1122840" y="3682800"/>
            <a:ext cx="1789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GETROFFENE ENTSCHEIDUNGEN </a:t>
            </a:r>
            <a:endParaRPr lang="en-US" sz="1400" b="0" strike="noStrike" spc="-1">
              <a:latin typeface="Arial"/>
            </a:endParaRPr>
          </a:p>
        </p:txBody>
      </p:sp>
      <p:pic>
        <p:nvPicPr>
          <p:cNvPr id="785" name="Graphic 13" descr="Signpost outline"/>
          <p:cNvPicPr/>
          <p:nvPr/>
        </p:nvPicPr>
        <p:blipFill>
          <a:blip r:embed="rId5"/>
          <a:stretch/>
        </p:blipFill>
        <p:spPr>
          <a:xfrm>
            <a:off x="1584720" y="2176200"/>
            <a:ext cx="1608840" cy="1608840"/>
          </a:xfrm>
          <a:prstGeom prst="rect">
            <a:avLst/>
          </a:prstGeom>
          <a:ln>
            <a:noFill/>
          </a:ln>
        </p:spPr>
      </p:pic>
      <p:sp>
        <p:nvSpPr>
          <p:cNvPr id="786" name="CustomShape 7"/>
          <p:cNvSpPr/>
          <p:nvPr/>
        </p:nvSpPr>
        <p:spPr>
          <a:xfrm>
            <a:off x="3156480" y="2180880"/>
            <a:ext cx="5702040" cy="20298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3320">
              <a:lnSpc>
                <a:spcPct val="100000"/>
              </a:lnSpc>
              <a:buClr>
                <a:srgbClr val="ADADAD"/>
              </a:buClr>
              <a:buFont typeface="Arial"/>
              <a:buChar char="•"/>
            </a:pPr>
            <a:r>
              <a:rPr lang="en-US" sz="1400" b="0" strike="noStrike" spc="-1" dirty="0">
                <a:solidFill>
                  <a:srgbClr val="404040"/>
                </a:solidFill>
                <a:latin typeface="Trebuchet MS"/>
                <a:ea typeface="DejaVu Sans"/>
              </a:rPr>
              <a:t>6,9% für IPP, </a:t>
            </a:r>
            <a:r>
              <a:rPr lang="en-US" sz="1400" b="0" strike="noStrike" spc="-1" dirty="0" err="1">
                <a:solidFill>
                  <a:srgbClr val="404040"/>
                </a:solidFill>
                <a:latin typeface="Trebuchet MS"/>
                <a:ea typeface="DejaVu Sans"/>
              </a:rPr>
              <a:t>während</a:t>
            </a:r>
            <a:r>
              <a:rPr lang="en-US" sz="1400" b="0" strike="noStrike" spc="-1" dirty="0">
                <a:solidFill>
                  <a:srgbClr val="404040"/>
                </a:solidFill>
                <a:latin typeface="Trebuchet MS"/>
                <a:ea typeface="DejaVu Sans"/>
              </a:rPr>
              <a:t> der </a:t>
            </a:r>
            <a:r>
              <a:rPr lang="en-US" sz="1400" b="0" strike="noStrike" spc="-1" dirty="0" err="1">
                <a:solidFill>
                  <a:srgbClr val="404040"/>
                </a:solidFill>
                <a:latin typeface="Trebuchet MS"/>
                <a:ea typeface="DejaVu Sans"/>
              </a:rPr>
              <a:t>Durchschnitt</a:t>
            </a:r>
            <a:r>
              <a:rPr lang="en-US" sz="1400" b="0" strike="noStrike" spc="-1" dirty="0">
                <a:solidFill>
                  <a:srgbClr val="404040"/>
                </a:solidFill>
                <a:latin typeface="Trebuchet MS"/>
                <a:ea typeface="DejaVu Sans"/>
              </a:rPr>
              <a:t> in der </a:t>
            </a:r>
            <a:r>
              <a:rPr lang="en-US" sz="1400" spc="-1" dirty="0">
                <a:solidFill>
                  <a:srgbClr val="404040"/>
                </a:solidFill>
                <a:latin typeface="Trebuchet MS"/>
                <a:ea typeface="DejaVu Sans"/>
              </a:rPr>
              <a:t>DG </a:t>
            </a:r>
            <a:r>
              <a:rPr lang="en-US" sz="1400" spc="-1" dirty="0" err="1">
                <a:solidFill>
                  <a:srgbClr val="404040"/>
                </a:solidFill>
                <a:latin typeface="Trebuchet MS"/>
                <a:ea typeface="DejaVu Sans"/>
              </a:rPr>
              <a:t>bei</a:t>
            </a:r>
            <a:r>
              <a:rPr lang="en-US" sz="1400" spc="-1" dirty="0">
                <a:solidFill>
                  <a:srgbClr val="404040"/>
                </a:solidFill>
                <a:latin typeface="Trebuchet MS"/>
                <a:ea typeface="DejaVu Sans"/>
              </a:rPr>
              <a:t> </a:t>
            </a:r>
            <a:r>
              <a:rPr lang="en-US" sz="1400" spc="-1" dirty="0" smtClean="0">
                <a:solidFill>
                  <a:srgbClr val="404040"/>
                </a:solidFill>
                <a:latin typeface="Trebuchet MS"/>
                <a:ea typeface="DejaVu Sans"/>
              </a:rPr>
              <a:t>6,68 </a:t>
            </a:r>
            <a:r>
              <a:rPr lang="en-US" sz="1400" spc="-1" dirty="0">
                <a:solidFill>
                  <a:srgbClr val="404040"/>
                </a:solidFill>
                <a:latin typeface="Trebuchet MS"/>
                <a:ea typeface="DejaVu Sans"/>
              </a:rPr>
              <a:t>% </a:t>
            </a:r>
            <a:r>
              <a:rPr lang="en-US" sz="1400" b="0" strike="noStrike" spc="-1" dirty="0" err="1">
                <a:solidFill>
                  <a:srgbClr val="404040"/>
                </a:solidFill>
                <a:latin typeface="Trebuchet MS"/>
                <a:ea typeface="DejaVu Sans"/>
              </a:rPr>
              <a:t>liegt</a:t>
            </a:r>
            <a:r>
              <a:rPr lang="en-US" sz="1400" b="0" strike="noStrike" spc="-1" dirty="0">
                <a:solidFill>
                  <a:srgbClr val="404040"/>
                </a:solidFill>
                <a:latin typeface="Trebuchet MS"/>
                <a:ea typeface="DejaVu Sans"/>
              </a:rPr>
              <a:t>.</a:t>
            </a:r>
            <a:endParaRPr lang="en-US" sz="1400" b="0" strike="noStrike" spc="-1" dirty="0">
              <a:latin typeface="Arial"/>
            </a:endParaRPr>
          </a:p>
          <a:p>
            <a:pPr marL="285840" indent="-283320">
              <a:lnSpc>
                <a:spcPct val="100000"/>
              </a:lnSpc>
              <a:buClr>
                <a:srgbClr val="ADADAD"/>
              </a:buClr>
              <a:buFont typeface="Arial"/>
              <a:buChar char="•"/>
            </a:pPr>
            <a:r>
              <a:rPr lang="en-US" sz="1400" b="0" strike="noStrike" spc="-1" dirty="0">
                <a:solidFill>
                  <a:srgbClr val="404040"/>
                </a:solidFill>
                <a:latin typeface="Trebuchet MS"/>
                <a:ea typeface="DejaVu Sans"/>
              </a:rPr>
              <a:t> +1% = </a:t>
            </a:r>
            <a:r>
              <a:rPr lang="en-US" sz="1400" b="0" strike="noStrike" spc="-1" dirty="0" smtClean="0">
                <a:solidFill>
                  <a:srgbClr val="FF0000"/>
                </a:solidFill>
                <a:latin typeface="Trebuchet MS"/>
                <a:ea typeface="DejaVu Sans"/>
              </a:rPr>
              <a:t>311.205€ </a:t>
            </a:r>
            <a:r>
              <a:rPr lang="en-US" sz="1400" b="0" strike="noStrike" spc="-1" dirty="0">
                <a:solidFill>
                  <a:srgbClr val="FF0000"/>
                </a:solidFill>
                <a:latin typeface="Trebuchet MS"/>
                <a:ea typeface="DejaVu Sans"/>
              </a:rPr>
              <a:t>für 5.160 </a:t>
            </a:r>
            <a:r>
              <a:rPr lang="en-US" sz="1400" b="0" strike="noStrike" spc="-1" dirty="0" err="1">
                <a:solidFill>
                  <a:srgbClr val="FF0000"/>
                </a:solidFill>
                <a:latin typeface="Trebuchet MS"/>
                <a:ea typeface="DejaVu Sans"/>
              </a:rPr>
              <a:t>Haushalte</a:t>
            </a:r>
            <a:r>
              <a:rPr lang="en-US" sz="1400" b="0" strike="noStrike" spc="-1" dirty="0">
                <a:solidFill>
                  <a:srgbClr val="FF0000"/>
                </a:solidFill>
                <a:latin typeface="Trebuchet MS"/>
                <a:ea typeface="DejaVu Sans"/>
              </a:rPr>
              <a:t>, also </a:t>
            </a:r>
            <a:r>
              <a:rPr lang="en-US" sz="1400" b="0" strike="noStrike" spc="-1" dirty="0" smtClean="0">
                <a:solidFill>
                  <a:srgbClr val="FF0000"/>
                </a:solidFill>
                <a:latin typeface="Trebuchet MS"/>
                <a:ea typeface="DejaVu Sans"/>
              </a:rPr>
              <a:t>60</a:t>
            </a:r>
            <a:r>
              <a:rPr lang="en-US" sz="1400" b="0" strike="noStrike" spc="-1" dirty="0">
                <a:solidFill>
                  <a:srgbClr val="FF0000"/>
                </a:solidFill>
                <a:latin typeface="Trebuchet MS"/>
                <a:ea typeface="DejaVu Sans"/>
              </a:rPr>
              <a:t>€ </a:t>
            </a:r>
            <a:r>
              <a:rPr lang="en-US" sz="1400" b="0" strike="noStrike" spc="-1" dirty="0" err="1">
                <a:solidFill>
                  <a:srgbClr val="404040"/>
                </a:solidFill>
                <a:latin typeface="Trebuchet MS"/>
                <a:ea typeface="DejaVu Sans"/>
              </a:rPr>
              <a:t>im</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Schnitt</a:t>
            </a:r>
            <a:r>
              <a:rPr lang="en-US" sz="1400" b="0" strike="noStrike" spc="-1" dirty="0">
                <a:solidFill>
                  <a:srgbClr val="404040"/>
                </a:solidFill>
                <a:latin typeface="Trebuchet MS"/>
                <a:ea typeface="DejaVu Sans"/>
              </a:rPr>
              <a:t> pro </a:t>
            </a:r>
            <a:r>
              <a:rPr lang="en-US" sz="1400" b="0" strike="noStrike" spc="-1" dirty="0" err="1">
                <a:solidFill>
                  <a:srgbClr val="404040"/>
                </a:solidFill>
                <a:latin typeface="Trebuchet MS"/>
                <a:ea typeface="DejaVu Sans"/>
              </a:rPr>
              <a:t>Haushalt</a:t>
            </a:r>
            <a:endParaRPr lang="en-US" sz="1400" b="0" strike="noStrike" spc="-1" dirty="0">
              <a:latin typeface="Arial"/>
            </a:endParaRPr>
          </a:p>
          <a:p>
            <a:pPr marL="285840" indent="-283320">
              <a:lnSpc>
                <a:spcPct val="100000"/>
              </a:lnSpc>
              <a:buClr>
                <a:srgbClr val="ADADAD"/>
              </a:buClr>
              <a:buFont typeface="Arial"/>
              <a:buChar char="•"/>
            </a:pPr>
            <a:r>
              <a:rPr lang="en-US" sz="1400" b="0" strike="noStrike" spc="-1" dirty="0">
                <a:solidFill>
                  <a:srgbClr val="404040"/>
                </a:solidFill>
                <a:latin typeface="Trebuchet MS"/>
                <a:ea typeface="DejaVu Sans"/>
              </a:rPr>
              <a:t>2.600 </a:t>
            </a:r>
            <a:r>
              <a:rPr lang="en-US" sz="1400" b="0" strike="noStrike" spc="-1" dirty="0" err="1">
                <a:solidFill>
                  <a:srgbClr val="404040"/>
                </a:solidFill>
                <a:latin typeface="Trebuchet MS"/>
                <a:ea typeface="DejaVu Sans"/>
              </a:rPr>
              <a:t>Immobiliensteuervorabzug</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während</a:t>
            </a:r>
            <a:r>
              <a:rPr lang="en-US" sz="1400" b="0" strike="noStrike" spc="-1" dirty="0">
                <a:solidFill>
                  <a:srgbClr val="404040"/>
                </a:solidFill>
                <a:latin typeface="Trebuchet MS"/>
                <a:ea typeface="DejaVu Sans"/>
              </a:rPr>
              <a:t> der </a:t>
            </a:r>
            <a:r>
              <a:rPr lang="en-US" sz="1400" b="0" strike="noStrike" spc="-1" dirty="0" err="1">
                <a:solidFill>
                  <a:srgbClr val="404040"/>
                </a:solidFill>
                <a:latin typeface="Trebuchet MS"/>
                <a:ea typeface="DejaVu Sans"/>
              </a:rPr>
              <a:t>Durchschnitt</a:t>
            </a:r>
            <a:r>
              <a:rPr lang="en-US" sz="1400" b="0" strike="noStrike" spc="-1" dirty="0">
                <a:solidFill>
                  <a:srgbClr val="404040"/>
                </a:solidFill>
                <a:latin typeface="Trebuchet MS"/>
                <a:ea typeface="DejaVu Sans"/>
              </a:rPr>
              <a:t> in der </a:t>
            </a:r>
            <a:r>
              <a:rPr lang="en-US" sz="1400" b="0" strike="noStrike" spc="-1" dirty="0" err="1">
                <a:solidFill>
                  <a:srgbClr val="404040"/>
                </a:solidFill>
                <a:latin typeface="Trebuchet MS"/>
                <a:ea typeface="DejaVu Sans"/>
              </a:rPr>
              <a:t>Wallonie</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bei</a:t>
            </a:r>
            <a:r>
              <a:rPr lang="en-US" sz="1400" b="0" strike="noStrike" spc="-1" dirty="0">
                <a:solidFill>
                  <a:srgbClr val="404040"/>
                </a:solidFill>
                <a:latin typeface="Trebuchet MS"/>
                <a:ea typeface="DejaVu Sans"/>
              </a:rPr>
              <a:t> 2.600 </a:t>
            </a:r>
            <a:r>
              <a:rPr lang="en-US" sz="1400" b="0" strike="noStrike" spc="-1" dirty="0" err="1">
                <a:solidFill>
                  <a:srgbClr val="404040"/>
                </a:solidFill>
                <a:latin typeface="Trebuchet MS"/>
                <a:ea typeface="DejaVu Sans"/>
              </a:rPr>
              <a:t>liegt</a:t>
            </a:r>
            <a:endParaRPr lang="en-US" sz="1400" b="0" strike="noStrike" spc="-1" dirty="0">
              <a:latin typeface="Arial"/>
            </a:endParaRPr>
          </a:p>
          <a:p>
            <a:pPr marL="285840" indent="-283320">
              <a:lnSpc>
                <a:spcPct val="100000"/>
              </a:lnSpc>
              <a:buClr>
                <a:srgbClr val="ADADAD"/>
              </a:buClr>
              <a:buFont typeface="Arial"/>
              <a:buChar char="•"/>
            </a:pPr>
            <a:r>
              <a:rPr lang="en-US" sz="1400" b="0" strike="noStrike" spc="-1" dirty="0">
                <a:solidFill>
                  <a:srgbClr val="404040"/>
                </a:solidFill>
                <a:latin typeface="Trebuchet MS"/>
                <a:ea typeface="DejaVu Sans"/>
              </a:rPr>
              <a:t>+200 = </a:t>
            </a:r>
            <a:r>
              <a:rPr lang="en-US" sz="1400" b="0" strike="noStrike" spc="-1" dirty="0" smtClean="0">
                <a:solidFill>
                  <a:srgbClr val="404040"/>
                </a:solidFill>
                <a:latin typeface="Trebuchet MS"/>
                <a:ea typeface="DejaVu Sans"/>
              </a:rPr>
              <a:t>240.000</a:t>
            </a:r>
            <a:r>
              <a:rPr lang="en-US" sz="1400" b="0" strike="noStrike" spc="-1" dirty="0">
                <a:solidFill>
                  <a:srgbClr val="404040"/>
                </a:solidFill>
                <a:latin typeface="Trebuchet MS"/>
                <a:ea typeface="DejaVu Sans"/>
              </a:rPr>
              <a:t>€ also </a:t>
            </a:r>
            <a:r>
              <a:rPr lang="en-US" sz="1400" b="0" strike="noStrike" spc="-1" dirty="0" smtClean="0">
                <a:solidFill>
                  <a:srgbClr val="404040"/>
                </a:solidFill>
                <a:latin typeface="Trebuchet MS"/>
                <a:ea typeface="DejaVu Sans"/>
              </a:rPr>
              <a:t>46,50</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im</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Schnitt</a:t>
            </a:r>
            <a:r>
              <a:rPr lang="en-US" sz="1400" b="0" strike="noStrike" spc="-1" dirty="0">
                <a:solidFill>
                  <a:srgbClr val="404040"/>
                </a:solidFill>
                <a:latin typeface="Trebuchet MS"/>
                <a:ea typeface="DejaVu Sans"/>
              </a:rPr>
              <a:t> pro </a:t>
            </a:r>
            <a:r>
              <a:rPr lang="en-US" sz="1400" b="0" strike="noStrike" spc="-1" dirty="0" err="1">
                <a:solidFill>
                  <a:srgbClr val="404040"/>
                </a:solidFill>
                <a:latin typeface="Trebuchet MS"/>
                <a:ea typeface="DejaVu Sans"/>
              </a:rPr>
              <a:t>Wohnraum</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zu</a:t>
            </a:r>
            <a:r>
              <a:rPr lang="en-US" sz="1400" b="0" strike="noStrike" spc="-1" dirty="0">
                <a:solidFill>
                  <a:srgbClr val="404040"/>
                </a:solidFill>
                <a:latin typeface="Trebuchet MS"/>
                <a:ea typeface="DejaVu Sans"/>
              </a:rPr>
              <a:t> </a:t>
            </a:r>
            <a:r>
              <a:rPr lang="en-US" sz="1400" b="0" strike="noStrike" spc="-1" dirty="0" err="1">
                <a:solidFill>
                  <a:srgbClr val="404040"/>
                </a:solidFill>
                <a:latin typeface="Trebuchet MS"/>
                <a:ea typeface="DejaVu Sans"/>
              </a:rPr>
              <a:t>Lasten</a:t>
            </a:r>
            <a:r>
              <a:rPr lang="en-US" sz="1400" b="0" strike="noStrike" spc="-1" dirty="0">
                <a:solidFill>
                  <a:srgbClr val="404040"/>
                </a:solidFill>
                <a:latin typeface="Trebuchet MS"/>
                <a:ea typeface="DejaVu Sans"/>
              </a:rPr>
              <a:t> des </a:t>
            </a:r>
            <a:r>
              <a:rPr lang="en-US" sz="1400" b="0" strike="noStrike" spc="-1" dirty="0" err="1">
                <a:solidFill>
                  <a:srgbClr val="404040"/>
                </a:solidFill>
                <a:latin typeface="Trebuchet MS"/>
                <a:ea typeface="DejaVu Sans"/>
              </a:rPr>
              <a:t>Eigentümers</a:t>
            </a:r>
            <a:r>
              <a:rPr lang="en-US" sz="1400" b="0" strike="noStrike" spc="-1" dirty="0">
                <a:solidFill>
                  <a:srgbClr val="404040"/>
                </a:solidFill>
                <a:latin typeface="Trebuchet MS"/>
                <a:ea typeface="DejaVu Sans"/>
              </a:rPr>
              <a:t>)</a:t>
            </a:r>
            <a:endParaRPr lang="en-US" sz="1400" b="0" strike="noStrike" spc="-1" dirty="0">
              <a:latin typeface="Arial"/>
            </a:endParaRPr>
          </a:p>
          <a:p>
            <a:pPr marL="285840" indent="-283320">
              <a:lnSpc>
                <a:spcPct val="100000"/>
              </a:lnSpc>
              <a:buClr>
                <a:srgbClr val="ADADAD"/>
              </a:buClr>
              <a:buFont typeface="Arial"/>
              <a:buChar char="•"/>
            </a:pPr>
            <a:r>
              <a:rPr lang="en-US" sz="1400" b="0" strike="noStrike" spc="-1" dirty="0" err="1">
                <a:solidFill>
                  <a:srgbClr val="404040"/>
                </a:solidFill>
                <a:latin typeface="Trebuchet MS"/>
                <a:ea typeface="DejaVu Sans"/>
              </a:rPr>
              <a:t>Gemeindefonds</a:t>
            </a:r>
            <a:r>
              <a:rPr lang="en-US" sz="1400" b="0" strike="noStrike" spc="-1" dirty="0">
                <a:solidFill>
                  <a:srgbClr val="404040"/>
                </a:solidFill>
                <a:latin typeface="Trebuchet MS"/>
                <a:ea typeface="DejaVu Sans"/>
              </a:rPr>
              <a:t> + 750.000 € </a:t>
            </a:r>
            <a:r>
              <a:rPr lang="en-US" sz="1400" b="0" strike="noStrike" spc="-1" dirty="0" err="1">
                <a:solidFill>
                  <a:srgbClr val="404040"/>
                </a:solidFill>
                <a:latin typeface="Trebuchet MS"/>
                <a:ea typeface="DejaVu Sans"/>
              </a:rPr>
              <a:t>Indexierungen</a:t>
            </a:r>
            <a:endParaRPr lang="en-US" sz="1400" b="0" strike="noStrike" spc="-1" dirty="0">
              <a:latin typeface="Arial"/>
            </a:endParaRPr>
          </a:p>
          <a:p>
            <a:pPr marL="285840" indent="-283320">
              <a:lnSpc>
                <a:spcPct val="100000"/>
              </a:lnSpc>
              <a:buClr>
                <a:srgbClr val="ADADAD"/>
              </a:buClr>
              <a:buFont typeface="Arial"/>
              <a:buChar char="•"/>
            </a:pPr>
            <a:r>
              <a:rPr lang="en-US" sz="1400" b="0" strike="noStrike" spc="-1" dirty="0" err="1">
                <a:solidFill>
                  <a:srgbClr val="404040"/>
                </a:solidFill>
                <a:latin typeface="Trebuchet MS"/>
                <a:ea typeface="DejaVu Sans"/>
              </a:rPr>
              <a:t>Doppelbesteuerungsabkommen</a:t>
            </a:r>
            <a:r>
              <a:rPr lang="en-US" sz="1400" b="0" strike="noStrike" spc="-1" dirty="0">
                <a:solidFill>
                  <a:srgbClr val="404040"/>
                </a:solidFill>
                <a:latin typeface="Trebuchet MS"/>
                <a:ea typeface="DejaVu Sans"/>
              </a:rPr>
              <a:t> LUX, Deutschland</a:t>
            </a:r>
            <a:endParaRPr lang="en-US" sz="1400" b="0" strike="noStrike" spc="-1" dirty="0">
              <a:latin typeface="Arial"/>
            </a:endParaRPr>
          </a:p>
        </p:txBody>
      </p:sp>
    </p:spTree>
  </p:cSld>
  <p:clrMapOvr>
    <a:masterClrMapping/>
  </p:clrMapOvr>
  <p:extLst mod="1">
    <p:ext uri="{6950BFC3-D8DA-4A85-94F7-54DA5524770B}">
      <p188:commentRel xmlns:p188="http://schemas.microsoft.com/office/powerpoint/2018/8/main" xmlns="" r:id="rId6"/>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788" name="Picture 3"/>
          <p:cNvPicPr/>
          <p:nvPr/>
        </p:nvPicPr>
        <p:blipFill>
          <a:blip r:embed="rId3"/>
          <a:stretch/>
        </p:blipFill>
        <p:spPr>
          <a:xfrm>
            <a:off x="148320" y="140400"/>
            <a:ext cx="2545560" cy="1522440"/>
          </a:xfrm>
          <a:prstGeom prst="rect">
            <a:avLst/>
          </a:prstGeom>
          <a:ln>
            <a:noFill/>
          </a:ln>
        </p:spPr>
      </p:pic>
      <p:sp>
        <p:nvSpPr>
          <p:cNvPr id="789" name="CustomShape 2"/>
          <p:cNvSpPr/>
          <p:nvPr/>
        </p:nvSpPr>
        <p:spPr>
          <a:xfrm>
            <a:off x="2316960" y="765360"/>
            <a:ext cx="525240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Vor allem </a:t>
            </a:r>
            <a:r>
              <a:rPr lang="en-US" sz="1400" b="1" strike="noStrike" spc="-1">
                <a:solidFill>
                  <a:srgbClr val="404040"/>
                </a:solidFill>
                <a:latin typeface="Trebuchet MS"/>
                <a:ea typeface="DejaVu Sans"/>
              </a:rPr>
              <a:t>Steuereinnahmen</a:t>
            </a:r>
            <a:r>
              <a:rPr lang="en-US" sz="1400" b="0" strike="noStrike" spc="-1">
                <a:solidFill>
                  <a:srgbClr val="404040"/>
                </a:solidFill>
                <a:latin typeface="Trebuchet MS"/>
                <a:ea typeface="DejaVu Sans"/>
              </a:rPr>
              <a:t> und </a:t>
            </a:r>
            <a:r>
              <a:rPr lang="en-US" sz="1400" b="1" strike="noStrike" spc="-1">
                <a:solidFill>
                  <a:srgbClr val="404040"/>
                </a:solidFill>
                <a:latin typeface="Trebuchet MS"/>
                <a:ea typeface="DejaVu Sans"/>
              </a:rPr>
              <a:t>Einnahmen aus dem Gemeindefonds</a:t>
            </a:r>
            <a:r>
              <a:rPr lang="en-US" sz="1400" b="0" strike="noStrike" spc="-1">
                <a:solidFill>
                  <a:srgbClr val="404040"/>
                </a:solidFill>
                <a:latin typeface="Trebuchet MS"/>
                <a:ea typeface="DejaVu Sans"/>
              </a:rPr>
              <a:t> sowie Gemeindesteuern. </a:t>
            </a:r>
            <a:endParaRPr lang="en-US" sz="1400" b="0" strike="noStrike" spc="-1">
              <a:latin typeface="Arial"/>
            </a:endParaRPr>
          </a:p>
          <a:p>
            <a:pPr algn="just">
              <a:lnSpc>
                <a:spcPct val="100000"/>
              </a:lnSpc>
            </a:pPr>
            <a:endParaRPr lang="en-US" sz="1400" b="0" strike="noStrike" spc="-1">
              <a:latin typeface="Arial"/>
            </a:endParaRPr>
          </a:p>
        </p:txBody>
      </p:sp>
      <p:sp>
        <p:nvSpPr>
          <p:cNvPr id="790" name="CustomShape 3"/>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78,5%</a:t>
            </a:r>
            <a:endParaRPr lang="en-US" sz="1600" b="0" strike="noStrike" spc="-1">
              <a:latin typeface="Arial"/>
            </a:endParaRPr>
          </a:p>
        </p:txBody>
      </p:sp>
      <p:sp>
        <p:nvSpPr>
          <p:cNvPr id="791" name="CustomShape 4"/>
          <p:cNvSpPr/>
          <p:nvPr/>
        </p:nvSpPr>
        <p:spPr>
          <a:xfrm>
            <a:off x="2316960" y="17856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EINNAHMEN AUS ÜBERTRAGUNGEN </a:t>
            </a:r>
            <a:endParaRPr lang="en-US" sz="1600" b="0" strike="noStrike" spc="-1">
              <a:latin typeface="Arial"/>
            </a:endParaRPr>
          </a:p>
        </p:txBody>
      </p:sp>
      <p:sp>
        <p:nvSpPr>
          <p:cNvPr id="792" name="CustomShape 5"/>
          <p:cNvSpPr/>
          <p:nvPr/>
        </p:nvSpPr>
        <p:spPr>
          <a:xfrm>
            <a:off x="684360" y="681840"/>
            <a:ext cx="1451880" cy="9158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pic>
        <p:nvPicPr>
          <p:cNvPr id="793" name="Picture 11"/>
          <p:cNvPicPr/>
          <p:nvPr/>
        </p:nvPicPr>
        <p:blipFill>
          <a:blip r:embed="rId4"/>
          <a:srcRect l="30358"/>
          <a:stretch/>
        </p:blipFill>
        <p:spPr>
          <a:xfrm>
            <a:off x="0" y="1253880"/>
            <a:ext cx="1657080" cy="3119040"/>
          </a:xfrm>
          <a:prstGeom prst="rect">
            <a:avLst/>
          </a:prstGeom>
          <a:ln>
            <a:noFill/>
          </a:ln>
        </p:spPr>
      </p:pic>
      <p:graphicFrame>
        <p:nvGraphicFramePr>
          <p:cNvPr id="794" name="Table 6"/>
          <p:cNvGraphicFramePr/>
          <p:nvPr/>
        </p:nvGraphicFramePr>
        <p:xfrm>
          <a:off x="1775520" y="1909440"/>
          <a:ext cx="2892600" cy="2713080"/>
        </p:xfrm>
        <a:graphic>
          <a:graphicData uri="http://schemas.openxmlformats.org/drawingml/2006/table">
            <a:tbl>
              <a:tblPr/>
              <a:tblGrid>
                <a:gridCol w="993960">
                  <a:extLst>
                    <a:ext uri="{9D8B030D-6E8A-4147-A177-3AD203B41FA5}">
                      <a16:colId xmlns:a16="http://schemas.microsoft.com/office/drawing/2014/main" xmlns="" val="20000"/>
                    </a:ext>
                  </a:extLst>
                </a:gridCol>
                <a:gridCol w="1898640">
                  <a:extLst>
                    <a:ext uri="{9D8B030D-6E8A-4147-A177-3AD203B41FA5}">
                      <a16:colId xmlns:a16="http://schemas.microsoft.com/office/drawing/2014/main" xmlns="" val="20001"/>
                    </a:ext>
                  </a:extLst>
                </a:gridCol>
              </a:tblGrid>
              <a:tr h="36612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extLst>
                  <a:ext uri="{0D108BD9-81ED-4DB2-BD59-A6C34878D82A}">
                    <a16:rowId xmlns:a16="http://schemas.microsoft.com/office/drawing/2014/main" xmlns="" val="10000"/>
                  </a:ext>
                </a:extLst>
              </a:tr>
              <a:tr h="335160">
                <a:tc>
                  <a:txBody>
                    <a:bodyPr/>
                    <a:lstStyle/>
                    <a:p>
                      <a:pPr algn="ctr">
                        <a:lnSpc>
                          <a:spcPct val="100000"/>
                        </a:lnSpc>
                      </a:pPr>
                      <a:r>
                        <a:rPr lang="en-US" sz="1600" b="0" strike="noStrike" spc="-1">
                          <a:solidFill>
                            <a:srgbClr val="FFFFFF"/>
                          </a:solidFill>
                          <a:latin typeface="Trebuchet MS"/>
                        </a:rPr>
                        <a:t>2017</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2 566 922 €</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7DB"/>
                    </a:solidFill>
                  </a:tcPr>
                </a:tc>
                <a:extLst>
                  <a:ext uri="{0D108BD9-81ED-4DB2-BD59-A6C34878D82A}">
                    <a16:rowId xmlns:a16="http://schemas.microsoft.com/office/drawing/2014/main" xmlns="" val="10001"/>
                  </a:ext>
                </a:extLst>
              </a:tr>
              <a:tr h="335160">
                <a:tc>
                  <a:txBody>
                    <a:bodyPr/>
                    <a:lstStyle/>
                    <a:p>
                      <a:pPr algn="ctr">
                        <a:lnSpc>
                          <a:spcPct val="100000"/>
                        </a:lnSpc>
                      </a:pPr>
                      <a:r>
                        <a:rPr lang="en-US" sz="1600" b="0" strike="noStrike" spc="-1">
                          <a:solidFill>
                            <a:srgbClr val="FFFFFF"/>
                          </a:solidFill>
                          <a:latin typeface="Trebuchet MS"/>
                        </a:rPr>
                        <a:t>2018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2 661 738 €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2"/>
                  </a:ext>
                </a:extLst>
              </a:tr>
              <a:tr h="335160">
                <a:tc>
                  <a:txBody>
                    <a:bodyPr/>
                    <a:lstStyle/>
                    <a:p>
                      <a:pPr algn="ctr">
                        <a:lnSpc>
                          <a:spcPct val="100000"/>
                        </a:lnSpc>
                      </a:pPr>
                      <a:r>
                        <a:rPr lang="en-US" sz="1600" b="0" strike="noStrike" spc="-1">
                          <a:solidFill>
                            <a:srgbClr val="FFFFFF"/>
                          </a:solidFill>
                          <a:latin typeface="Trebuchet MS"/>
                        </a:rPr>
                        <a:t>2019</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2 783 374 €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3"/>
                  </a:ext>
                </a:extLst>
              </a:tr>
              <a:tr h="335160">
                <a:tc>
                  <a:txBody>
                    <a:bodyPr/>
                    <a:lstStyle/>
                    <a:p>
                      <a:pPr algn="ctr">
                        <a:lnSpc>
                          <a:spcPct val="100000"/>
                        </a:lnSpc>
                      </a:pPr>
                      <a:r>
                        <a:rPr lang="en-US" sz="1600" b="0" strike="noStrike" spc="-1">
                          <a:solidFill>
                            <a:srgbClr val="FFFFFF"/>
                          </a:solidFill>
                          <a:latin typeface="Trebuchet MS"/>
                        </a:rPr>
                        <a:t>2020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2 931 201 €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4"/>
                  </a:ext>
                </a:extLst>
              </a:tr>
              <a:tr h="335160">
                <a:tc>
                  <a:txBody>
                    <a:bodyPr/>
                    <a:lstStyle/>
                    <a:p>
                      <a:pPr algn="ctr">
                        <a:lnSpc>
                          <a:spcPct val="100000"/>
                        </a:lnSpc>
                      </a:pPr>
                      <a:r>
                        <a:rPr lang="en-US" sz="1600" b="0" strike="noStrike" spc="-1">
                          <a:solidFill>
                            <a:srgbClr val="FFFFFF"/>
                          </a:solidFill>
                          <a:latin typeface="Trebuchet MS"/>
                        </a:rPr>
                        <a:t>2021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2 959 815 €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5"/>
                  </a:ext>
                </a:extLst>
              </a:tr>
              <a:tr h="335160">
                <a:tc>
                  <a:txBody>
                    <a:bodyPr/>
                    <a:lstStyle/>
                    <a:p>
                      <a:pPr algn="ctr">
                        <a:lnSpc>
                          <a:spcPct val="100000"/>
                        </a:lnSpc>
                      </a:pPr>
                      <a:r>
                        <a:rPr lang="en-US" sz="1600" b="0" strike="noStrike" spc="-1">
                          <a:solidFill>
                            <a:srgbClr val="FFFFFF"/>
                          </a:solidFill>
                          <a:latin typeface="Trebuchet MS"/>
                        </a:rPr>
                        <a:t>2022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3 061 691 €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6"/>
                  </a:ext>
                </a:extLst>
              </a:tr>
              <a:tr h="335160">
                <a:tc>
                  <a:txBody>
                    <a:bodyPr/>
                    <a:lstStyle/>
                    <a:p>
                      <a:pPr algn="ctr">
                        <a:lnSpc>
                          <a:spcPct val="100000"/>
                        </a:lnSpc>
                      </a:pPr>
                      <a:r>
                        <a:rPr lang="en-US" sz="1600" b="0" strike="noStrike" spc="-1">
                          <a:solidFill>
                            <a:srgbClr val="FFFFFF"/>
                          </a:solidFill>
                          <a:latin typeface="Trebuchet MS"/>
                        </a:rPr>
                        <a:t>2023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3 679 538 €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7"/>
                  </a:ext>
                </a:extLst>
              </a:tr>
            </a:tbl>
          </a:graphicData>
        </a:graphic>
      </p:graphicFrame>
      <p:sp>
        <p:nvSpPr>
          <p:cNvPr id="795" name="CustomShape 7"/>
          <p:cNvSpPr/>
          <p:nvPr/>
        </p:nvSpPr>
        <p:spPr>
          <a:xfrm>
            <a:off x="1422360" y="1896480"/>
            <a:ext cx="661320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ENTWICKLUNG DES GEMEINDEFONDS </a:t>
            </a:r>
            <a:endParaRPr lang="en-US" sz="1400" b="0" strike="noStrike" spc="-1">
              <a:latin typeface="Arial"/>
            </a:endParaRPr>
          </a:p>
        </p:txBody>
      </p:sp>
      <p:sp>
        <p:nvSpPr>
          <p:cNvPr id="796" name="CustomShape 8"/>
          <p:cNvSpPr/>
          <p:nvPr/>
        </p:nvSpPr>
        <p:spPr>
          <a:xfrm>
            <a:off x="698400" y="3431160"/>
            <a:ext cx="945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+ 43,3% </a:t>
            </a:r>
            <a:endParaRPr lang="en-US" sz="1400" b="0" strike="noStrike" spc="-1">
              <a:latin typeface="Arial"/>
            </a:endParaRPr>
          </a:p>
        </p:txBody>
      </p:sp>
      <p:sp>
        <p:nvSpPr>
          <p:cNvPr id="797" name="CustomShape 9"/>
          <p:cNvSpPr/>
          <p:nvPr/>
        </p:nvSpPr>
        <p:spPr>
          <a:xfrm>
            <a:off x="1569240" y="2340360"/>
            <a:ext cx="360" cy="2494440"/>
          </a:xfrm>
          <a:custGeom>
            <a:avLst/>
            <a:gdLst/>
            <a:ahLst/>
            <a:cxnLst/>
            <a:rect l="l" t="t" r="r" b="b"/>
            <a:pathLst>
              <a:path w="21600" h="21600">
                <a:moveTo>
                  <a:pt x="0" y="0"/>
                </a:moveTo>
                <a:lnTo>
                  <a:pt x="21600" y="21600"/>
                </a:lnTo>
              </a:path>
            </a:pathLst>
          </a:custGeom>
          <a:noFill/>
          <a:ln w="19080">
            <a:solidFill>
              <a:srgbClr val="657C91"/>
            </a:solidFill>
            <a:round/>
            <a:tailEnd type="triangle" w="med" len="med"/>
          </a:ln>
        </p:spPr>
        <p:style>
          <a:lnRef idx="0">
            <a:scrgbClr r="0" g="0" b="0"/>
          </a:lnRef>
          <a:fillRef idx="0">
            <a:scrgbClr r="0" g="0" b="0"/>
          </a:fillRef>
          <a:effectRef idx="0">
            <a:scrgbClr r="0" g="0" b="0"/>
          </a:effectRef>
          <a:fontRef idx="minor"/>
        </p:style>
      </p:sp>
      <p:pic>
        <p:nvPicPr>
          <p:cNvPr id="798" name="Picture 2"/>
          <p:cNvPicPr/>
          <p:nvPr/>
        </p:nvPicPr>
        <p:blipFill>
          <a:blip r:embed="rId5"/>
          <a:stretch/>
        </p:blipFill>
        <p:spPr>
          <a:xfrm>
            <a:off x="4856760" y="2151720"/>
            <a:ext cx="4046760" cy="2306880"/>
          </a:xfrm>
          <a:prstGeom prst="rect">
            <a:avLst/>
          </a:prstGeom>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788" name="Picture 3"/>
          <p:cNvPicPr/>
          <p:nvPr/>
        </p:nvPicPr>
        <p:blipFill>
          <a:blip r:embed="rId3"/>
          <a:stretch/>
        </p:blipFill>
        <p:spPr>
          <a:xfrm>
            <a:off x="148320" y="140400"/>
            <a:ext cx="2545560" cy="1522440"/>
          </a:xfrm>
          <a:prstGeom prst="rect">
            <a:avLst/>
          </a:prstGeom>
          <a:ln>
            <a:noFill/>
          </a:ln>
        </p:spPr>
      </p:pic>
      <p:sp>
        <p:nvSpPr>
          <p:cNvPr id="789" name="CustomShape 2"/>
          <p:cNvSpPr/>
          <p:nvPr/>
        </p:nvSpPr>
        <p:spPr>
          <a:xfrm>
            <a:off x="2316960" y="765360"/>
            <a:ext cx="525240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Vor allem </a:t>
            </a:r>
            <a:r>
              <a:rPr lang="en-US" sz="1400" b="1" strike="noStrike" spc="-1">
                <a:solidFill>
                  <a:srgbClr val="404040"/>
                </a:solidFill>
                <a:latin typeface="Trebuchet MS"/>
                <a:ea typeface="DejaVu Sans"/>
              </a:rPr>
              <a:t>Steuereinnahmen</a:t>
            </a:r>
            <a:r>
              <a:rPr lang="en-US" sz="1400" b="0" strike="noStrike" spc="-1">
                <a:solidFill>
                  <a:srgbClr val="404040"/>
                </a:solidFill>
                <a:latin typeface="Trebuchet MS"/>
                <a:ea typeface="DejaVu Sans"/>
              </a:rPr>
              <a:t> und </a:t>
            </a:r>
            <a:r>
              <a:rPr lang="en-US" sz="1400" b="1" strike="noStrike" spc="-1">
                <a:solidFill>
                  <a:srgbClr val="404040"/>
                </a:solidFill>
                <a:latin typeface="Trebuchet MS"/>
                <a:ea typeface="DejaVu Sans"/>
              </a:rPr>
              <a:t>Einnahmen aus dem Gemeindefonds</a:t>
            </a:r>
            <a:r>
              <a:rPr lang="en-US" sz="1400" b="0" strike="noStrike" spc="-1">
                <a:solidFill>
                  <a:srgbClr val="404040"/>
                </a:solidFill>
                <a:latin typeface="Trebuchet MS"/>
                <a:ea typeface="DejaVu Sans"/>
              </a:rPr>
              <a:t> sowie Gemeindesteuern. </a:t>
            </a:r>
            <a:endParaRPr lang="en-US" sz="1400" b="0" strike="noStrike" spc="-1">
              <a:latin typeface="Arial"/>
            </a:endParaRPr>
          </a:p>
          <a:p>
            <a:pPr algn="just">
              <a:lnSpc>
                <a:spcPct val="100000"/>
              </a:lnSpc>
            </a:pPr>
            <a:endParaRPr lang="en-US" sz="1400" b="0" strike="noStrike" spc="-1">
              <a:latin typeface="Arial"/>
            </a:endParaRPr>
          </a:p>
        </p:txBody>
      </p:sp>
      <p:sp>
        <p:nvSpPr>
          <p:cNvPr id="790" name="CustomShape 3"/>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78,5%</a:t>
            </a:r>
            <a:endParaRPr lang="en-US" sz="1600" b="0" strike="noStrike" spc="-1">
              <a:latin typeface="Arial"/>
            </a:endParaRPr>
          </a:p>
        </p:txBody>
      </p:sp>
      <p:sp>
        <p:nvSpPr>
          <p:cNvPr id="791" name="CustomShape 4"/>
          <p:cNvSpPr/>
          <p:nvPr/>
        </p:nvSpPr>
        <p:spPr>
          <a:xfrm>
            <a:off x="2316960" y="17856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EINNAHMEN AUS ÜBERTRAGUNGEN </a:t>
            </a:r>
            <a:endParaRPr lang="en-US" sz="1600" b="0" strike="noStrike" spc="-1">
              <a:latin typeface="Arial"/>
            </a:endParaRPr>
          </a:p>
        </p:txBody>
      </p:sp>
      <p:sp>
        <p:nvSpPr>
          <p:cNvPr id="792" name="CustomShape 5"/>
          <p:cNvSpPr/>
          <p:nvPr/>
        </p:nvSpPr>
        <p:spPr>
          <a:xfrm>
            <a:off x="684360" y="681840"/>
            <a:ext cx="1451880" cy="9158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pic>
        <p:nvPicPr>
          <p:cNvPr id="793" name="Picture 11"/>
          <p:cNvPicPr/>
          <p:nvPr/>
        </p:nvPicPr>
        <p:blipFill>
          <a:blip r:embed="rId4"/>
          <a:srcRect l="30358"/>
          <a:stretch/>
        </p:blipFill>
        <p:spPr>
          <a:xfrm>
            <a:off x="0" y="1253880"/>
            <a:ext cx="1657080" cy="3119040"/>
          </a:xfrm>
          <a:prstGeom prst="rect">
            <a:avLst/>
          </a:prstGeom>
          <a:ln>
            <a:noFill/>
          </a:ln>
        </p:spPr>
      </p:pic>
      <p:graphicFrame>
        <p:nvGraphicFramePr>
          <p:cNvPr id="794" name="Table 6"/>
          <p:cNvGraphicFramePr/>
          <p:nvPr/>
        </p:nvGraphicFramePr>
        <p:xfrm>
          <a:off x="1775520" y="1909440"/>
          <a:ext cx="2892600" cy="2713080"/>
        </p:xfrm>
        <a:graphic>
          <a:graphicData uri="http://schemas.openxmlformats.org/drawingml/2006/table">
            <a:tbl>
              <a:tblPr/>
              <a:tblGrid>
                <a:gridCol w="993960">
                  <a:extLst>
                    <a:ext uri="{9D8B030D-6E8A-4147-A177-3AD203B41FA5}">
                      <a16:colId xmlns:a16="http://schemas.microsoft.com/office/drawing/2014/main" xmlns="" val="20000"/>
                    </a:ext>
                  </a:extLst>
                </a:gridCol>
                <a:gridCol w="1898640">
                  <a:extLst>
                    <a:ext uri="{9D8B030D-6E8A-4147-A177-3AD203B41FA5}">
                      <a16:colId xmlns:a16="http://schemas.microsoft.com/office/drawing/2014/main" xmlns="" val="20001"/>
                    </a:ext>
                  </a:extLst>
                </a:gridCol>
              </a:tblGrid>
              <a:tr h="36612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extLst>
                  <a:ext uri="{0D108BD9-81ED-4DB2-BD59-A6C34878D82A}">
                    <a16:rowId xmlns:a16="http://schemas.microsoft.com/office/drawing/2014/main" xmlns="" val="10000"/>
                  </a:ext>
                </a:extLst>
              </a:tr>
              <a:tr h="335160">
                <a:tc>
                  <a:txBody>
                    <a:bodyPr/>
                    <a:lstStyle/>
                    <a:p>
                      <a:pPr algn="ctr">
                        <a:lnSpc>
                          <a:spcPct val="100000"/>
                        </a:lnSpc>
                      </a:pPr>
                      <a:r>
                        <a:rPr lang="en-US" sz="1600" b="0" strike="noStrike" spc="-1">
                          <a:solidFill>
                            <a:srgbClr val="FFFFFF"/>
                          </a:solidFill>
                          <a:latin typeface="Trebuchet MS"/>
                        </a:rPr>
                        <a:t>2017</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2 566 922 €</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7DB"/>
                    </a:solidFill>
                  </a:tcPr>
                </a:tc>
                <a:extLst>
                  <a:ext uri="{0D108BD9-81ED-4DB2-BD59-A6C34878D82A}">
                    <a16:rowId xmlns:a16="http://schemas.microsoft.com/office/drawing/2014/main" xmlns="" val="10001"/>
                  </a:ext>
                </a:extLst>
              </a:tr>
              <a:tr h="335160">
                <a:tc>
                  <a:txBody>
                    <a:bodyPr/>
                    <a:lstStyle/>
                    <a:p>
                      <a:pPr algn="ctr">
                        <a:lnSpc>
                          <a:spcPct val="100000"/>
                        </a:lnSpc>
                      </a:pPr>
                      <a:r>
                        <a:rPr lang="en-US" sz="1600" b="0" strike="noStrike" spc="-1">
                          <a:solidFill>
                            <a:srgbClr val="FFFFFF"/>
                          </a:solidFill>
                          <a:latin typeface="Trebuchet MS"/>
                        </a:rPr>
                        <a:t>2018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2 661 738 €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2"/>
                  </a:ext>
                </a:extLst>
              </a:tr>
              <a:tr h="335160">
                <a:tc>
                  <a:txBody>
                    <a:bodyPr/>
                    <a:lstStyle/>
                    <a:p>
                      <a:pPr algn="ctr">
                        <a:lnSpc>
                          <a:spcPct val="100000"/>
                        </a:lnSpc>
                      </a:pPr>
                      <a:r>
                        <a:rPr lang="en-US" sz="1600" b="0" strike="noStrike" spc="-1">
                          <a:solidFill>
                            <a:srgbClr val="FFFFFF"/>
                          </a:solidFill>
                          <a:latin typeface="Trebuchet MS"/>
                        </a:rPr>
                        <a:t>2019</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2 783 374 €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3"/>
                  </a:ext>
                </a:extLst>
              </a:tr>
              <a:tr h="335160">
                <a:tc>
                  <a:txBody>
                    <a:bodyPr/>
                    <a:lstStyle/>
                    <a:p>
                      <a:pPr algn="ctr">
                        <a:lnSpc>
                          <a:spcPct val="100000"/>
                        </a:lnSpc>
                      </a:pPr>
                      <a:r>
                        <a:rPr lang="en-US" sz="1600" b="0" strike="noStrike" spc="-1">
                          <a:solidFill>
                            <a:srgbClr val="FFFFFF"/>
                          </a:solidFill>
                          <a:latin typeface="Trebuchet MS"/>
                        </a:rPr>
                        <a:t>2020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2 931 201 €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4"/>
                  </a:ext>
                </a:extLst>
              </a:tr>
              <a:tr h="335160">
                <a:tc>
                  <a:txBody>
                    <a:bodyPr/>
                    <a:lstStyle/>
                    <a:p>
                      <a:pPr algn="ctr">
                        <a:lnSpc>
                          <a:spcPct val="100000"/>
                        </a:lnSpc>
                      </a:pPr>
                      <a:r>
                        <a:rPr lang="en-US" sz="1600" b="0" strike="noStrike" spc="-1">
                          <a:solidFill>
                            <a:srgbClr val="FFFFFF"/>
                          </a:solidFill>
                          <a:latin typeface="Trebuchet MS"/>
                        </a:rPr>
                        <a:t>2021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2 959 815 €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5"/>
                  </a:ext>
                </a:extLst>
              </a:tr>
              <a:tr h="335160">
                <a:tc>
                  <a:txBody>
                    <a:bodyPr/>
                    <a:lstStyle/>
                    <a:p>
                      <a:pPr algn="ctr">
                        <a:lnSpc>
                          <a:spcPct val="100000"/>
                        </a:lnSpc>
                      </a:pPr>
                      <a:r>
                        <a:rPr lang="en-US" sz="1600" b="0" strike="noStrike" spc="-1">
                          <a:solidFill>
                            <a:srgbClr val="FFFFFF"/>
                          </a:solidFill>
                          <a:latin typeface="Trebuchet MS"/>
                        </a:rPr>
                        <a:t>2022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3 061 691 €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6"/>
                  </a:ext>
                </a:extLst>
              </a:tr>
              <a:tr h="335160">
                <a:tc>
                  <a:txBody>
                    <a:bodyPr/>
                    <a:lstStyle/>
                    <a:p>
                      <a:pPr algn="ctr">
                        <a:lnSpc>
                          <a:spcPct val="100000"/>
                        </a:lnSpc>
                      </a:pPr>
                      <a:r>
                        <a:rPr lang="en-US" sz="1600" b="0" strike="noStrike" spc="-1">
                          <a:solidFill>
                            <a:srgbClr val="FFFFFF"/>
                          </a:solidFill>
                          <a:latin typeface="Trebuchet MS"/>
                        </a:rPr>
                        <a:t>2023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3 679 538 €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7"/>
                  </a:ext>
                </a:extLst>
              </a:tr>
            </a:tbl>
          </a:graphicData>
        </a:graphic>
      </p:graphicFrame>
      <p:sp>
        <p:nvSpPr>
          <p:cNvPr id="795" name="CustomShape 7"/>
          <p:cNvSpPr/>
          <p:nvPr/>
        </p:nvSpPr>
        <p:spPr>
          <a:xfrm>
            <a:off x="1422360" y="1896480"/>
            <a:ext cx="661320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ENTWICKLUNG DES GEMEINDEFONDS </a:t>
            </a:r>
            <a:endParaRPr lang="en-US" sz="1400" b="0" strike="noStrike" spc="-1">
              <a:latin typeface="Arial"/>
            </a:endParaRPr>
          </a:p>
        </p:txBody>
      </p:sp>
      <p:sp>
        <p:nvSpPr>
          <p:cNvPr id="796" name="CustomShape 8"/>
          <p:cNvSpPr/>
          <p:nvPr/>
        </p:nvSpPr>
        <p:spPr>
          <a:xfrm>
            <a:off x="698400" y="3431160"/>
            <a:ext cx="945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+ 43,3% </a:t>
            </a:r>
            <a:endParaRPr lang="en-US" sz="1400" b="0" strike="noStrike" spc="-1">
              <a:latin typeface="Arial"/>
            </a:endParaRPr>
          </a:p>
        </p:txBody>
      </p:sp>
      <p:sp>
        <p:nvSpPr>
          <p:cNvPr id="797" name="CustomShape 9"/>
          <p:cNvSpPr/>
          <p:nvPr/>
        </p:nvSpPr>
        <p:spPr>
          <a:xfrm>
            <a:off x="1569240" y="2340360"/>
            <a:ext cx="360" cy="2494440"/>
          </a:xfrm>
          <a:custGeom>
            <a:avLst/>
            <a:gdLst/>
            <a:ahLst/>
            <a:cxnLst/>
            <a:rect l="l" t="t" r="r" b="b"/>
            <a:pathLst>
              <a:path w="21600" h="21600">
                <a:moveTo>
                  <a:pt x="0" y="0"/>
                </a:moveTo>
                <a:lnTo>
                  <a:pt x="21600" y="21600"/>
                </a:lnTo>
              </a:path>
            </a:pathLst>
          </a:custGeom>
          <a:noFill/>
          <a:ln w="19080">
            <a:solidFill>
              <a:srgbClr val="657C91"/>
            </a:solidFill>
            <a:round/>
            <a:tailEnd type="triangle" w="med" len="med"/>
          </a:ln>
        </p:spPr>
        <p:style>
          <a:lnRef idx="0">
            <a:scrgbClr r="0" g="0" b="0"/>
          </a:lnRef>
          <a:fillRef idx="0">
            <a:scrgbClr r="0" g="0" b="0"/>
          </a:fillRef>
          <a:effectRef idx="0">
            <a:scrgbClr r="0" g="0" b="0"/>
          </a:effectRef>
          <a:fontRef idx="minor"/>
        </p:style>
      </p:sp>
      <p:pic>
        <p:nvPicPr>
          <p:cNvPr id="798" name="Picture 2"/>
          <p:cNvPicPr/>
          <p:nvPr/>
        </p:nvPicPr>
        <p:blipFill>
          <a:blip r:embed="rId5"/>
          <a:stretch/>
        </p:blipFill>
        <p:spPr>
          <a:xfrm>
            <a:off x="1863000" y="466740"/>
            <a:ext cx="6886080" cy="4124645"/>
          </a:xfrm>
          <a:prstGeom prst="rect">
            <a:avLst/>
          </a:prstGeom>
          <a:solidFill>
            <a:schemeClr val="bg1"/>
          </a:solidFill>
          <a:ln>
            <a:noFill/>
          </a:ln>
        </p:spPr>
      </p:pic>
    </p:spTree>
    <p:extLst>
      <p:ext uri="{BB962C8B-B14F-4D97-AF65-F5344CB8AC3E}">
        <p14:creationId xmlns:p14="http://schemas.microsoft.com/office/powerpoint/2010/main" val="1443726505"/>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9" name="Table 1"/>
          <p:cNvGraphicFramePr/>
          <p:nvPr/>
        </p:nvGraphicFramePr>
        <p:xfrm>
          <a:off x="1794960" y="1907280"/>
          <a:ext cx="2611440" cy="2712720"/>
        </p:xfrm>
        <a:graphic>
          <a:graphicData uri="http://schemas.openxmlformats.org/drawingml/2006/table">
            <a:tbl>
              <a:tblPr/>
              <a:tblGrid>
                <a:gridCol w="897480">
                  <a:extLst>
                    <a:ext uri="{9D8B030D-6E8A-4147-A177-3AD203B41FA5}">
                      <a16:colId xmlns:a16="http://schemas.microsoft.com/office/drawing/2014/main" xmlns="" val="20000"/>
                    </a:ext>
                  </a:extLst>
                </a:gridCol>
                <a:gridCol w="1713960">
                  <a:extLst>
                    <a:ext uri="{9D8B030D-6E8A-4147-A177-3AD203B41FA5}">
                      <a16:colId xmlns:a16="http://schemas.microsoft.com/office/drawing/2014/main" xmlns="" val="20001"/>
                    </a:ext>
                  </a:extLst>
                </a:gridCol>
              </a:tblGrid>
              <a:tr h="34776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extLst>
                  <a:ext uri="{0D108BD9-81ED-4DB2-BD59-A6C34878D82A}">
                    <a16:rowId xmlns:a16="http://schemas.microsoft.com/office/drawing/2014/main" xmlns="" val="10000"/>
                  </a:ext>
                </a:extLst>
              </a:tr>
              <a:tr h="327960">
                <a:tc>
                  <a:txBody>
                    <a:bodyPr/>
                    <a:lstStyle/>
                    <a:p>
                      <a:pPr algn="ctr">
                        <a:lnSpc>
                          <a:spcPct val="100000"/>
                        </a:lnSpc>
                      </a:pPr>
                      <a:r>
                        <a:rPr lang="en-US" sz="1600" b="0" strike="noStrike" spc="-1">
                          <a:solidFill>
                            <a:srgbClr val="FFFFFF"/>
                          </a:solidFill>
                          <a:latin typeface="Trebuchet MS"/>
                        </a:rPr>
                        <a:t>2017</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358 256 €</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7DB"/>
                    </a:solidFill>
                  </a:tcPr>
                </a:tc>
                <a:extLst>
                  <a:ext uri="{0D108BD9-81ED-4DB2-BD59-A6C34878D82A}">
                    <a16:rowId xmlns:a16="http://schemas.microsoft.com/office/drawing/2014/main" xmlns="" val="10001"/>
                  </a:ext>
                </a:extLst>
              </a:tr>
              <a:tr h="327960">
                <a:tc>
                  <a:txBody>
                    <a:bodyPr/>
                    <a:lstStyle/>
                    <a:p>
                      <a:pPr algn="ctr">
                        <a:lnSpc>
                          <a:spcPct val="100000"/>
                        </a:lnSpc>
                      </a:pPr>
                      <a:r>
                        <a:rPr lang="en-US" sz="1600" b="0" strike="noStrike" spc="-1">
                          <a:solidFill>
                            <a:srgbClr val="FFFFFF"/>
                          </a:solidFill>
                          <a:latin typeface="Trebuchet MS"/>
                        </a:rPr>
                        <a:t>2018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396 679 €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2"/>
                  </a:ext>
                </a:extLst>
              </a:tr>
              <a:tr h="327960">
                <a:tc>
                  <a:txBody>
                    <a:bodyPr/>
                    <a:lstStyle/>
                    <a:p>
                      <a:pPr algn="ctr">
                        <a:lnSpc>
                          <a:spcPct val="100000"/>
                        </a:lnSpc>
                      </a:pPr>
                      <a:r>
                        <a:rPr lang="en-US" sz="1600" b="0" strike="noStrike" spc="-1">
                          <a:solidFill>
                            <a:srgbClr val="FFFFFF"/>
                          </a:solidFill>
                          <a:latin typeface="Trebuchet MS"/>
                        </a:rPr>
                        <a:t>2019</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340 536 €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3"/>
                  </a:ext>
                </a:extLst>
              </a:tr>
              <a:tr h="327960">
                <a:tc>
                  <a:txBody>
                    <a:bodyPr/>
                    <a:lstStyle/>
                    <a:p>
                      <a:pPr algn="ctr">
                        <a:lnSpc>
                          <a:spcPct val="100000"/>
                        </a:lnSpc>
                      </a:pPr>
                      <a:r>
                        <a:rPr lang="en-US" sz="1600" b="0" strike="noStrike" spc="-1">
                          <a:solidFill>
                            <a:srgbClr val="FFFFFF"/>
                          </a:solidFill>
                          <a:latin typeface="Trebuchet MS"/>
                        </a:rPr>
                        <a:t>2020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236 152 €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4"/>
                  </a:ext>
                </a:extLst>
              </a:tr>
              <a:tr h="327960">
                <a:tc>
                  <a:txBody>
                    <a:bodyPr/>
                    <a:lstStyle/>
                    <a:p>
                      <a:pPr algn="ctr">
                        <a:lnSpc>
                          <a:spcPct val="100000"/>
                        </a:lnSpc>
                      </a:pPr>
                      <a:r>
                        <a:rPr lang="en-US" sz="1600" b="0" strike="noStrike" spc="-1">
                          <a:solidFill>
                            <a:srgbClr val="FFFFFF"/>
                          </a:solidFill>
                          <a:latin typeface="Trebuchet MS"/>
                        </a:rPr>
                        <a:t>2021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265 078 €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5"/>
                  </a:ext>
                </a:extLst>
              </a:tr>
              <a:tr h="327960">
                <a:tc>
                  <a:txBody>
                    <a:bodyPr/>
                    <a:lstStyle/>
                    <a:p>
                      <a:pPr algn="ctr">
                        <a:lnSpc>
                          <a:spcPct val="100000"/>
                        </a:lnSpc>
                      </a:pPr>
                      <a:r>
                        <a:rPr lang="en-US" sz="1600" b="0" strike="noStrike" spc="-1">
                          <a:solidFill>
                            <a:srgbClr val="FFFFFF"/>
                          </a:solidFill>
                          <a:latin typeface="Trebuchet MS"/>
                        </a:rPr>
                        <a:t>2022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374 986 €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6"/>
                  </a:ext>
                </a:extLst>
              </a:tr>
              <a:tr h="327960">
                <a:tc>
                  <a:txBody>
                    <a:bodyPr/>
                    <a:lstStyle/>
                    <a:p>
                      <a:pPr algn="ctr">
                        <a:lnSpc>
                          <a:spcPct val="100000"/>
                        </a:lnSpc>
                      </a:pPr>
                      <a:r>
                        <a:rPr lang="en-US" sz="1600" b="0" strike="noStrike" spc="-1">
                          <a:solidFill>
                            <a:srgbClr val="FFFFFF"/>
                          </a:solidFill>
                          <a:latin typeface="Trebuchet MS"/>
                        </a:rPr>
                        <a:t>2023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396 100 €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7"/>
                  </a:ext>
                </a:extLst>
              </a:tr>
            </a:tbl>
          </a:graphicData>
        </a:graphic>
      </p:graphicFrame>
      <p:sp>
        <p:nvSpPr>
          <p:cNvPr id="800" name="CustomShape 2"/>
          <p:cNvSpPr/>
          <p:nvPr/>
        </p:nvSpPr>
        <p:spPr>
          <a:xfrm flipH="1">
            <a:off x="1581480" y="2338200"/>
            <a:ext cx="1800" cy="2284200"/>
          </a:xfrm>
          <a:custGeom>
            <a:avLst/>
            <a:gdLst/>
            <a:ahLst/>
            <a:cxnLst/>
            <a:rect l="l" t="t" r="r" b="b"/>
            <a:pathLst>
              <a:path w="21600" h="21600">
                <a:moveTo>
                  <a:pt x="0" y="0"/>
                </a:moveTo>
                <a:lnTo>
                  <a:pt x="21600" y="21600"/>
                </a:lnTo>
              </a:path>
            </a:pathLst>
          </a:custGeom>
          <a:noFill/>
          <a:ln w="19080">
            <a:solidFill>
              <a:srgbClr val="657C91"/>
            </a:solidFill>
            <a:round/>
            <a:tailEnd type="triangle" w="med" len="med"/>
          </a:ln>
        </p:spPr>
        <p:style>
          <a:lnRef idx="0">
            <a:scrgbClr r="0" g="0" b="0"/>
          </a:lnRef>
          <a:fillRef idx="0">
            <a:scrgbClr r="0" g="0" b="0"/>
          </a:fillRef>
          <a:effectRef idx="0">
            <a:scrgbClr r="0" g="0" b="0"/>
          </a:effectRef>
          <a:fontRef idx="minor"/>
        </p:style>
      </p:sp>
      <p:sp>
        <p:nvSpPr>
          <p:cNvPr id="801" name="CustomShape 3"/>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802" name="Picture 3"/>
          <p:cNvPicPr/>
          <p:nvPr/>
        </p:nvPicPr>
        <p:blipFill>
          <a:blip r:embed="rId3"/>
          <a:stretch/>
        </p:blipFill>
        <p:spPr>
          <a:xfrm>
            <a:off x="148320" y="140400"/>
            <a:ext cx="2545560" cy="1522440"/>
          </a:xfrm>
          <a:prstGeom prst="rect">
            <a:avLst/>
          </a:prstGeom>
          <a:ln>
            <a:noFill/>
          </a:ln>
        </p:spPr>
      </p:pic>
      <p:sp>
        <p:nvSpPr>
          <p:cNvPr id="803" name="CustomShape 4"/>
          <p:cNvSpPr/>
          <p:nvPr/>
        </p:nvSpPr>
        <p:spPr>
          <a:xfrm>
            <a:off x="2316960" y="765360"/>
            <a:ext cx="525240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Vor allem </a:t>
            </a:r>
            <a:r>
              <a:rPr lang="en-US" sz="1400" b="1" strike="noStrike" spc="-1">
                <a:solidFill>
                  <a:srgbClr val="404040"/>
                </a:solidFill>
                <a:latin typeface="Trebuchet MS"/>
                <a:ea typeface="DejaVu Sans"/>
              </a:rPr>
              <a:t>Steuereinnahmen</a:t>
            </a:r>
            <a:r>
              <a:rPr lang="en-US" sz="1400" b="0" strike="noStrike" spc="-1">
                <a:solidFill>
                  <a:srgbClr val="404040"/>
                </a:solidFill>
                <a:latin typeface="Trebuchet MS"/>
                <a:ea typeface="DejaVu Sans"/>
              </a:rPr>
              <a:t>, </a:t>
            </a:r>
            <a:r>
              <a:rPr lang="en-US" sz="1400" b="1" strike="noStrike" spc="-1">
                <a:solidFill>
                  <a:srgbClr val="404040"/>
                </a:solidFill>
                <a:latin typeface="Trebuchet MS"/>
                <a:ea typeface="DejaVu Sans"/>
              </a:rPr>
              <a:t>Einnahmen aus dem Gemeindefonds </a:t>
            </a:r>
            <a:r>
              <a:rPr lang="en-US" sz="1400" b="0" strike="noStrike" spc="-1">
                <a:solidFill>
                  <a:srgbClr val="404040"/>
                </a:solidFill>
                <a:latin typeface="Trebuchet MS"/>
                <a:ea typeface="DejaVu Sans"/>
              </a:rPr>
              <a:t>sowie Gemeindesteuern. </a:t>
            </a:r>
            <a:endParaRPr lang="en-US" sz="1400" b="0" strike="noStrike" spc="-1">
              <a:latin typeface="Arial"/>
            </a:endParaRPr>
          </a:p>
          <a:p>
            <a:pPr algn="just">
              <a:lnSpc>
                <a:spcPct val="100000"/>
              </a:lnSpc>
            </a:pPr>
            <a:endParaRPr lang="en-US" sz="1400" b="0" strike="noStrike" spc="-1">
              <a:latin typeface="Arial"/>
            </a:endParaRPr>
          </a:p>
        </p:txBody>
      </p:sp>
      <p:sp>
        <p:nvSpPr>
          <p:cNvPr id="804" name="CustomShape 5"/>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78,5%</a:t>
            </a:r>
            <a:endParaRPr lang="en-US" sz="1600" b="0" strike="noStrike" spc="-1">
              <a:latin typeface="Arial"/>
            </a:endParaRPr>
          </a:p>
        </p:txBody>
      </p:sp>
      <p:sp>
        <p:nvSpPr>
          <p:cNvPr id="805" name="CustomShape 6"/>
          <p:cNvSpPr/>
          <p:nvPr/>
        </p:nvSpPr>
        <p:spPr>
          <a:xfrm>
            <a:off x="2280960" y="17856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EINNAHMEN AUS ÜBERTRAGUNGEN </a:t>
            </a:r>
            <a:endParaRPr lang="en-US" sz="1600" b="0" strike="noStrike" spc="-1">
              <a:latin typeface="Arial"/>
            </a:endParaRPr>
          </a:p>
        </p:txBody>
      </p:sp>
      <p:sp>
        <p:nvSpPr>
          <p:cNvPr id="806" name="CustomShape 7"/>
          <p:cNvSpPr/>
          <p:nvPr/>
        </p:nvSpPr>
        <p:spPr>
          <a:xfrm>
            <a:off x="684360" y="681840"/>
            <a:ext cx="1451880" cy="9158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pic>
        <p:nvPicPr>
          <p:cNvPr id="807" name="Picture 11"/>
          <p:cNvPicPr/>
          <p:nvPr/>
        </p:nvPicPr>
        <p:blipFill>
          <a:blip r:embed="rId4"/>
          <a:srcRect l="30358"/>
          <a:stretch/>
        </p:blipFill>
        <p:spPr>
          <a:xfrm>
            <a:off x="0" y="1253880"/>
            <a:ext cx="1664280" cy="3119040"/>
          </a:xfrm>
          <a:prstGeom prst="rect">
            <a:avLst/>
          </a:prstGeom>
          <a:ln>
            <a:noFill/>
          </a:ln>
        </p:spPr>
      </p:pic>
      <p:sp>
        <p:nvSpPr>
          <p:cNvPr id="808" name="CustomShape 8"/>
          <p:cNvSpPr/>
          <p:nvPr/>
        </p:nvSpPr>
        <p:spPr>
          <a:xfrm>
            <a:off x="1422360" y="1896480"/>
            <a:ext cx="661320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ENTWICKLUNG DER ANDEREN STEUERN</a:t>
            </a:r>
            <a:endParaRPr lang="en-US" sz="1400" b="0" strike="noStrike" spc="-1">
              <a:latin typeface="Arial"/>
            </a:endParaRPr>
          </a:p>
        </p:txBody>
      </p:sp>
      <p:sp>
        <p:nvSpPr>
          <p:cNvPr id="809" name="CustomShape 9"/>
          <p:cNvSpPr/>
          <p:nvPr/>
        </p:nvSpPr>
        <p:spPr>
          <a:xfrm>
            <a:off x="858600" y="3235680"/>
            <a:ext cx="945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+ 10,6%</a:t>
            </a:r>
            <a:endParaRPr lang="en-US" sz="1400" b="0" strike="noStrike" spc="-1">
              <a:latin typeface="Arial"/>
            </a:endParaRPr>
          </a:p>
        </p:txBody>
      </p:sp>
      <p:pic>
        <p:nvPicPr>
          <p:cNvPr id="810" name="Picture 7"/>
          <p:cNvPicPr/>
          <p:nvPr/>
        </p:nvPicPr>
        <p:blipFill>
          <a:blip r:embed="rId5"/>
          <a:stretch/>
        </p:blipFill>
        <p:spPr>
          <a:xfrm>
            <a:off x="4572000" y="2265120"/>
            <a:ext cx="4413960" cy="1938600"/>
          </a:xfrm>
          <a:prstGeom prst="rect">
            <a:avLst/>
          </a:prstGeom>
          <a:ln>
            <a:noFill/>
          </a:ln>
        </p:spPr>
      </p:pic>
      <p:sp>
        <p:nvSpPr>
          <p:cNvPr id="811" name="CustomShape 10"/>
          <p:cNvSpPr/>
          <p:nvPr/>
        </p:nvSpPr>
        <p:spPr>
          <a:xfrm>
            <a:off x="9321853" y="2265120"/>
            <a:ext cx="360" cy="1438200"/>
          </a:xfrm>
          <a:custGeom>
            <a:avLst/>
            <a:gdLst/>
            <a:ahLst/>
            <a:cxnLst/>
            <a:rect l="l" t="t" r="r" b="b"/>
            <a:pathLst>
              <a:path w="21600" h="21600">
                <a:moveTo>
                  <a:pt x="0" y="0"/>
                </a:moveTo>
                <a:lnTo>
                  <a:pt x="21600" y="21600"/>
                </a:lnTo>
              </a:path>
            </a:pathLst>
          </a:custGeom>
          <a:noFill/>
          <a:ln w="38100">
            <a:solidFill>
              <a:srgbClr val="98002E"/>
            </a:solidFill>
            <a:round/>
            <a:tailEnd type="triangle" w="med" len="med"/>
          </a:ln>
        </p:spPr>
        <p:style>
          <a:lnRef idx="0">
            <a:scrgbClr r="0" g="0" b="0"/>
          </a:lnRef>
          <a:fillRef idx="0">
            <a:scrgbClr r="0" g="0" b="0"/>
          </a:fillRef>
          <a:effectRef idx="0">
            <a:scrgbClr r="0" g="0" b="0"/>
          </a:effectRef>
          <a:fontRef idx="minor"/>
        </p:style>
      </p:sp>
      <p:sp>
        <p:nvSpPr>
          <p:cNvPr id="812" name="CustomShape 11"/>
          <p:cNvSpPr/>
          <p:nvPr/>
        </p:nvSpPr>
        <p:spPr>
          <a:xfrm>
            <a:off x="4500720" y="4232520"/>
            <a:ext cx="4485240" cy="6868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128880" algn="ctr">
              <a:lnSpc>
                <a:spcPct val="100000"/>
              </a:lnSpc>
              <a:spcBef>
                <a:spcPts val="408"/>
              </a:spcBef>
            </a:pPr>
            <a:r>
              <a:rPr lang="en-US" sz="1000" b="0" i="1" strike="noStrike" spc="-1">
                <a:solidFill>
                  <a:srgbClr val="685040"/>
                </a:solidFill>
                <a:latin typeface="Trebuchet MS"/>
                <a:ea typeface="DejaVu Sans"/>
              </a:rPr>
              <a:t>Der Schnitt pro Einwohner liegt 30€, also Platz 91 in der Wallonie (anders als bei Müllsteuern)</a:t>
            </a:r>
            <a:endParaRPr lang="en-US" sz="1000" b="0" strike="noStrike" spc="-1">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1118 0.03611 L -0.90208 0.07623 C -0.85816 0.08518 -0.79236 0.09012 -0.72378 0.09012 C -0.64548 0.09012 -0.58298 0.08518 -0.53906 0.07623 L -0.32916 0.03611 " pathEditMode="relative" rAng="0" ptsTypes="AAAAA">
                                      <p:cBhvr>
                                        <p:cTn id="6" dur="2000" fill="hold"/>
                                        <p:tgtEl>
                                          <p:spTgt spid="811"/>
                                        </p:tgtEl>
                                        <p:attrNameLst>
                                          <p:attrName>ppt_x</p:attrName>
                                          <p:attrName>ppt_y</p:attrName>
                                        </p:attrNameLst>
                                      </p:cBhvr>
                                      <p:rCtr x="39132"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814" name="Picture 3"/>
          <p:cNvPicPr/>
          <p:nvPr/>
        </p:nvPicPr>
        <p:blipFill>
          <a:blip r:embed="rId3"/>
          <a:stretch/>
        </p:blipFill>
        <p:spPr>
          <a:xfrm>
            <a:off x="148320" y="140400"/>
            <a:ext cx="2545560" cy="1522440"/>
          </a:xfrm>
          <a:prstGeom prst="rect">
            <a:avLst/>
          </a:prstGeom>
          <a:ln>
            <a:noFill/>
          </a:ln>
        </p:spPr>
      </p:pic>
      <p:sp>
        <p:nvSpPr>
          <p:cNvPr id="815" name="CustomShape 2"/>
          <p:cNvSpPr/>
          <p:nvPr/>
        </p:nvSpPr>
        <p:spPr>
          <a:xfrm>
            <a:off x="2316960" y="765360"/>
            <a:ext cx="525240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Vor allem </a:t>
            </a:r>
            <a:r>
              <a:rPr lang="en-US" sz="1400" b="1" strike="noStrike" spc="-1">
                <a:solidFill>
                  <a:srgbClr val="404040"/>
                </a:solidFill>
                <a:latin typeface="Trebuchet MS"/>
                <a:ea typeface="DejaVu Sans"/>
              </a:rPr>
              <a:t>Steuereinnahmen</a:t>
            </a:r>
            <a:r>
              <a:rPr lang="en-US" sz="1400" b="0" strike="noStrike" spc="-1">
                <a:solidFill>
                  <a:srgbClr val="404040"/>
                </a:solidFill>
                <a:latin typeface="Trebuchet MS"/>
                <a:ea typeface="DejaVu Sans"/>
              </a:rPr>
              <a:t>, </a:t>
            </a:r>
            <a:r>
              <a:rPr lang="en-US" sz="1400" b="1" strike="noStrike" spc="-1">
                <a:solidFill>
                  <a:srgbClr val="404040"/>
                </a:solidFill>
                <a:latin typeface="Trebuchet MS"/>
                <a:ea typeface="DejaVu Sans"/>
              </a:rPr>
              <a:t>Einnahmen aus dem Gemeindefonds</a:t>
            </a:r>
            <a:r>
              <a:rPr lang="en-US" sz="1400" b="0" strike="noStrike" spc="-1">
                <a:solidFill>
                  <a:srgbClr val="404040"/>
                </a:solidFill>
                <a:latin typeface="Trebuchet MS"/>
                <a:ea typeface="DejaVu Sans"/>
              </a:rPr>
              <a:t> sowie Gemeindesteuern.</a:t>
            </a:r>
            <a:endParaRPr lang="en-US" sz="1400" b="0" strike="noStrike" spc="-1">
              <a:latin typeface="Arial"/>
            </a:endParaRPr>
          </a:p>
          <a:p>
            <a:pPr algn="just">
              <a:lnSpc>
                <a:spcPct val="100000"/>
              </a:lnSpc>
            </a:pPr>
            <a:endParaRPr lang="en-US" sz="1400" b="0" strike="noStrike" spc="-1">
              <a:latin typeface="Arial"/>
            </a:endParaRPr>
          </a:p>
        </p:txBody>
      </p:sp>
      <p:sp>
        <p:nvSpPr>
          <p:cNvPr id="816" name="CustomShape 3"/>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78,5%</a:t>
            </a:r>
            <a:endParaRPr lang="en-US" sz="1600" b="0" strike="noStrike" spc="-1">
              <a:latin typeface="Arial"/>
            </a:endParaRPr>
          </a:p>
        </p:txBody>
      </p:sp>
      <p:sp>
        <p:nvSpPr>
          <p:cNvPr id="817" name="CustomShape 4"/>
          <p:cNvSpPr/>
          <p:nvPr/>
        </p:nvSpPr>
        <p:spPr>
          <a:xfrm>
            <a:off x="2316960" y="17856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EINNAHMEN AUS ÜBERTRAGUNGEN </a:t>
            </a:r>
            <a:endParaRPr lang="en-US" sz="1600" b="0" strike="noStrike" spc="-1">
              <a:latin typeface="Arial"/>
            </a:endParaRPr>
          </a:p>
        </p:txBody>
      </p:sp>
      <p:sp>
        <p:nvSpPr>
          <p:cNvPr id="818" name="CustomShape 5"/>
          <p:cNvSpPr/>
          <p:nvPr/>
        </p:nvSpPr>
        <p:spPr>
          <a:xfrm>
            <a:off x="684360" y="681840"/>
            <a:ext cx="1451880" cy="9158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pic>
        <p:nvPicPr>
          <p:cNvPr id="819" name="Picture 11"/>
          <p:cNvPicPr/>
          <p:nvPr/>
        </p:nvPicPr>
        <p:blipFill>
          <a:blip r:embed="rId4"/>
          <a:srcRect l="30358"/>
          <a:stretch/>
        </p:blipFill>
        <p:spPr>
          <a:xfrm>
            <a:off x="0" y="1253880"/>
            <a:ext cx="1664280" cy="3119040"/>
          </a:xfrm>
          <a:prstGeom prst="rect">
            <a:avLst/>
          </a:prstGeom>
          <a:ln>
            <a:noFill/>
          </a:ln>
        </p:spPr>
      </p:pic>
      <p:sp>
        <p:nvSpPr>
          <p:cNvPr id="820" name="CustomShape 6"/>
          <p:cNvSpPr/>
          <p:nvPr/>
        </p:nvSpPr>
        <p:spPr>
          <a:xfrm>
            <a:off x="1280160" y="3682800"/>
            <a:ext cx="163260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GETROFFENE ENTSCHEIDUNGEN</a:t>
            </a:r>
            <a:endParaRPr lang="en-US" sz="1400" b="0" strike="noStrike" spc="-1">
              <a:latin typeface="Arial"/>
            </a:endParaRPr>
          </a:p>
        </p:txBody>
      </p:sp>
      <p:pic>
        <p:nvPicPr>
          <p:cNvPr id="821" name="Graphic 25" descr="Signpost outline"/>
          <p:cNvPicPr/>
          <p:nvPr/>
        </p:nvPicPr>
        <p:blipFill>
          <a:blip r:embed="rId5"/>
          <a:stretch/>
        </p:blipFill>
        <p:spPr>
          <a:xfrm>
            <a:off x="1584720" y="2176200"/>
            <a:ext cx="1608840" cy="1608840"/>
          </a:xfrm>
          <a:prstGeom prst="rect">
            <a:avLst/>
          </a:prstGeom>
          <a:ln>
            <a:noFill/>
          </a:ln>
        </p:spPr>
      </p:pic>
      <p:sp>
        <p:nvSpPr>
          <p:cNvPr id="822" name="CustomShape 7"/>
          <p:cNvSpPr/>
          <p:nvPr/>
        </p:nvSpPr>
        <p:spPr>
          <a:xfrm>
            <a:off x="3107520" y="2176200"/>
            <a:ext cx="5602680" cy="20298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3320">
              <a:lnSpc>
                <a:spcPct val="100000"/>
              </a:lnSpc>
              <a:buClr>
                <a:srgbClr val="ADADAD"/>
              </a:buClr>
              <a:buFont typeface="Arial"/>
              <a:buChar char="•"/>
            </a:pPr>
            <a:r>
              <a:rPr lang="en-US" sz="1800" b="0" strike="noStrike" spc="-1" dirty="0" err="1">
                <a:solidFill>
                  <a:srgbClr val="404040"/>
                </a:solidFill>
                <a:latin typeface="Trebuchet MS"/>
                <a:ea typeface="DejaVu Sans"/>
              </a:rPr>
              <a:t>Anpassung</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Steuern</a:t>
            </a:r>
            <a:r>
              <a:rPr lang="en-US" sz="1800" b="0" strike="noStrike" spc="-1" dirty="0">
                <a:solidFill>
                  <a:srgbClr val="404040"/>
                </a:solidFill>
                <a:latin typeface="Trebuchet MS"/>
                <a:ea typeface="DejaVu Sans"/>
              </a:rPr>
              <a:t> und </a:t>
            </a:r>
            <a:r>
              <a:rPr lang="en-US" sz="1800" b="0" strike="noStrike" spc="-1" dirty="0" err="1">
                <a:solidFill>
                  <a:srgbClr val="404040"/>
                </a:solidFill>
                <a:latin typeface="Trebuchet MS"/>
                <a:ea typeface="DejaVu Sans"/>
              </a:rPr>
              <a:t>Gebühren</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Zweitwohnung</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Übernachtungen</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Friedhof</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Kanal</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Polizeiverordnungen</a:t>
            </a:r>
            <a:r>
              <a:rPr lang="en-US" sz="1800" b="0" strike="noStrike" spc="-1" dirty="0">
                <a:solidFill>
                  <a:srgbClr val="404040"/>
                </a:solidFill>
                <a:latin typeface="Trebuchet MS"/>
                <a:ea typeface="DejaVu Sans"/>
              </a:rPr>
              <a:t>)</a:t>
            </a:r>
            <a:endParaRPr lang="en-US" sz="1800" b="0" strike="noStrike" spc="-1" dirty="0">
              <a:latin typeface="Arial"/>
            </a:endParaRPr>
          </a:p>
          <a:p>
            <a:pPr marL="285840" indent="-283320">
              <a:lnSpc>
                <a:spcPct val="100000"/>
              </a:lnSpc>
              <a:buClr>
                <a:srgbClr val="ADADAD"/>
              </a:buClr>
              <a:buFont typeface="Arial"/>
              <a:buChar char="•"/>
            </a:pPr>
            <a:r>
              <a:rPr lang="en-US" sz="1800" b="0" strike="noStrike" spc="-1" dirty="0">
                <a:solidFill>
                  <a:srgbClr val="404040"/>
                </a:solidFill>
                <a:latin typeface="Trebuchet MS"/>
                <a:ea typeface="DejaVu Sans"/>
              </a:rPr>
              <a:t>Neue </a:t>
            </a:r>
            <a:r>
              <a:rPr lang="en-US" sz="1800" b="0" strike="noStrike" spc="-1" dirty="0" err="1">
                <a:solidFill>
                  <a:srgbClr val="404040"/>
                </a:solidFill>
                <a:latin typeface="Trebuchet MS"/>
                <a:ea typeface="DejaVu Sans"/>
              </a:rPr>
              <a:t>Steuern</a:t>
            </a:r>
            <a:endParaRPr lang="en-US" sz="1800" b="0" strike="noStrike" spc="-1" dirty="0">
              <a:latin typeface="Arial"/>
            </a:endParaRPr>
          </a:p>
          <a:p>
            <a:pPr marL="742680" lvl="1" indent="-283320">
              <a:lnSpc>
                <a:spcPct val="100000"/>
              </a:lnSpc>
              <a:buClr>
                <a:srgbClr val="ADADAD"/>
              </a:buClr>
              <a:buFont typeface="Arial"/>
              <a:buChar char="•"/>
            </a:pPr>
            <a:r>
              <a:rPr lang="en-US" sz="1800" b="0" strike="noStrike" spc="-1" dirty="0" err="1">
                <a:solidFill>
                  <a:srgbClr val="404040"/>
                </a:solidFill>
                <a:latin typeface="Trebuchet MS"/>
                <a:ea typeface="DejaVu Sans"/>
              </a:rPr>
              <a:t>Steuer</a:t>
            </a:r>
            <a:r>
              <a:rPr lang="en-US" sz="1800" b="0" strike="noStrike" spc="-1" dirty="0">
                <a:solidFill>
                  <a:srgbClr val="404040"/>
                </a:solidFill>
                <a:latin typeface="Trebuchet MS"/>
                <a:ea typeface="DejaVu Sans"/>
              </a:rPr>
              <a:t> auf </a:t>
            </a:r>
            <a:r>
              <a:rPr lang="en-US" sz="1800" b="0" strike="noStrike" spc="-1" dirty="0" err="1">
                <a:solidFill>
                  <a:srgbClr val="404040"/>
                </a:solidFill>
                <a:latin typeface="Trebuchet MS"/>
                <a:ea typeface="DejaVu Sans"/>
              </a:rPr>
              <a:t>Privatschwimmbäder</a:t>
            </a:r>
            <a:endParaRPr lang="en-US" sz="1800" b="0" strike="noStrike" spc="-1" dirty="0">
              <a:latin typeface="Arial"/>
            </a:endParaRPr>
          </a:p>
          <a:p>
            <a:pPr marL="285840" indent="-283320">
              <a:lnSpc>
                <a:spcPct val="100000"/>
              </a:lnSpc>
              <a:buClr>
                <a:srgbClr val="ADADAD"/>
              </a:buClr>
              <a:buFont typeface="Arial"/>
              <a:buChar char="•"/>
            </a:pPr>
            <a:r>
              <a:rPr lang="en-US" sz="1800" b="0" strike="noStrike" spc="-1" dirty="0" err="1">
                <a:solidFill>
                  <a:srgbClr val="404040"/>
                </a:solidFill>
                <a:latin typeface="Trebuchet MS"/>
                <a:ea typeface="DejaVu Sans"/>
              </a:rPr>
              <a:t>Erhöhung</a:t>
            </a:r>
            <a:r>
              <a:rPr lang="en-US" sz="1800" b="0" strike="noStrike" spc="-1" dirty="0">
                <a:solidFill>
                  <a:srgbClr val="404040"/>
                </a:solidFill>
                <a:latin typeface="Trebuchet MS"/>
                <a:ea typeface="DejaVu Sans"/>
              </a:rPr>
              <a:t> der </a:t>
            </a:r>
            <a:r>
              <a:rPr lang="en-US" sz="1800" b="0" strike="noStrike" spc="-1" dirty="0" err="1">
                <a:solidFill>
                  <a:srgbClr val="404040"/>
                </a:solidFill>
                <a:latin typeface="Trebuchet MS"/>
                <a:ea typeface="DejaVu Sans"/>
              </a:rPr>
              <a:t>aktuellen</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Steuern</a:t>
            </a:r>
            <a:endParaRPr lang="en-US" sz="1800" b="0" strike="noStrike" spc="-1" dirty="0">
              <a:latin typeface="Arial"/>
            </a:endParaRPr>
          </a:p>
          <a:p>
            <a:pPr marL="742680" lvl="1" indent="-283320">
              <a:lnSpc>
                <a:spcPct val="100000"/>
              </a:lnSpc>
              <a:buClr>
                <a:srgbClr val="ADADAD"/>
              </a:buClr>
              <a:buFont typeface="Arial"/>
              <a:buChar char="•"/>
            </a:pPr>
            <a:r>
              <a:rPr lang="en-US" sz="1800" b="0" strike="noStrike" spc="-1" dirty="0" err="1">
                <a:solidFill>
                  <a:srgbClr val="404040"/>
                </a:solidFill>
                <a:latin typeface="Trebuchet MS"/>
                <a:ea typeface="DejaVu Sans"/>
              </a:rPr>
              <a:t>Ferienunterkunft</a:t>
            </a:r>
            <a:endParaRPr lang="en-US" sz="18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203040" y="8640"/>
            <a:ext cx="1166040" cy="57528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28" name="Picture 16"/>
          <p:cNvPicPr/>
          <p:nvPr/>
        </p:nvPicPr>
        <p:blipFill>
          <a:blip r:embed="rId3"/>
          <a:srcRect l="55741"/>
          <a:stretch/>
        </p:blipFill>
        <p:spPr>
          <a:xfrm>
            <a:off x="0" y="-266760"/>
            <a:ext cx="3240720" cy="5407560"/>
          </a:xfrm>
          <a:prstGeom prst="rect">
            <a:avLst/>
          </a:prstGeom>
          <a:ln>
            <a:noFill/>
          </a:ln>
        </p:spPr>
      </p:pic>
      <p:sp>
        <p:nvSpPr>
          <p:cNvPr id="429" name="CustomShape 2"/>
          <p:cNvSpPr/>
          <p:nvPr/>
        </p:nvSpPr>
        <p:spPr>
          <a:xfrm>
            <a:off x="3774600" y="1216440"/>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Kleine Gemeinde</a:t>
            </a:r>
            <a:endParaRPr lang="en-US" sz="1600" b="0" strike="noStrike" spc="-1">
              <a:latin typeface="Arial"/>
            </a:endParaRPr>
          </a:p>
        </p:txBody>
      </p:sp>
      <p:sp>
        <p:nvSpPr>
          <p:cNvPr id="430" name="CustomShape 3"/>
          <p:cNvSpPr/>
          <p:nvPr/>
        </p:nvSpPr>
        <p:spPr>
          <a:xfrm>
            <a:off x="3774600" y="2191680"/>
            <a:ext cx="4153680" cy="644400"/>
          </a:xfrm>
          <a:prstGeom prst="roundRect">
            <a:avLst>
              <a:gd name="adj" fmla="val 50000"/>
            </a:avLst>
          </a:prstGeom>
          <a:solidFill>
            <a:srgbClr val="C1CBD4"/>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Bevölkerungsdichte Gemeinde</a:t>
            </a:r>
            <a:endParaRPr lang="en-US" sz="1600" b="0" strike="noStrike" spc="-1">
              <a:latin typeface="Arial"/>
            </a:endParaRPr>
          </a:p>
        </p:txBody>
      </p:sp>
      <p:sp>
        <p:nvSpPr>
          <p:cNvPr id="431" name="CustomShape 4"/>
          <p:cNvSpPr/>
          <p:nvPr/>
        </p:nvSpPr>
        <p:spPr>
          <a:xfrm>
            <a:off x="3774600" y="3166920"/>
            <a:ext cx="4153680" cy="644400"/>
          </a:xfrm>
          <a:prstGeom prst="roundRect">
            <a:avLst>
              <a:gd name="adj" fmla="val 50000"/>
            </a:avLst>
          </a:prstGeom>
          <a:solidFill>
            <a:srgbClr val="A2B0BE"/>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dirty="0">
                <a:solidFill>
                  <a:srgbClr val="000000"/>
                </a:solidFill>
                <a:latin typeface="Trebuchet MS"/>
                <a:ea typeface="DejaVu Sans"/>
              </a:rPr>
              <a:t>Gemeinde </a:t>
            </a:r>
            <a:r>
              <a:rPr lang="en-US" sz="1600" b="0" strike="noStrike" spc="-1" dirty="0" err="1">
                <a:solidFill>
                  <a:srgbClr val="000000"/>
                </a:solidFill>
                <a:latin typeface="Trebuchet MS"/>
                <a:ea typeface="DejaVu Sans"/>
              </a:rPr>
              <a:t>mit</a:t>
            </a:r>
            <a:r>
              <a:rPr lang="en-US" sz="1600" b="0" strike="noStrike" spc="-1" dirty="0">
                <a:solidFill>
                  <a:srgbClr val="000000"/>
                </a:solidFill>
                <a:latin typeface="Trebuchet MS"/>
                <a:ea typeface="DejaVu Sans"/>
              </a:rPr>
              <a:t> </a:t>
            </a:r>
            <a:r>
              <a:rPr lang="en-US" sz="1600" b="0" strike="noStrike" spc="-1" dirty="0" err="1">
                <a:solidFill>
                  <a:srgbClr val="000000"/>
                </a:solidFill>
                <a:latin typeface="Trebuchet MS"/>
                <a:ea typeface="DejaVu Sans"/>
              </a:rPr>
              <a:t>sozialschwachen</a:t>
            </a:r>
            <a:r>
              <a:rPr lang="en-US" sz="1600" b="0" strike="noStrike" spc="-1" dirty="0">
                <a:solidFill>
                  <a:srgbClr val="000000"/>
                </a:solidFill>
                <a:latin typeface="Trebuchet MS"/>
                <a:ea typeface="DejaVu Sans"/>
              </a:rPr>
              <a:t> </a:t>
            </a:r>
            <a:r>
              <a:rPr lang="en-US" sz="1600" b="0" strike="noStrike" spc="-1" dirty="0" err="1">
                <a:solidFill>
                  <a:srgbClr val="000000"/>
                </a:solidFill>
                <a:latin typeface="Trebuchet MS"/>
                <a:ea typeface="DejaVu Sans"/>
              </a:rPr>
              <a:t>Bevölkerungsschichten</a:t>
            </a:r>
            <a:endParaRPr lang="en-US" sz="1600" b="0" strike="noStrike" spc="-1" dirty="0">
              <a:latin typeface="Arial"/>
            </a:endParaRPr>
          </a:p>
        </p:txBody>
      </p:sp>
      <p:sp>
        <p:nvSpPr>
          <p:cNvPr id="432" name="CustomShape 5"/>
          <p:cNvSpPr/>
          <p:nvPr/>
        </p:nvSpPr>
        <p:spPr>
          <a:xfrm>
            <a:off x="3691080" y="3166200"/>
            <a:ext cx="620640" cy="644400"/>
          </a:xfrm>
          <a:prstGeom prst="ellipse">
            <a:avLst/>
          </a:prstGeom>
          <a:solidFill>
            <a:srgbClr val="A2B0BE"/>
          </a:solidFill>
          <a:ln w="25560">
            <a:solidFill>
              <a:srgbClr val="FFFFFF"/>
            </a:solidFill>
            <a:round/>
          </a:ln>
        </p:spPr>
        <p:style>
          <a:lnRef idx="0">
            <a:scrgbClr r="0" g="0" b="0"/>
          </a:lnRef>
          <a:fillRef idx="0">
            <a:scrgbClr r="0" g="0" b="0"/>
          </a:fillRef>
          <a:effectRef idx="0">
            <a:scrgbClr r="0" g="0" b="0"/>
          </a:effectRef>
          <a:fontRef idx="minor"/>
        </p:style>
      </p:sp>
      <p:sp>
        <p:nvSpPr>
          <p:cNvPr id="433" name="CustomShape 6"/>
          <p:cNvSpPr/>
          <p:nvPr/>
        </p:nvSpPr>
        <p:spPr>
          <a:xfrm>
            <a:off x="3691080" y="2190960"/>
            <a:ext cx="620640" cy="644400"/>
          </a:xfrm>
          <a:prstGeom prst="ellipse">
            <a:avLst/>
          </a:prstGeom>
          <a:solidFill>
            <a:srgbClr val="C1CBD4"/>
          </a:solidFill>
          <a:ln w="25560">
            <a:solidFill>
              <a:srgbClr val="FFFFFF"/>
            </a:solidFill>
            <a:round/>
          </a:ln>
        </p:spPr>
        <p:style>
          <a:lnRef idx="0">
            <a:scrgbClr r="0" g="0" b="0"/>
          </a:lnRef>
          <a:fillRef idx="0">
            <a:scrgbClr r="0" g="0" b="0"/>
          </a:fillRef>
          <a:effectRef idx="0">
            <a:scrgbClr r="0" g="0" b="0"/>
          </a:effectRef>
          <a:fontRef idx="minor"/>
        </p:style>
      </p:sp>
      <p:sp>
        <p:nvSpPr>
          <p:cNvPr id="434" name="CustomShape 7"/>
          <p:cNvSpPr/>
          <p:nvPr/>
        </p:nvSpPr>
        <p:spPr>
          <a:xfrm>
            <a:off x="3691080" y="1212120"/>
            <a:ext cx="620640" cy="644400"/>
          </a:xfrm>
          <a:prstGeom prst="ellipse">
            <a:avLst/>
          </a:prstGeom>
          <a:solidFill>
            <a:srgbClr val="E0E5E9"/>
          </a:solidFill>
          <a:ln w="25560">
            <a:solidFill>
              <a:srgbClr val="FFFFFF"/>
            </a:solidFill>
            <a:round/>
          </a:ln>
        </p:spPr>
        <p:style>
          <a:lnRef idx="0">
            <a:scrgbClr r="0" g="0" b="0"/>
          </a:lnRef>
          <a:fillRef idx="0">
            <a:scrgbClr r="0" g="0" b="0"/>
          </a:fillRef>
          <a:effectRef idx="0">
            <a:scrgbClr r="0" g="0" b="0"/>
          </a:effectRef>
          <a:fontRef idx="minor"/>
        </p:style>
      </p:sp>
      <p:pic>
        <p:nvPicPr>
          <p:cNvPr id="435" name="Graphic 39" descr="Route (Two Pins With A Path) outline"/>
          <p:cNvPicPr/>
          <p:nvPr/>
        </p:nvPicPr>
        <p:blipFill>
          <a:blip r:embed="rId4"/>
          <a:stretch/>
        </p:blipFill>
        <p:spPr>
          <a:xfrm>
            <a:off x="3756960" y="1309320"/>
            <a:ext cx="450000" cy="450000"/>
          </a:xfrm>
          <a:prstGeom prst="rect">
            <a:avLst/>
          </a:prstGeom>
          <a:ln>
            <a:noFill/>
          </a:ln>
        </p:spPr>
      </p:pic>
      <p:pic>
        <p:nvPicPr>
          <p:cNvPr id="436" name="Graphic 40" descr="Home outline"/>
          <p:cNvPicPr/>
          <p:nvPr/>
        </p:nvPicPr>
        <p:blipFill>
          <a:blip r:embed="rId5"/>
          <a:stretch/>
        </p:blipFill>
        <p:spPr>
          <a:xfrm>
            <a:off x="3774600" y="2256120"/>
            <a:ext cx="450000" cy="450000"/>
          </a:xfrm>
          <a:prstGeom prst="rect">
            <a:avLst/>
          </a:prstGeom>
          <a:ln>
            <a:noFill/>
          </a:ln>
        </p:spPr>
      </p:pic>
      <p:pic>
        <p:nvPicPr>
          <p:cNvPr id="437" name="Graphic 41" descr="Weights Uneven outline"/>
          <p:cNvPicPr/>
          <p:nvPr/>
        </p:nvPicPr>
        <p:blipFill>
          <a:blip r:embed="rId6"/>
          <a:stretch/>
        </p:blipFill>
        <p:spPr>
          <a:xfrm>
            <a:off x="3784320" y="3277080"/>
            <a:ext cx="423000" cy="423000"/>
          </a:xfrm>
          <a:prstGeom prst="rect">
            <a:avLst/>
          </a:prstGeom>
          <a:ln>
            <a:noFill/>
          </a:ln>
        </p:spPr>
      </p:pic>
      <p:sp>
        <p:nvSpPr>
          <p:cNvPr id="438" name="CustomShape 8"/>
          <p:cNvSpPr/>
          <p:nvPr/>
        </p:nvSpPr>
        <p:spPr>
          <a:xfrm>
            <a:off x="331920" y="4563360"/>
            <a:ext cx="707040" cy="56916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39" name="Graphic 44" descr="Marker outline"/>
          <p:cNvPicPr/>
          <p:nvPr/>
        </p:nvPicPr>
        <p:blipFill>
          <a:blip r:embed="rId7"/>
          <a:stretch/>
        </p:blipFill>
        <p:spPr>
          <a:xfrm>
            <a:off x="910440" y="14760"/>
            <a:ext cx="569160" cy="569160"/>
          </a:xfrm>
          <a:prstGeom prst="rect">
            <a:avLst/>
          </a:prstGeom>
          <a:ln>
            <a:noFill/>
          </a:ln>
        </p:spPr>
      </p:pic>
      <p:sp>
        <p:nvSpPr>
          <p:cNvPr id="440" name="CustomShape 9"/>
          <p:cNvSpPr/>
          <p:nvPr/>
        </p:nvSpPr>
        <p:spPr>
          <a:xfrm>
            <a:off x="1257840" y="166680"/>
            <a:ext cx="186012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1" strike="noStrike" spc="-1">
                <a:solidFill>
                  <a:srgbClr val="404040"/>
                </a:solidFill>
                <a:latin typeface="Trebuchet MS"/>
                <a:ea typeface="DejaVu Sans"/>
              </a:rPr>
              <a:t>KELMIS</a:t>
            </a:r>
            <a:endParaRPr lang="en-US" sz="1100" b="0" strike="noStrike" spc="-1">
              <a:latin typeface="Arial"/>
            </a:endParaRPr>
          </a:p>
        </p:txBody>
      </p:sp>
      <p:pic>
        <p:nvPicPr>
          <p:cNvPr id="443" name="Image 3"/>
          <p:cNvPicPr/>
          <p:nvPr/>
        </p:nvPicPr>
        <p:blipFill>
          <a:blip r:embed="rId8"/>
          <a:stretch/>
        </p:blipFill>
        <p:spPr>
          <a:xfrm>
            <a:off x="8036640" y="2934000"/>
            <a:ext cx="919080" cy="912240"/>
          </a:xfrm>
          <a:prstGeom prst="rect">
            <a:avLst/>
          </a:prstGeom>
          <a:ln>
            <a:noFill/>
          </a:ln>
        </p:spPr>
      </p:pic>
      <p:pic>
        <p:nvPicPr>
          <p:cNvPr id="2" name="Image 1">
            <a:extLst>
              <a:ext uri="{FF2B5EF4-FFF2-40B4-BE49-F238E27FC236}">
                <a16:creationId xmlns:a16="http://schemas.microsoft.com/office/drawing/2014/main" xmlns="" id="{AF58876D-D77F-5BDE-815F-E5B0EEC1E494}"/>
              </a:ext>
            </a:extLst>
          </p:cNvPr>
          <p:cNvPicPr>
            <a:picLocks noChangeAspect="1"/>
          </p:cNvPicPr>
          <p:nvPr/>
        </p:nvPicPr>
        <p:blipFill>
          <a:blip r:embed="rId9"/>
          <a:stretch>
            <a:fillRect/>
          </a:stretch>
        </p:blipFill>
        <p:spPr>
          <a:xfrm>
            <a:off x="8036640" y="1280099"/>
            <a:ext cx="943920" cy="597630"/>
          </a:xfrm>
          <a:prstGeom prst="rect">
            <a:avLst/>
          </a:prstGeom>
        </p:spPr>
      </p:pic>
      <p:pic>
        <p:nvPicPr>
          <p:cNvPr id="3" name="Image 2">
            <a:extLst>
              <a:ext uri="{FF2B5EF4-FFF2-40B4-BE49-F238E27FC236}">
                <a16:creationId xmlns:a16="http://schemas.microsoft.com/office/drawing/2014/main" xmlns="" id="{C2B8A4D8-C130-D23A-BE24-43F6A6A4D60B}"/>
              </a:ext>
            </a:extLst>
          </p:cNvPr>
          <p:cNvPicPr>
            <a:picLocks noChangeAspect="1"/>
          </p:cNvPicPr>
          <p:nvPr/>
        </p:nvPicPr>
        <p:blipFill>
          <a:blip r:embed="rId10"/>
          <a:stretch>
            <a:fillRect/>
          </a:stretch>
        </p:blipFill>
        <p:spPr>
          <a:xfrm>
            <a:off x="7986497" y="2209500"/>
            <a:ext cx="969223" cy="59763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23" name="Picture 2"/>
          <p:cNvPicPr/>
          <p:nvPr/>
        </p:nvPicPr>
        <p:blipFill>
          <a:blip r:embed="rId2"/>
          <a:stretch/>
        </p:blipFill>
        <p:spPr>
          <a:xfrm>
            <a:off x="2372760" y="1510560"/>
            <a:ext cx="4108680" cy="2464200"/>
          </a:xfrm>
          <a:prstGeom prst="rect">
            <a:avLst/>
          </a:prstGeom>
          <a:ln>
            <a:noFill/>
          </a:ln>
        </p:spPr>
      </p:pic>
      <p:sp>
        <p:nvSpPr>
          <p:cNvPr id="824" name="CustomShape 1"/>
          <p:cNvSpPr/>
          <p:nvPr/>
        </p:nvSpPr>
        <p:spPr>
          <a:xfrm flipV="1">
            <a:off x="4303080" y="878400"/>
            <a:ext cx="1202760" cy="740160"/>
          </a:xfrm>
          <a:prstGeom prst="bentConnector3">
            <a:avLst>
              <a:gd name="adj1" fmla="val 1002"/>
            </a:avLst>
          </a:prstGeom>
          <a:noFill/>
          <a:ln w="6480">
            <a:solidFill>
              <a:srgbClr val="ABABAB"/>
            </a:solidFill>
            <a:round/>
          </a:ln>
        </p:spPr>
        <p:style>
          <a:lnRef idx="0">
            <a:scrgbClr r="0" g="0" b="0"/>
          </a:lnRef>
          <a:fillRef idx="0">
            <a:scrgbClr r="0" g="0" b="0"/>
          </a:fillRef>
          <a:effectRef idx="0">
            <a:scrgbClr r="0" g="0" b="0"/>
          </a:effectRef>
          <a:fontRef idx="minor"/>
        </p:style>
      </p:sp>
      <p:sp>
        <p:nvSpPr>
          <p:cNvPr id="825" name="CustomShape 2"/>
          <p:cNvSpPr/>
          <p:nvPr/>
        </p:nvSpPr>
        <p:spPr>
          <a:xfrm>
            <a:off x="5508360" y="847800"/>
            <a:ext cx="69480" cy="69480"/>
          </a:xfrm>
          <a:prstGeom prst="ellipse">
            <a:avLst/>
          </a:prstGeom>
          <a:solidFill>
            <a:srgbClr val="ABABAB"/>
          </a:solidFill>
          <a:ln w="25560">
            <a:solidFill>
              <a:srgbClr val="ABABAB"/>
            </a:solidFill>
            <a:round/>
          </a:ln>
        </p:spPr>
        <p:style>
          <a:lnRef idx="0">
            <a:scrgbClr r="0" g="0" b="0"/>
          </a:lnRef>
          <a:fillRef idx="0">
            <a:scrgbClr r="0" g="0" b="0"/>
          </a:fillRef>
          <a:effectRef idx="0">
            <a:scrgbClr r="0" g="0" b="0"/>
          </a:effectRef>
          <a:fontRef idx="minor"/>
        </p:style>
      </p:sp>
      <p:sp>
        <p:nvSpPr>
          <p:cNvPr id="826" name="CustomShape 3"/>
          <p:cNvSpPr/>
          <p:nvPr/>
        </p:nvSpPr>
        <p:spPr>
          <a:xfrm>
            <a:off x="5658480" y="65988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BABAB"/>
                </a:solidFill>
                <a:latin typeface="Trebuchet MS"/>
                <a:ea typeface="DejaVu Sans"/>
              </a:rPr>
              <a:t> KAPITAL</a:t>
            </a:r>
            <a:endParaRPr lang="en-US" sz="1600" b="0" strike="noStrike" spc="-1">
              <a:latin typeface="Arial"/>
            </a:endParaRPr>
          </a:p>
        </p:txBody>
      </p:sp>
      <p:sp>
        <p:nvSpPr>
          <p:cNvPr id="827" name="CustomShape 4"/>
          <p:cNvSpPr/>
          <p:nvPr/>
        </p:nvSpPr>
        <p:spPr>
          <a:xfrm>
            <a:off x="5568840" y="3055320"/>
            <a:ext cx="69480" cy="69480"/>
          </a:xfrm>
          <a:prstGeom prst="ellipse">
            <a:avLst/>
          </a:prstGeom>
          <a:solidFill>
            <a:srgbClr val="BFC9D3"/>
          </a:solidFill>
          <a:ln w="25560">
            <a:solidFill>
              <a:srgbClr val="BFC9D3"/>
            </a:solidFill>
            <a:round/>
          </a:ln>
        </p:spPr>
        <p:style>
          <a:lnRef idx="0">
            <a:scrgbClr r="0" g="0" b="0"/>
          </a:lnRef>
          <a:fillRef idx="0">
            <a:scrgbClr r="0" g="0" b="0"/>
          </a:fillRef>
          <a:effectRef idx="0">
            <a:scrgbClr r="0" g="0" b="0"/>
          </a:effectRef>
          <a:fontRef idx="minor"/>
        </p:style>
      </p:sp>
      <p:sp>
        <p:nvSpPr>
          <p:cNvPr id="828" name="CustomShape 5"/>
          <p:cNvSpPr/>
          <p:nvPr/>
        </p:nvSpPr>
        <p:spPr>
          <a:xfrm>
            <a:off x="5664960" y="2901600"/>
            <a:ext cx="220536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BFC9D3"/>
                </a:solidFill>
                <a:latin typeface="Trebuchet MS"/>
                <a:ea typeface="DejaVu Sans"/>
              </a:rPr>
              <a:t>LEISTUNGEN</a:t>
            </a:r>
            <a:endParaRPr lang="en-US" sz="1600" b="0" strike="noStrike" spc="-1">
              <a:latin typeface="Arial"/>
            </a:endParaRPr>
          </a:p>
        </p:txBody>
      </p:sp>
      <p:sp>
        <p:nvSpPr>
          <p:cNvPr id="829" name="CustomShape 6"/>
          <p:cNvSpPr/>
          <p:nvPr/>
        </p:nvSpPr>
        <p:spPr>
          <a:xfrm rot="16200000" flipH="1">
            <a:off x="4794840" y="2245320"/>
            <a:ext cx="1141920" cy="471960"/>
          </a:xfrm>
          <a:prstGeom prst="bentConnector3">
            <a:avLst>
              <a:gd name="adj1" fmla="val -883"/>
            </a:avLst>
          </a:prstGeom>
          <a:noFill/>
          <a:ln w="9360">
            <a:solidFill>
              <a:srgbClr val="BFC9D3"/>
            </a:solidFill>
            <a:round/>
          </a:ln>
        </p:spPr>
        <p:style>
          <a:lnRef idx="0">
            <a:scrgbClr r="0" g="0" b="0"/>
          </a:lnRef>
          <a:fillRef idx="0">
            <a:scrgbClr r="0" g="0" b="0"/>
          </a:fillRef>
          <a:effectRef idx="0">
            <a:scrgbClr r="0" g="0" b="0"/>
          </a:effectRef>
          <a:fontRef idx="minor"/>
        </p:style>
      </p:sp>
      <p:sp>
        <p:nvSpPr>
          <p:cNvPr id="830" name="Line 7"/>
          <p:cNvSpPr/>
          <p:nvPr/>
        </p:nvSpPr>
        <p:spPr>
          <a:xfrm>
            <a:off x="5946840" y="1292040"/>
            <a:ext cx="2520" cy="276840"/>
          </a:xfrm>
          <a:prstGeom prst="line">
            <a:avLst/>
          </a:prstGeom>
          <a:ln w="19080">
            <a:solidFill>
              <a:srgbClr val="ABABAB"/>
            </a:solidFill>
            <a:round/>
          </a:ln>
        </p:spPr>
        <p:style>
          <a:lnRef idx="0">
            <a:scrgbClr r="0" g="0" b="0"/>
          </a:lnRef>
          <a:fillRef idx="0">
            <a:scrgbClr r="0" g="0" b="0"/>
          </a:fillRef>
          <a:effectRef idx="0">
            <a:scrgbClr r="0" g="0" b="0"/>
          </a:effectRef>
          <a:fontRef idx="minor"/>
        </p:style>
      </p:sp>
      <p:sp>
        <p:nvSpPr>
          <p:cNvPr id="831" name="CustomShape 8"/>
          <p:cNvSpPr/>
          <p:nvPr/>
        </p:nvSpPr>
        <p:spPr>
          <a:xfrm>
            <a:off x="5959080" y="1261440"/>
            <a:ext cx="29559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Dividenden</a:t>
            </a:r>
            <a:endParaRPr lang="en-US" sz="1400" b="0" strike="noStrike" spc="-1">
              <a:latin typeface="Arial"/>
            </a:endParaRPr>
          </a:p>
        </p:txBody>
      </p:sp>
      <p:sp>
        <p:nvSpPr>
          <p:cNvPr id="832" name="Line 9"/>
          <p:cNvSpPr/>
          <p:nvPr/>
        </p:nvSpPr>
        <p:spPr>
          <a:xfrm flipH="1">
            <a:off x="5946840" y="3356280"/>
            <a:ext cx="2520" cy="1169640"/>
          </a:xfrm>
          <a:prstGeom prst="line">
            <a:avLst/>
          </a:prstGeom>
          <a:ln w="19080">
            <a:solidFill>
              <a:srgbClr val="BFC9D3"/>
            </a:solidFill>
            <a:round/>
          </a:ln>
        </p:spPr>
        <p:style>
          <a:lnRef idx="0">
            <a:scrgbClr r="0" g="0" b="0"/>
          </a:lnRef>
          <a:fillRef idx="0">
            <a:scrgbClr r="0" g="0" b="0"/>
          </a:fillRef>
          <a:effectRef idx="0">
            <a:scrgbClr r="0" g="0" b="0"/>
          </a:effectRef>
          <a:fontRef idx="minor"/>
        </p:style>
      </p:sp>
      <p:sp>
        <p:nvSpPr>
          <p:cNvPr id="833" name="CustomShape 10"/>
          <p:cNvSpPr/>
          <p:nvPr/>
        </p:nvSpPr>
        <p:spPr>
          <a:xfrm>
            <a:off x="5963760" y="3325320"/>
            <a:ext cx="2955960" cy="94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Gemeindegut (Beispiel: Materialverleih) und Gemeindedienstleistungen (Beispiel: Kanalanschlüsse)</a:t>
            </a:r>
            <a:endParaRPr lang="en-US" sz="1400" b="0" strike="noStrike" spc="-1">
              <a:latin typeface="Arial"/>
            </a:endParaRPr>
          </a:p>
        </p:txBody>
      </p:sp>
      <p:sp>
        <p:nvSpPr>
          <p:cNvPr id="834" name="Line 11"/>
          <p:cNvSpPr/>
          <p:nvPr/>
        </p:nvSpPr>
        <p:spPr>
          <a:xfrm>
            <a:off x="654840" y="1345680"/>
            <a:ext cx="0" cy="791280"/>
          </a:xfrm>
          <a:prstGeom prst="line">
            <a:avLst/>
          </a:prstGeom>
          <a:ln w="19080">
            <a:solidFill>
              <a:srgbClr val="98002E"/>
            </a:solidFill>
            <a:round/>
          </a:ln>
        </p:spPr>
        <p:style>
          <a:lnRef idx="0">
            <a:scrgbClr r="0" g="0" b="0"/>
          </a:lnRef>
          <a:fillRef idx="0">
            <a:scrgbClr r="0" g="0" b="0"/>
          </a:fillRef>
          <a:effectRef idx="0">
            <a:scrgbClr r="0" g="0" b="0"/>
          </a:effectRef>
          <a:fontRef idx="minor"/>
        </p:style>
      </p:sp>
      <p:sp>
        <p:nvSpPr>
          <p:cNvPr id="835" name="CustomShape 12"/>
          <p:cNvSpPr/>
          <p:nvPr/>
        </p:nvSpPr>
        <p:spPr>
          <a:xfrm>
            <a:off x="496800" y="670320"/>
            <a:ext cx="20912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AUS ÜBERTRAGUNGEN</a:t>
            </a:r>
            <a:endParaRPr lang="en-US" sz="1600" b="0" strike="noStrike" spc="-1">
              <a:latin typeface="Arial"/>
            </a:endParaRPr>
          </a:p>
        </p:txBody>
      </p:sp>
      <p:sp>
        <p:nvSpPr>
          <p:cNvPr id="836" name="CustomShape 13"/>
          <p:cNvSpPr/>
          <p:nvPr/>
        </p:nvSpPr>
        <p:spPr>
          <a:xfrm rot="10800000">
            <a:off x="2034720" y="904320"/>
            <a:ext cx="1927800" cy="877680"/>
          </a:xfrm>
          <a:prstGeom prst="bentConnector3">
            <a:avLst>
              <a:gd name="adj1" fmla="val 160"/>
            </a:avLst>
          </a:prstGeom>
          <a:noFill/>
          <a:ln w="9360">
            <a:solidFill>
              <a:srgbClr val="98002E"/>
            </a:solidFill>
            <a:round/>
          </a:ln>
        </p:spPr>
        <p:style>
          <a:lnRef idx="0">
            <a:scrgbClr r="0" g="0" b="0"/>
          </a:lnRef>
          <a:fillRef idx="0">
            <a:scrgbClr r="0" g="0" b="0"/>
          </a:fillRef>
          <a:effectRef idx="0">
            <a:scrgbClr r="0" g="0" b="0"/>
          </a:effectRef>
          <a:fontRef idx="minor"/>
        </p:style>
      </p:sp>
      <p:sp>
        <p:nvSpPr>
          <p:cNvPr id="837" name="CustomShape 14"/>
          <p:cNvSpPr/>
          <p:nvPr/>
        </p:nvSpPr>
        <p:spPr>
          <a:xfrm>
            <a:off x="2013840" y="871920"/>
            <a:ext cx="69480" cy="69480"/>
          </a:xfrm>
          <a:prstGeom prst="ellipse">
            <a:avLst/>
          </a:prstGeom>
          <a:solidFill>
            <a:srgbClr val="98002E"/>
          </a:solidFill>
          <a:ln w="25560">
            <a:solidFill>
              <a:srgbClr val="98002E"/>
            </a:solidFill>
            <a:round/>
          </a:ln>
        </p:spPr>
        <p:style>
          <a:lnRef idx="0">
            <a:scrgbClr r="0" g="0" b="0"/>
          </a:lnRef>
          <a:fillRef idx="0">
            <a:scrgbClr r="0" g="0" b="0"/>
          </a:fillRef>
          <a:effectRef idx="0">
            <a:scrgbClr r="0" g="0" b="0"/>
          </a:effectRef>
          <a:fontRef idx="minor"/>
        </p:style>
      </p:sp>
      <p:sp>
        <p:nvSpPr>
          <p:cNvPr id="838" name="CustomShape 15"/>
          <p:cNvSpPr/>
          <p:nvPr/>
        </p:nvSpPr>
        <p:spPr>
          <a:xfrm>
            <a:off x="684720" y="1262880"/>
            <a:ext cx="2782440" cy="94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Vor allem Steuereinnahmen, Einnahmen aus dem Gemeindefonds sowie Gemeindesteuern. </a:t>
            </a:r>
            <a:endParaRPr lang="en-US" sz="1400" b="0" strike="noStrike" spc="-1">
              <a:latin typeface="Arial"/>
            </a:endParaRPr>
          </a:p>
        </p:txBody>
      </p:sp>
      <p:sp>
        <p:nvSpPr>
          <p:cNvPr id="839" name="CustomShape 16"/>
          <p:cNvSpPr/>
          <p:nvPr/>
        </p:nvSpPr>
        <p:spPr>
          <a:xfrm>
            <a:off x="331920" y="9360"/>
            <a:ext cx="827640" cy="56880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840" name="CustomShape 17"/>
          <p:cNvSpPr/>
          <p:nvPr/>
        </p:nvSpPr>
        <p:spPr>
          <a:xfrm>
            <a:off x="195480" y="4564440"/>
            <a:ext cx="827640" cy="56880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841" name="CustomShape 18"/>
          <p:cNvSpPr/>
          <p:nvPr/>
        </p:nvSpPr>
        <p:spPr>
          <a:xfrm>
            <a:off x="5963760" y="150768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ABABAB"/>
                </a:solidFill>
                <a:latin typeface="Trebuchet MS"/>
                <a:ea typeface="DejaVu Sans"/>
              </a:rPr>
              <a:t>2,6%</a:t>
            </a:r>
            <a:endParaRPr lang="en-US" sz="1600" b="0" strike="noStrike" spc="-1">
              <a:latin typeface="Arial"/>
            </a:endParaRPr>
          </a:p>
        </p:txBody>
      </p:sp>
      <p:sp>
        <p:nvSpPr>
          <p:cNvPr id="842" name="CustomShape 19"/>
          <p:cNvSpPr/>
          <p:nvPr/>
        </p:nvSpPr>
        <p:spPr>
          <a:xfrm>
            <a:off x="5959080" y="45165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BFC9D3"/>
                </a:solidFill>
                <a:latin typeface="Trebuchet MS"/>
                <a:ea typeface="DejaVu Sans"/>
              </a:rPr>
              <a:t>18,9%</a:t>
            </a:r>
            <a:endParaRPr lang="en-US" sz="1600" b="0" strike="noStrike" spc="-1">
              <a:latin typeface="Arial"/>
            </a:endParaRPr>
          </a:p>
        </p:txBody>
      </p:sp>
      <p:sp>
        <p:nvSpPr>
          <p:cNvPr id="843" name="CustomShape 20"/>
          <p:cNvSpPr/>
          <p:nvPr/>
        </p:nvSpPr>
        <p:spPr>
          <a:xfrm>
            <a:off x="678240" y="219348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98002E"/>
                </a:solidFill>
                <a:latin typeface="Trebuchet MS"/>
                <a:ea typeface="DejaVu Sans"/>
              </a:rPr>
              <a:t>78,5%</a:t>
            </a:r>
            <a:endParaRPr lang="en-US" sz="1600" b="0" strike="noStrike" spc="-1">
              <a:latin typeface="Arial"/>
            </a:endParaRPr>
          </a:p>
        </p:txBody>
      </p:sp>
      <p:pic>
        <p:nvPicPr>
          <p:cNvPr id="844" name="Graphic 103" descr="Coins outline"/>
          <p:cNvPicPr/>
          <p:nvPr/>
        </p:nvPicPr>
        <p:blipFill>
          <a:blip r:embed="rId3"/>
          <a:stretch/>
        </p:blipFill>
        <p:spPr>
          <a:xfrm>
            <a:off x="4107960" y="2445480"/>
            <a:ext cx="594720" cy="594720"/>
          </a:xfrm>
          <a:prstGeom prst="rect">
            <a:avLst/>
          </a:prstGeom>
          <a:ln>
            <a:noFill/>
          </a:ln>
        </p:spPr>
      </p:pic>
      <p:sp>
        <p:nvSpPr>
          <p:cNvPr id="845" name="CustomShape 21"/>
          <p:cNvSpPr/>
          <p:nvPr/>
        </p:nvSpPr>
        <p:spPr>
          <a:xfrm>
            <a:off x="2253240" y="161640"/>
            <a:ext cx="449208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404040"/>
                </a:solidFill>
                <a:latin typeface="Trebuchet MS"/>
                <a:ea typeface="DejaVu Sans"/>
              </a:rPr>
              <a:t>EINNAHMEN 2022</a:t>
            </a:r>
            <a:endParaRPr lang="en-US" sz="1800" b="0" strike="noStrike" spc="-1">
              <a:latin typeface="Arial"/>
            </a:endParaRPr>
          </a:p>
        </p:txBody>
      </p:sp>
      <p:sp>
        <p:nvSpPr>
          <p:cNvPr id="846" name="CustomShape 22"/>
          <p:cNvSpPr/>
          <p:nvPr/>
        </p:nvSpPr>
        <p:spPr>
          <a:xfrm>
            <a:off x="4071960" y="2716920"/>
            <a:ext cx="39528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404040"/>
                </a:solidFill>
                <a:latin typeface="Trebuchet MS"/>
                <a:ea typeface="DejaVu Sans"/>
              </a:rPr>
              <a:t>+</a:t>
            </a:r>
            <a:endParaRPr lang="en-US" sz="2800" b="0" strike="noStrike" spc="-1">
              <a:latin typeface="Arial"/>
            </a:endParaRPr>
          </a:p>
        </p:txBody>
      </p:sp>
      <p:pic>
        <p:nvPicPr>
          <p:cNvPr id="847" name="Graphic 62" descr="Wallet with solid fill"/>
          <p:cNvPicPr/>
          <p:nvPr/>
        </p:nvPicPr>
        <p:blipFill>
          <a:blip r:embed="rId4"/>
          <a:stretch/>
        </p:blipFill>
        <p:spPr>
          <a:xfrm>
            <a:off x="5631840" y="1291320"/>
            <a:ext cx="261720" cy="261720"/>
          </a:xfrm>
          <a:prstGeom prst="rect">
            <a:avLst/>
          </a:prstGeom>
          <a:ln>
            <a:noFill/>
          </a:ln>
        </p:spPr>
      </p:pic>
      <p:pic>
        <p:nvPicPr>
          <p:cNvPr id="848" name="Graphic 40" descr="Sort with solid fill"/>
          <p:cNvPicPr/>
          <p:nvPr/>
        </p:nvPicPr>
        <p:blipFill>
          <a:blip r:embed="rId5"/>
          <a:stretch/>
        </p:blipFill>
        <p:spPr>
          <a:xfrm>
            <a:off x="360000" y="1499760"/>
            <a:ext cx="237240" cy="237240"/>
          </a:xfrm>
          <a:prstGeom prst="rect">
            <a:avLst/>
          </a:prstGeom>
          <a:ln>
            <a:noFill/>
          </a:ln>
        </p:spPr>
      </p:pic>
      <p:sp>
        <p:nvSpPr>
          <p:cNvPr id="849" name="CustomShape 23"/>
          <p:cNvSpPr/>
          <p:nvPr/>
        </p:nvSpPr>
        <p:spPr>
          <a:xfrm>
            <a:off x="331920" y="4316760"/>
            <a:ext cx="3070800" cy="734760"/>
          </a:xfrm>
          <a:prstGeom prst="rect">
            <a:avLst/>
          </a:prstGeom>
          <a:solidFill>
            <a:srgbClr val="F2F2F2"/>
          </a:solidFill>
          <a:ln w="25560">
            <a:solidFill>
              <a:srgbClr val="F2F2F2"/>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n-US" sz="1000" b="0" i="1" strike="noStrike" spc="-1">
                <a:solidFill>
                  <a:srgbClr val="404040"/>
                </a:solidFill>
                <a:latin typeface="Trebuchet MS"/>
                <a:ea typeface="DejaVu Sans"/>
              </a:rPr>
              <a:t>     Im Jahr 2022 gab es eine Sondereinnahme von 3 Millionen Euro (die in der Aufteilung nicht berücksichtigt ist).</a:t>
            </a:r>
            <a:endParaRPr lang="en-US" sz="1000" b="0" strike="noStrike" spc="-1">
              <a:latin typeface="Arial"/>
            </a:endParaRPr>
          </a:p>
        </p:txBody>
      </p:sp>
      <p:pic>
        <p:nvPicPr>
          <p:cNvPr id="850" name="Graphic 9" descr="Warning outline"/>
          <p:cNvPicPr/>
          <p:nvPr/>
        </p:nvPicPr>
        <p:blipFill>
          <a:blip r:embed="rId6"/>
          <a:stretch/>
        </p:blipFill>
        <p:spPr>
          <a:xfrm>
            <a:off x="420480" y="4440960"/>
            <a:ext cx="148320" cy="148320"/>
          </a:xfrm>
          <a:prstGeom prst="rect">
            <a:avLst/>
          </a:prstGeom>
          <a:ln>
            <a:noFill/>
          </a:ln>
        </p:spPr>
      </p:pic>
      <p:pic>
        <p:nvPicPr>
          <p:cNvPr id="851" name="Graphic 30" descr="Loan outline"/>
          <p:cNvPicPr/>
          <p:nvPr/>
        </p:nvPicPr>
        <p:blipFill>
          <a:blip r:embed="rId7"/>
          <a:stretch/>
        </p:blipFill>
        <p:spPr>
          <a:xfrm>
            <a:off x="5580360" y="3710160"/>
            <a:ext cx="322920" cy="32292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853" name="Picture 3"/>
          <p:cNvPicPr/>
          <p:nvPr/>
        </p:nvPicPr>
        <p:blipFill>
          <a:blip r:embed="rId3"/>
          <a:stretch/>
        </p:blipFill>
        <p:spPr>
          <a:xfrm>
            <a:off x="148320" y="140400"/>
            <a:ext cx="2545560" cy="1522440"/>
          </a:xfrm>
          <a:prstGeom prst="rect">
            <a:avLst/>
          </a:prstGeom>
          <a:ln>
            <a:noFill/>
          </a:ln>
        </p:spPr>
      </p:pic>
      <p:sp>
        <p:nvSpPr>
          <p:cNvPr id="854" name="CustomShape 2"/>
          <p:cNvSpPr/>
          <p:nvPr/>
        </p:nvSpPr>
        <p:spPr>
          <a:xfrm>
            <a:off x="2316960" y="551160"/>
            <a:ext cx="661320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Gemeindegut (Beispiel: Materialverleih) und Gemeindedienstleistungen (Beispiel: Kanalanschluss) </a:t>
            </a:r>
            <a:endParaRPr lang="en-US" sz="1400" b="0" strike="noStrike" spc="-1">
              <a:latin typeface="Arial"/>
            </a:endParaRPr>
          </a:p>
          <a:p>
            <a:pPr algn="just">
              <a:lnSpc>
                <a:spcPct val="100000"/>
              </a:lnSpc>
            </a:pPr>
            <a:endParaRPr lang="en-US" sz="1400" b="0" strike="noStrike" spc="-1">
              <a:latin typeface="Arial"/>
            </a:endParaRPr>
          </a:p>
        </p:txBody>
      </p:sp>
      <p:sp>
        <p:nvSpPr>
          <p:cNvPr id="855" name="CustomShape 3"/>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BFC9D3"/>
                </a:solidFill>
                <a:latin typeface="Trebuchet MS"/>
                <a:ea typeface="DejaVu Sans"/>
              </a:rPr>
              <a:t>18,9%</a:t>
            </a:r>
            <a:endParaRPr lang="en-US" sz="1600" b="0" strike="noStrike" spc="-1">
              <a:latin typeface="Arial"/>
            </a:endParaRPr>
          </a:p>
        </p:txBody>
      </p:sp>
      <p:sp>
        <p:nvSpPr>
          <p:cNvPr id="856" name="CustomShape 4"/>
          <p:cNvSpPr/>
          <p:nvPr/>
        </p:nvSpPr>
        <p:spPr>
          <a:xfrm>
            <a:off x="2316960" y="17856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BFC9D3"/>
                </a:solidFill>
                <a:latin typeface="Trebuchet MS"/>
                <a:ea typeface="DejaVu Sans"/>
              </a:rPr>
              <a:t>LEISTUNGEN</a:t>
            </a:r>
            <a:endParaRPr lang="en-US" sz="1600" b="0" strike="noStrike" spc="-1">
              <a:latin typeface="Arial"/>
            </a:endParaRPr>
          </a:p>
        </p:txBody>
      </p:sp>
      <p:sp>
        <p:nvSpPr>
          <p:cNvPr id="857" name="CustomShape 5"/>
          <p:cNvSpPr/>
          <p:nvPr/>
        </p:nvSpPr>
        <p:spPr>
          <a:xfrm>
            <a:off x="1422360" y="209880"/>
            <a:ext cx="713520" cy="5990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pic>
        <p:nvPicPr>
          <p:cNvPr id="858" name="Picture 10"/>
          <p:cNvPicPr/>
          <p:nvPr/>
        </p:nvPicPr>
        <p:blipFill>
          <a:blip r:embed="rId4"/>
          <a:srcRect l="41032"/>
          <a:stretch/>
        </p:blipFill>
        <p:spPr>
          <a:xfrm>
            <a:off x="-1080" y="1383120"/>
            <a:ext cx="1561680" cy="2649600"/>
          </a:xfrm>
          <a:prstGeom prst="rect">
            <a:avLst/>
          </a:prstGeom>
          <a:ln>
            <a:noFill/>
          </a:ln>
        </p:spPr>
      </p:pic>
      <p:graphicFrame>
        <p:nvGraphicFramePr>
          <p:cNvPr id="859" name="Table 6"/>
          <p:cNvGraphicFramePr/>
          <p:nvPr/>
        </p:nvGraphicFramePr>
        <p:xfrm>
          <a:off x="1787040" y="1965600"/>
          <a:ext cx="2892600" cy="2713080"/>
        </p:xfrm>
        <a:graphic>
          <a:graphicData uri="http://schemas.openxmlformats.org/drawingml/2006/table">
            <a:tbl>
              <a:tblPr/>
              <a:tblGrid>
                <a:gridCol w="993960">
                  <a:extLst>
                    <a:ext uri="{9D8B030D-6E8A-4147-A177-3AD203B41FA5}">
                      <a16:colId xmlns:a16="http://schemas.microsoft.com/office/drawing/2014/main" xmlns="" val="20000"/>
                    </a:ext>
                  </a:extLst>
                </a:gridCol>
                <a:gridCol w="1898640">
                  <a:extLst>
                    <a:ext uri="{9D8B030D-6E8A-4147-A177-3AD203B41FA5}">
                      <a16:colId xmlns:a16="http://schemas.microsoft.com/office/drawing/2014/main" xmlns="" val="20001"/>
                    </a:ext>
                  </a:extLst>
                </a:gridCol>
              </a:tblGrid>
              <a:tr h="36612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FFFFFF"/>
                    </a:solidFill>
                  </a:tcPr>
                </a:tc>
                <a:extLst>
                  <a:ext uri="{0D108BD9-81ED-4DB2-BD59-A6C34878D82A}">
                    <a16:rowId xmlns:a16="http://schemas.microsoft.com/office/drawing/2014/main" xmlns="" val="10000"/>
                  </a:ext>
                </a:extLst>
              </a:tr>
              <a:tr h="335160">
                <a:tc>
                  <a:txBody>
                    <a:bodyPr/>
                    <a:lstStyle/>
                    <a:p>
                      <a:pPr algn="ctr">
                        <a:lnSpc>
                          <a:spcPct val="100000"/>
                        </a:lnSpc>
                      </a:pPr>
                      <a:r>
                        <a:rPr lang="en-US" sz="1600" b="0" strike="noStrike" spc="-1">
                          <a:solidFill>
                            <a:srgbClr val="FFFFFF"/>
                          </a:solidFill>
                          <a:latin typeface="Trebuchet MS"/>
                        </a:rPr>
                        <a:t>2017</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2 557 041 €</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7DB"/>
                    </a:solidFill>
                  </a:tcPr>
                </a:tc>
                <a:extLst>
                  <a:ext uri="{0D108BD9-81ED-4DB2-BD59-A6C34878D82A}">
                    <a16:rowId xmlns:a16="http://schemas.microsoft.com/office/drawing/2014/main" xmlns="" val="10001"/>
                  </a:ext>
                </a:extLst>
              </a:tr>
              <a:tr h="335160">
                <a:tc>
                  <a:txBody>
                    <a:bodyPr/>
                    <a:lstStyle/>
                    <a:p>
                      <a:pPr algn="ctr">
                        <a:lnSpc>
                          <a:spcPct val="100000"/>
                        </a:lnSpc>
                      </a:pPr>
                      <a:r>
                        <a:rPr lang="en-US" sz="1600" b="0" strike="noStrike" spc="-1">
                          <a:solidFill>
                            <a:srgbClr val="FFFFFF"/>
                          </a:solidFill>
                          <a:latin typeface="Trebuchet MS"/>
                        </a:rPr>
                        <a:t>2018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2 759 471 €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2"/>
                  </a:ext>
                </a:extLst>
              </a:tr>
              <a:tr h="335160">
                <a:tc>
                  <a:txBody>
                    <a:bodyPr/>
                    <a:lstStyle/>
                    <a:p>
                      <a:pPr algn="ctr">
                        <a:lnSpc>
                          <a:spcPct val="100000"/>
                        </a:lnSpc>
                      </a:pPr>
                      <a:r>
                        <a:rPr lang="en-US" sz="1600" b="0" strike="noStrike" spc="-1">
                          <a:solidFill>
                            <a:srgbClr val="FFFFFF"/>
                          </a:solidFill>
                          <a:latin typeface="Trebuchet MS"/>
                        </a:rPr>
                        <a:t>2019</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2 555 125 €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3"/>
                  </a:ext>
                </a:extLst>
              </a:tr>
              <a:tr h="335160">
                <a:tc>
                  <a:txBody>
                    <a:bodyPr/>
                    <a:lstStyle/>
                    <a:p>
                      <a:pPr algn="ctr">
                        <a:lnSpc>
                          <a:spcPct val="100000"/>
                        </a:lnSpc>
                      </a:pPr>
                      <a:r>
                        <a:rPr lang="en-US" sz="1600" b="0" strike="noStrike" spc="-1">
                          <a:solidFill>
                            <a:srgbClr val="FFFFFF"/>
                          </a:solidFill>
                          <a:latin typeface="Trebuchet MS"/>
                        </a:rPr>
                        <a:t>2020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2 656 069 €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4"/>
                  </a:ext>
                </a:extLst>
              </a:tr>
              <a:tr h="335160">
                <a:tc>
                  <a:txBody>
                    <a:bodyPr/>
                    <a:lstStyle/>
                    <a:p>
                      <a:pPr algn="ctr">
                        <a:lnSpc>
                          <a:spcPct val="100000"/>
                        </a:lnSpc>
                      </a:pPr>
                      <a:r>
                        <a:rPr lang="en-US" sz="1600" b="0" strike="noStrike" spc="-1">
                          <a:solidFill>
                            <a:srgbClr val="FFFFFF"/>
                          </a:solidFill>
                          <a:latin typeface="Trebuchet MS"/>
                        </a:rPr>
                        <a:t>2021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2 497 988 €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5"/>
                  </a:ext>
                </a:extLst>
              </a:tr>
              <a:tr h="335160">
                <a:tc>
                  <a:txBody>
                    <a:bodyPr/>
                    <a:lstStyle/>
                    <a:p>
                      <a:pPr algn="ctr">
                        <a:lnSpc>
                          <a:spcPct val="100000"/>
                        </a:lnSpc>
                      </a:pPr>
                      <a:r>
                        <a:rPr lang="en-US" sz="1600" b="0" strike="noStrike" spc="-1">
                          <a:solidFill>
                            <a:srgbClr val="FFFFFF"/>
                          </a:solidFill>
                          <a:latin typeface="Trebuchet MS"/>
                        </a:rPr>
                        <a:t>2022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2 627 000 €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AECEE"/>
                    </a:solidFill>
                  </a:tcPr>
                </a:tc>
                <a:extLst>
                  <a:ext uri="{0D108BD9-81ED-4DB2-BD59-A6C34878D82A}">
                    <a16:rowId xmlns:a16="http://schemas.microsoft.com/office/drawing/2014/main" xmlns="" val="10006"/>
                  </a:ext>
                </a:extLst>
              </a:tr>
              <a:tr h="335160">
                <a:tc>
                  <a:txBody>
                    <a:bodyPr/>
                    <a:lstStyle/>
                    <a:p>
                      <a:pPr algn="ctr">
                        <a:lnSpc>
                          <a:spcPct val="100000"/>
                        </a:lnSpc>
                      </a:pPr>
                      <a:r>
                        <a:rPr lang="en-US" sz="1600" b="0" strike="noStrike" spc="-1">
                          <a:solidFill>
                            <a:srgbClr val="FFFFFF"/>
                          </a:solidFill>
                          <a:latin typeface="Trebuchet MS"/>
                        </a:rPr>
                        <a:t>2023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57C91"/>
                    </a:solidFill>
                  </a:tcPr>
                </a:tc>
                <a:tc>
                  <a:txBody>
                    <a:bodyPr/>
                    <a:lstStyle/>
                    <a:p>
                      <a:pPr algn="ctr">
                        <a:lnSpc>
                          <a:spcPct val="100000"/>
                        </a:lnSpc>
                      </a:pPr>
                      <a:r>
                        <a:rPr lang="en-US" sz="1600" b="0" strike="noStrike" spc="-1">
                          <a:solidFill>
                            <a:srgbClr val="404040"/>
                          </a:solidFill>
                          <a:latin typeface="Trebuchet MS"/>
                        </a:rPr>
                        <a:t>2 697 294 €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3D7DB"/>
                    </a:solidFill>
                  </a:tcPr>
                </a:tc>
                <a:extLst>
                  <a:ext uri="{0D108BD9-81ED-4DB2-BD59-A6C34878D82A}">
                    <a16:rowId xmlns:a16="http://schemas.microsoft.com/office/drawing/2014/main" xmlns="" val="10007"/>
                  </a:ext>
                </a:extLst>
              </a:tr>
            </a:tbl>
          </a:graphicData>
        </a:graphic>
      </p:graphicFrame>
      <p:sp>
        <p:nvSpPr>
          <p:cNvPr id="860" name="CustomShape 7"/>
          <p:cNvSpPr/>
          <p:nvPr/>
        </p:nvSpPr>
        <p:spPr>
          <a:xfrm>
            <a:off x="1580760" y="2396520"/>
            <a:ext cx="360" cy="2284200"/>
          </a:xfrm>
          <a:custGeom>
            <a:avLst/>
            <a:gdLst/>
            <a:ahLst/>
            <a:cxnLst/>
            <a:rect l="l" t="t" r="r" b="b"/>
            <a:pathLst>
              <a:path w="21600" h="21600">
                <a:moveTo>
                  <a:pt x="0" y="0"/>
                </a:moveTo>
                <a:lnTo>
                  <a:pt x="21600" y="21600"/>
                </a:lnTo>
              </a:path>
            </a:pathLst>
          </a:custGeom>
          <a:noFill/>
          <a:ln w="19080">
            <a:solidFill>
              <a:srgbClr val="657C91"/>
            </a:solidFill>
            <a:round/>
            <a:tailEnd type="triangle" w="med" len="med"/>
          </a:ln>
        </p:spPr>
        <p:style>
          <a:lnRef idx="0">
            <a:scrgbClr r="0" g="0" b="0"/>
          </a:lnRef>
          <a:fillRef idx="0">
            <a:scrgbClr r="0" g="0" b="0"/>
          </a:fillRef>
          <a:effectRef idx="0">
            <a:scrgbClr r="0" g="0" b="0"/>
          </a:effectRef>
          <a:fontRef idx="minor"/>
        </p:style>
      </p:sp>
      <p:sp>
        <p:nvSpPr>
          <p:cNvPr id="861" name="CustomShape 8"/>
          <p:cNvSpPr/>
          <p:nvPr/>
        </p:nvSpPr>
        <p:spPr>
          <a:xfrm>
            <a:off x="1467000" y="1812600"/>
            <a:ext cx="4896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ENTWICKLUNG DER LEISTUNGEN</a:t>
            </a:r>
            <a:endParaRPr lang="en-US" sz="1400" b="0" strike="noStrike" spc="-1">
              <a:latin typeface="Arial"/>
            </a:endParaRPr>
          </a:p>
        </p:txBody>
      </p:sp>
      <p:sp>
        <p:nvSpPr>
          <p:cNvPr id="862" name="CustomShape 9"/>
          <p:cNvSpPr/>
          <p:nvPr/>
        </p:nvSpPr>
        <p:spPr>
          <a:xfrm>
            <a:off x="856080" y="3339000"/>
            <a:ext cx="94536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404040"/>
                </a:solidFill>
                <a:latin typeface="Trebuchet MS"/>
                <a:ea typeface="DejaVu Sans"/>
              </a:rPr>
              <a:t>+ 5,5% </a:t>
            </a:r>
            <a:endParaRPr lang="en-US" sz="1400" b="0" strike="noStrike" spc="-1">
              <a:latin typeface="Arial"/>
            </a:endParaRPr>
          </a:p>
        </p:txBody>
      </p:sp>
      <p:sp>
        <p:nvSpPr>
          <p:cNvPr id="863" name="CustomShape 10"/>
          <p:cNvSpPr/>
          <p:nvPr/>
        </p:nvSpPr>
        <p:spPr>
          <a:xfrm>
            <a:off x="4862160" y="3974400"/>
            <a:ext cx="406800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200" b="0" strike="noStrike" spc="-1">
                <a:solidFill>
                  <a:srgbClr val="404040"/>
                </a:solidFill>
                <a:latin typeface="Trebuchet MS"/>
                <a:ea typeface="DejaVu Sans"/>
              </a:rPr>
              <a:t>Dieser Punkt betrifft hauptsächlich den Wasserverkauf  </a:t>
            </a:r>
            <a:endParaRPr lang="en-US" sz="1200" b="0" strike="noStrike" spc="-1">
              <a:latin typeface="Arial"/>
            </a:endParaRPr>
          </a:p>
          <a:p>
            <a:pPr algn="ctr">
              <a:lnSpc>
                <a:spcPct val="100000"/>
              </a:lnSpc>
            </a:pPr>
            <a:r>
              <a:rPr lang="en-US" sz="1200" b="0" strike="noStrike" spc="-1">
                <a:solidFill>
                  <a:srgbClr val="404040"/>
                </a:solidFill>
                <a:latin typeface="Trebuchet MS"/>
                <a:ea typeface="DejaVu Sans"/>
              </a:rPr>
              <a:t>(2,2 Millionen in 2022)</a:t>
            </a:r>
            <a:endParaRPr lang="en-US" sz="1200" b="0" strike="noStrike" spc="-1">
              <a:latin typeface="Arial"/>
            </a:endParaRPr>
          </a:p>
        </p:txBody>
      </p:sp>
      <p:pic>
        <p:nvPicPr>
          <p:cNvPr id="864" name="Image 2"/>
          <p:cNvPicPr/>
          <p:nvPr/>
        </p:nvPicPr>
        <p:blipFill>
          <a:blip r:embed="rId5"/>
          <a:srcRect l="5968" t="4298" r="2395" b="2979"/>
          <a:stretch/>
        </p:blipFill>
        <p:spPr>
          <a:xfrm>
            <a:off x="5011200" y="1486440"/>
            <a:ext cx="3818880" cy="2321640"/>
          </a:xfrm>
          <a:prstGeom prst="rect">
            <a:avLst/>
          </a:prstGeom>
          <a:ln>
            <a:solidFill>
              <a:srgbClr val="FFFFFF"/>
            </a:solid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sp>
        <p:nvSpPr>
          <p:cNvPr id="866" name="CustomShape 2"/>
          <p:cNvSpPr/>
          <p:nvPr/>
        </p:nvSpPr>
        <p:spPr>
          <a:xfrm>
            <a:off x="1280160" y="3682800"/>
            <a:ext cx="163260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0" strike="noStrike" spc="-1">
                <a:solidFill>
                  <a:srgbClr val="404040"/>
                </a:solidFill>
                <a:latin typeface="Trebuchet MS"/>
                <a:ea typeface="DejaVu Sans"/>
              </a:rPr>
              <a:t>GETROFFENE ENTSCHEIDUNGEN</a:t>
            </a:r>
            <a:endParaRPr lang="en-US" sz="1400" b="0" strike="noStrike" spc="-1">
              <a:latin typeface="Arial"/>
            </a:endParaRPr>
          </a:p>
        </p:txBody>
      </p:sp>
      <p:pic>
        <p:nvPicPr>
          <p:cNvPr id="867" name="Graphic 16" descr="Signpost outline"/>
          <p:cNvPicPr/>
          <p:nvPr/>
        </p:nvPicPr>
        <p:blipFill>
          <a:blip r:embed="rId3"/>
          <a:stretch/>
        </p:blipFill>
        <p:spPr>
          <a:xfrm>
            <a:off x="1584720" y="2176200"/>
            <a:ext cx="1608840" cy="1608840"/>
          </a:xfrm>
          <a:prstGeom prst="rect">
            <a:avLst/>
          </a:prstGeom>
          <a:ln>
            <a:noFill/>
          </a:ln>
        </p:spPr>
      </p:pic>
      <p:sp>
        <p:nvSpPr>
          <p:cNvPr id="868" name="CustomShape 3"/>
          <p:cNvSpPr/>
          <p:nvPr/>
        </p:nvSpPr>
        <p:spPr>
          <a:xfrm>
            <a:off x="3107520" y="2176200"/>
            <a:ext cx="495036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3320">
              <a:lnSpc>
                <a:spcPct val="100000"/>
              </a:lnSpc>
              <a:buClr>
                <a:srgbClr val="ADADAD"/>
              </a:buClr>
              <a:buFont typeface="Arial"/>
              <a:buChar char="•"/>
            </a:pPr>
            <a:r>
              <a:rPr lang="en-US" sz="1800" b="0" strike="noStrike" spc="-1">
                <a:solidFill>
                  <a:srgbClr val="404040"/>
                </a:solidFill>
                <a:latin typeface="Trebuchet MS"/>
                <a:ea typeface="DejaVu Sans"/>
              </a:rPr>
              <a:t>! Der Wasserpreis ist reglementiert</a:t>
            </a:r>
            <a:endParaRPr lang="en-US" sz="1800" b="0" strike="noStrike" spc="-1">
              <a:latin typeface="Arial"/>
            </a:endParaRPr>
          </a:p>
          <a:p>
            <a:pPr marL="285840" indent="-283320">
              <a:lnSpc>
                <a:spcPct val="100000"/>
              </a:lnSpc>
              <a:buClr>
                <a:srgbClr val="ADADAD"/>
              </a:buClr>
              <a:buFont typeface="Arial"/>
              <a:buChar char="•"/>
            </a:pPr>
            <a:r>
              <a:rPr lang="en-US" sz="1800" b="0" strike="noStrike" spc="-1">
                <a:solidFill>
                  <a:srgbClr val="404040"/>
                </a:solidFill>
                <a:latin typeface="Trebuchet MS"/>
                <a:ea typeface="DejaVu Sans"/>
              </a:rPr>
              <a:t>Materialpreiserhöhung</a:t>
            </a:r>
            <a:endParaRPr lang="en-US" sz="1800" b="0" strike="noStrike" spc="-1">
              <a:latin typeface="Arial"/>
            </a:endParaRPr>
          </a:p>
          <a:p>
            <a:pPr marL="285840" indent="-283320">
              <a:lnSpc>
                <a:spcPct val="100000"/>
              </a:lnSpc>
              <a:buClr>
                <a:srgbClr val="ADADAD"/>
              </a:buClr>
              <a:buFont typeface="Arial"/>
              <a:buChar char="•"/>
            </a:pPr>
            <a:r>
              <a:rPr lang="en-US" sz="1800" b="0" strike="noStrike" spc="-1">
                <a:solidFill>
                  <a:srgbClr val="404040"/>
                </a:solidFill>
                <a:latin typeface="Trebuchet MS"/>
                <a:ea typeface="DejaVu Sans"/>
              </a:rPr>
              <a:t>Erhöhung der Konzessionen</a:t>
            </a:r>
            <a:endParaRPr lang="en-US" sz="1800" b="0" strike="noStrike" spc="-1">
              <a:latin typeface="Arial"/>
            </a:endParaRPr>
          </a:p>
        </p:txBody>
      </p:sp>
      <p:sp>
        <p:nvSpPr>
          <p:cNvPr id="869" name="CustomShape 4"/>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870" name="Picture 10"/>
          <p:cNvPicPr/>
          <p:nvPr/>
        </p:nvPicPr>
        <p:blipFill>
          <a:blip r:embed="rId4"/>
          <a:stretch/>
        </p:blipFill>
        <p:spPr>
          <a:xfrm>
            <a:off x="148320" y="140400"/>
            <a:ext cx="2545560" cy="1522440"/>
          </a:xfrm>
          <a:prstGeom prst="rect">
            <a:avLst/>
          </a:prstGeom>
          <a:ln>
            <a:noFill/>
          </a:ln>
        </p:spPr>
      </p:pic>
      <p:sp>
        <p:nvSpPr>
          <p:cNvPr id="871" name="CustomShape 5"/>
          <p:cNvSpPr/>
          <p:nvPr/>
        </p:nvSpPr>
        <p:spPr>
          <a:xfrm>
            <a:off x="2316960" y="551160"/>
            <a:ext cx="661320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a:solidFill>
                  <a:srgbClr val="404040"/>
                </a:solidFill>
                <a:latin typeface="Trebuchet MS"/>
                <a:ea typeface="DejaVu Sans"/>
              </a:rPr>
              <a:t>Gemeindegut (Beispiel: Materialverleih) und Dienstleistungen (Beispiel: Kanalanschlüsse) </a:t>
            </a:r>
            <a:endParaRPr lang="en-US" sz="1400" b="0" strike="noStrike" spc="-1">
              <a:latin typeface="Arial"/>
            </a:endParaRPr>
          </a:p>
          <a:p>
            <a:pPr algn="just">
              <a:lnSpc>
                <a:spcPct val="100000"/>
              </a:lnSpc>
            </a:pPr>
            <a:endParaRPr lang="en-US" sz="1400" b="0" strike="noStrike" spc="-1">
              <a:latin typeface="Arial"/>
            </a:endParaRPr>
          </a:p>
        </p:txBody>
      </p:sp>
      <p:sp>
        <p:nvSpPr>
          <p:cNvPr id="872" name="CustomShape 6"/>
          <p:cNvSpPr/>
          <p:nvPr/>
        </p:nvSpPr>
        <p:spPr>
          <a:xfrm>
            <a:off x="4373280" y="212760"/>
            <a:ext cx="8128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BFC9D3"/>
                </a:solidFill>
                <a:latin typeface="Trebuchet MS"/>
                <a:ea typeface="DejaVu Sans"/>
              </a:rPr>
              <a:t>18,9%</a:t>
            </a:r>
            <a:endParaRPr lang="en-US" sz="1600" b="0" strike="noStrike" spc="-1">
              <a:latin typeface="Arial"/>
            </a:endParaRPr>
          </a:p>
        </p:txBody>
      </p:sp>
      <p:sp>
        <p:nvSpPr>
          <p:cNvPr id="873" name="CustomShape 7"/>
          <p:cNvSpPr/>
          <p:nvPr/>
        </p:nvSpPr>
        <p:spPr>
          <a:xfrm>
            <a:off x="2316960" y="17856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BFC9D3"/>
                </a:solidFill>
                <a:latin typeface="Trebuchet MS"/>
                <a:ea typeface="DejaVu Sans"/>
              </a:rPr>
              <a:t>LEISTUNGEN</a:t>
            </a:r>
            <a:endParaRPr lang="en-US" sz="1600" b="0" strike="noStrike" spc="-1">
              <a:latin typeface="Arial"/>
            </a:endParaRPr>
          </a:p>
        </p:txBody>
      </p:sp>
      <p:sp>
        <p:nvSpPr>
          <p:cNvPr id="874" name="CustomShape 8"/>
          <p:cNvSpPr/>
          <p:nvPr/>
        </p:nvSpPr>
        <p:spPr>
          <a:xfrm>
            <a:off x="1422360" y="209880"/>
            <a:ext cx="713520" cy="599040"/>
          </a:xfrm>
          <a:prstGeom prst="rect">
            <a:avLst/>
          </a:prstGeom>
          <a:noFill/>
          <a:ln w="12600" cap="rnd">
            <a:solidFill>
              <a:srgbClr val="4C5D6D"/>
            </a:solidFill>
            <a:prstDash val="dash"/>
            <a:round/>
          </a:ln>
        </p:spPr>
        <p:style>
          <a:lnRef idx="0">
            <a:scrgbClr r="0" g="0" b="0"/>
          </a:lnRef>
          <a:fillRef idx="0">
            <a:scrgbClr r="0" g="0" b="0"/>
          </a:fillRef>
          <a:effectRef idx="0">
            <a:scrgbClr r="0" g="0" b="0"/>
          </a:effectRef>
          <a:fontRef idx="minor"/>
        </p:style>
      </p:sp>
      <p:pic>
        <p:nvPicPr>
          <p:cNvPr id="875" name="Picture 17"/>
          <p:cNvPicPr/>
          <p:nvPr/>
        </p:nvPicPr>
        <p:blipFill>
          <a:blip r:embed="rId5"/>
          <a:srcRect l="41032"/>
          <a:stretch/>
        </p:blipFill>
        <p:spPr>
          <a:xfrm>
            <a:off x="-1080" y="1383120"/>
            <a:ext cx="1561680" cy="2649600"/>
          </a:xfrm>
          <a:prstGeom prst="rect">
            <a:avLst/>
          </a:prstGeom>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CustomShape 1"/>
          <p:cNvSpPr/>
          <p:nvPr/>
        </p:nvSpPr>
        <p:spPr>
          <a:xfrm>
            <a:off x="324000" y="1247760"/>
            <a:ext cx="8096400" cy="3423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80000"/>
              </a:lnSpc>
            </a:pPr>
            <a:r>
              <a:rPr lang="en-US" sz="2800" b="1" strike="noStrike" cap="all" spc="-1">
                <a:solidFill>
                  <a:srgbClr val="FFFFFF"/>
                </a:solidFill>
                <a:latin typeface="Trebuchet MS"/>
                <a:ea typeface="DejaVu Sans"/>
              </a:rPr>
              <a:t>DIE ZUKUNFT</a:t>
            </a:r>
            <a:endParaRPr lang="en-US" sz="2800" b="0" strike="noStrike" spc="-1">
              <a:latin typeface="Arial"/>
            </a:endParaRPr>
          </a:p>
        </p:txBody>
      </p:sp>
      <p:sp>
        <p:nvSpPr>
          <p:cNvPr id="877" name="CustomShape 2"/>
          <p:cNvSpPr/>
          <p:nvPr/>
        </p:nvSpPr>
        <p:spPr>
          <a:xfrm>
            <a:off x="324000" y="1582200"/>
            <a:ext cx="8097480" cy="2743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sp>
        <p:nvSpPr>
          <p:cNvPr id="879" name="CustomShape 2"/>
          <p:cNvSpPr/>
          <p:nvPr/>
        </p:nvSpPr>
        <p:spPr>
          <a:xfrm>
            <a:off x="2316960" y="178560"/>
            <a:ext cx="2091240" cy="332280"/>
          </a:xfrm>
          <a:prstGeom prst="rect">
            <a:avLst/>
          </a:prstGeom>
          <a:noFill/>
          <a:ln>
            <a:noFill/>
          </a:ln>
        </p:spPr>
        <p:style>
          <a:lnRef idx="0">
            <a:scrgbClr r="0" g="0" b="0"/>
          </a:lnRef>
          <a:fillRef idx="0">
            <a:scrgbClr r="0" g="0" b="0"/>
          </a:fillRef>
          <a:effectRef idx="0">
            <a:scrgbClr r="0" g="0" b="0"/>
          </a:effectRef>
          <a:fontRef idx="minor"/>
        </p:style>
      </p:sp>
      <p:pic>
        <p:nvPicPr>
          <p:cNvPr id="880" name="Picture 2"/>
          <p:cNvPicPr/>
          <p:nvPr/>
        </p:nvPicPr>
        <p:blipFill>
          <a:blip r:embed="rId3"/>
          <a:srcRect l="53727"/>
          <a:stretch/>
        </p:blipFill>
        <p:spPr>
          <a:xfrm>
            <a:off x="-42120" y="915840"/>
            <a:ext cx="1901520" cy="4112640"/>
          </a:xfrm>
          <a:prstGeom prst="rect">
            <a:avLst/>
          </a:prstGeom>
          <a:ln>
            <a:noFill/>
          </a:ln>
        </p:spPr>
      </p:pic>
      <p:sp>
        <p:nvSpPr>
          <p:cNvPr id="2" name="TextBox 6">
            <a:extLst>
              <a:ext uri="{FF2B5EF4-FFF2-40B4-BE49-F238E27FC236}">
                <a16:creationId xmlns:a16="http://schemas.microsoft.com/office/drawing/2014/main" xmlns="" id="{8C134583-F354-6C88-2AB6-8D8C66FCED49}"/>
              </a:ext>
            </a:extLst>
          </p:cNvPr>
          <p:cNvSpPr txBox="1"/>
          <p:nvPr/>
        </p:nvSpPr>
        <p:spPr>
          <a:xfrm>
            <a:off x="1979020" y="1266566"/>
            <a:ext cx="5002226" cy="492443"/>
          </a:xfrm>
          <a:prstGeom prst="rect">
            <a:avLst/>
          </a:prstGeom>
          <a:noFill/>
        </p:spPr>
        <p:txBody>
          <a:bodyPr wrap="square" rtlCol="0">
            <a:spAutoFit/>
          </a:bodyPr>
          <a:lstStyle/>
          <a:p>
            <a:pPr algn="just"/>
            <a:r>
              <a:rPr lang="fr-FR" sz="2600" b="1" i="1" dirty="0"/>
              <a:t>Qu’en pensez-vous ?</a:t>
            </a:r>
          </a:p>
        </p:txBody>
      </p:sp>
      <p:sp>
        <p:nvSpPr>
          <p:cNvPr id="3" name="TextBox 6">
            <a:extLst>
              <a:ext uri="{FF2B5EF4-FFF2-40B4-BE49-F238E27FC236}">
                <a16:creationId xmlns:a16="http://schemas.microsoft.com/office/drawing/2014/main" xmlns="" id="{362BABC0-FD2E-15C3-C42C-D7903141641A}"/>
              </a:ext>
            </a:extLst>
          </p:cNvPr>
          <p:cNvSpPr txBox="1"/>
          <p:nvPr/>
        </p:nvSpPr>
        <p:spPr>
          <a:xfrm>
            <a:off x="3944317" y="2972160"/>
            <a:ext cx="5002226" cy="492443"/>
          </a:xfrm>
          <a:prstGeom prst="rect">
            <a:avLst/>
          </a:prstGeom>
          <a:noFill/>
        </p:spPr>
        <p:txBody>
          <a:bodyPr wrap="square" rtlCol="0">
            <a:spAutoFit/>
          </a:bodyPr>
          <a:lstStyle/>
          <a:p>
            <a:pPr algn="just"/>
            <a:r>
              <a:rPr lang="fr-FR" sz="2600" b="1" i="1" dirty="0" err="1"/>
              <a:t>Was</a:t>
            </a:r>
            <a:r>
              <a:rPr lang="fr-FR" sz="2600" b="1" i="1" dirty="0"/>
              <a:t> </a:t>
            </a:r>
            <a:r>
              <a:rPr lang="fr-FR" sz="2600" b="1" i="1" dirty="0" err="1"/>
              <a:t>denken</a:t>
            </a:r>
            <a:r>
              <a:rPr lang="fr-FR" sz="2600" b="1" i="1" dirty="0"/>
              <a:t> </a:t>
            </a:r>
            <a:r>
              <a:rPr lang="fr-FR" sz="2600" b="1" i="1" dirty="0" err="1"/>
              <a:t>Sie</a:t>
            </a:r>
            <a:r>
              <a:rPr lang="fr-FR" sz="2600" b="1" i="1" dirty="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sp>
        <p:nvSpPr>
          <p:cNvPr id="882" name="CustomShape 2"/>
          <p:cNvSpPr/>
          <p:nvPr/>
        </p:nvSpPr>
        <p:spPr>
          <a:xfrm>
            <a:off x="1645200" y="1063800"/>
            <a:ext cx="6605640" cy="26714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800" b="0" strike="noStrike" spc="-1" dirty="0" err="1">
                <a:solidFill>
                  <a:srgbClr val="404040"/>
                </a:solidFill>
                <a:latin typeface="Trebuchet MS"/>
                <a:ea typeface="DejaVu Sans"/>
              </a:rPr>
              <a:t>Ausgaben</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reduzieren</a:t>
            </a:r>
            <a:r>
              <a:rPr lang="en-US" sz="1800" b="0" strike="noStrike" spc="-1" dirty="0">
                <a:solidFill>
                  <a:srgbClr val="404040"/>
                </a:solidFill>
                <a:latin typeface="Trebuchet MS"/>
                <a:ea typeface="DejaVu Sans"/>
              </a:rPr>
              <a:t>:</a:t>
            </a:r>
            <a:endParaRPr lang="en-US" sz="1800" b="0" strike="noStrike" spc="-1" dirty="0">
              <a:latin typeface="Arial"/>
            </a:endParaRPr>
          </a:p>
          <a:p>
            <a:pPr algn="just">
              <a:lnSpc>
                <a:spcPct val="100000"/>
              </a:lnSpc>
            </a:pPr>
            <a:endParaRPr lang="en-US" sz="1800" b="0" strike="noStrike" spc="-1" dirty="0">
              <a:latin typeface="Arial"/>
            </a:endParaRPr>
          </a:p>
          <a:p>
            <a:pPr algn="just">
              <a:lnSpc>
                <a:spcPct val="150000"/>
              </a:lnSpc>
            </a:pPr>
            <a:r>
              <a:rPr lang="en-US" b="0" i="1" strike="noStrike" spc="-1" dirty="0">
                <a:solidFill>
                  <a:srgbClr val="404040"/>
                </a:solidFill>
                <a:latin typeface="Trebuchet MS"/>
                <a:ea typeface="DejaVu Sans"/>
              </a:rPr>
              <a:t>Sport ?</a:t>
            </a:r>
            <a:endParaRPr lang="en-US" b="0" strike="noStrike" spc="-1" dirty="0">
              <a:latin typeface="Arial"/>
            </a:endParaRPr>
          </a:p>
          <a:p>
            <a:pPr algn="just">
              <a:lnSpc>
                <a:spcPct val="150000"/>
              </a:lnSpc>
            </a:pPr>
            <a:r>
              <a:rPr lang="en-US" b="0" i="1" strike="noStrike" spc="-1" dirty="0">
                <a:solidFill>
                  <a:srgbClr val="404040"/>
                </a:solidFill>
                <a:latin typeface="Trebuchet MS"/>
                <a:ea typeface="DejaVu Sans"/>
              </a:rPr>
              <a:t>Kultur ?</a:t>
            </a:r>
            <a:endParaRPr lang="en-US" b="0" strike="noStrike" spc="-1" dirty="0">
              <a:latin typeface="Arial"/>
            </a:endParaRPr>
          </a:p>
          <a:p>
            <a:pPr algn="just">
              <a:lnSpc>
                <a:spcPct val="150000"/>
              </a:lnSpc>
            </a:pPr>
            <a:r>
              <a:rPr lang="en-US" b="0" i="1" strike="noStrike" spc="-1" dirty="0" err="1">
                <a:solidFill>
                  <a:srgbClr val="404040"/>
                </a:solidFill>
                <a:latin typeface="Trebuchet MS"/>
                <a:ea typeface="DejaVu Sans"/>
              </a:rPr>
              <a:t>Dienstleistung</a:t>
            </a:r>
            <a:r>
              <a:rPr lang="en-US" b="0" i="1" strike="noStrike" spc="-1" dirty="0">
                <a:solidFill>
                  <a:srgbClr val="404040"/>
                </a:solidFill>
                <a:latin typeface="Trebuchet MS"/>
                <a:ea typeface="DejaVu Sans"/>
              </a:rPr>
              <a:t> (</a:t>
            </a:r>
            <a:r>
              <a:rPr lang="en-US" b="0" i="1" strike="noStrike" spc="-1" dirty="0" err="1">
                <a:solidFill>
                  <a:srgbClr val="404040"/>
                </a:solidFill>
                <a:latin typeface="Trebuchet MS"/>
                <a:ea typeface="DejaVu Sans"/>
              </a:rPr>
              <a:t>Privatisierung</a:t>
            </a:r>
            <a:r>
              <a:rPr lang="en-US" b="0" i="1" strike="noStrike" spc="-1" dirty="0">
                <a:solidFill>
                  <a:srgbClr val="404040"/>
                </a:solidFill>
                <a:latin typeface="Trebuchet MS"/>
                <a:ea typeface="DejaVu Sans"/>
              </a:rPr>
              <a:t>) ?</a:t>
            </a:r>
            <a:endParaRPr lang="en-US" b="0" strike="noStrike" spc="-1" dirty="0">
              <a:latin typeface="Arial"/>
            </a:endParaRPr>
          </a:p>
          <a:p>
            <a:pPr algn="just">
              <a:lnSpc>
                <a:spcPct val="150000"/>
              </a:lnSpc>
            </a:pPr>
            <a:r>
              <a:rPr lang="en-US" b="0" i="1" strike="noStrike" spc="-1" dirty="0" err="1">
                <a:solidFill>
                  <a:srgbClr val="404040"/>
                </a:solidFill>
                <a:latin typeface="Trebuchet MS"/>
                <a:ea typeface="DejaVu Sans"/>
              </a:rPr>
              <a:t>Hilfe</a:t>
            </a:r>
            <a:r>
              <a:rPr lang="en-US" b="0" i="1" strike="noStrike" spc="-1" dirty="0">
                <a:solidFill>
                  <a:srgbClr val="404040"/>
                </a:solidFill>
                <a:latin typeface="Trebuchet MS"/>
                <a:ea typeface="DejaVu Sans"/>
              </a:rPr>
              <a:t> an die </a:t>
            </a:r>
            <a:r>
              <a:rPr lang="en-US" b="0" i="1" strike="noStrike" spc="-1" dirty="0" err="1">
                <a:solidFill>
                  <a:srgbClr val="404040"/>
                </a:solidFill>
                <a:latin typeface="Trebuchet MS"/>
                <a:ea typeface="DejaVu Sans"/>
              </a:rPr>
              <a:t>Bevölkerung</a:t>
            </a:r>
            <a:r>
              <a:rPr lang="en-US" b="0" i="1" strike="noStrike" spc="-1" dirty="0">
                <a:solidFill>
                  <a:srgbClr val="404040"/>
                </a:solidFill>
                <a:latin typeface="Trebuchet MS"/>
                <a:ea typeface="DejaVu Sans"/>
              </a:rPr>
              <a:t> ?</a:t>
            </a:r>
            <a:endParaRPr lang="en-US" b="0" strike="noStrike" spc="-1" dirty="0">
              <a:latin typeface="Arial"/>
            </a:endParaRPr>
          </a:p>
          <a:p>
            <a:pPr algn="just">
              <a:lnSpc>
                <a:spcPct val="150000"/>
              </a:lnSpc>
            </a:pPr>
            <a:r>
              <a:rPr lang="en-US" b="0" i="1" strike="noStrike" spc="-1" dirty="0">
                <a:solidFill>
                  <a:srgbClr val="404040"/>
                </a:solidFill>
                <a:latin typeface="Trebuchet MS"/>
                <a:ea typeface="DejaVu Sans"/>
              </a:rPr>
              <a:t>Die </a:t>
            </a:r>
            <a:r>
              <a:rPr lang="en-US" b="0" i="1" strike="noStrike" spc="-1" dirty="0" err="1">
                <a:solidFill>
                  <a:srgbClr val="404040"/>
                </a:solidFill>
                <a:latin typeface="Trebuchet MS"/>
                <a:ea typeface="DejaVu Sans"/>
              </a:rPr>
              <a:t>Straßen</a:t>
            </a:r>
            <a:r>
              <a:rPr lang="en-US" b="0" i="1" strike="noStrike" spc="-1" dirty="0">
                <a:solidFill>
                  <a:srgbClr val="404040"/>
                </a:solidFill>
                <a:latin typeface="Trebuchet MS"/>
                <a:ea typeface="DejaVu Sans"/>
              </a:rPr>
              <a:t> und </a:t>
            </a:r>
            <a:r>
              <a:rPr lang="en-US" b="0" i="1" strike="noStrike" spc="-1" dirty="0" err="1">
                <a:solidFill>
                  <a:srgbClr val="404040"/>
                </a:solidFill>
                <a:latin typeface="Trebuchet MS"/>
                <a:ea typeface="DejaVu Sans"/>
              </a:rPr>
              <a:t>deren</a:t>
            </a:r>
            <a:r>
              <a:rPr lang="en-US" b="0" i="1" strike="noStrike" spc="-1" dirty="0">
                <a:solidFill>
                  <a:srgbClr val="404040"/>
                </a:solidFill>
                <a:latin typeface="Trebuchet MS"/>
                <a:ea typeface="DejaVu Sans"/>
              </a:rPr>
              <a:t> </a:t>
            </a:r>
            <a:r>
              <a:rPr lang="en-US" b="0" i="1" strike="noStrike" spc="-1" dirty="0" err="1">
                <a:solidFill>
                  <a:srgbClr val="404040"/>
                </a:solidFill>
                <a:latin typeface="Trebuchet MS"/>
                <a:ea typeface="DejaVu Sans"/>
              </a:rPr>
              <a:t>Gestaltung</a:t>
            </a:r>
            <a:r>
              <a:rPr lang="en-US" b="0" i="1" strike="noStrike" spc="-1" dirty="0">
                <a:solidFill>
                  <a:srgbClr val="404040"/>
                </a:solidFill>
                <a:latin typeface="Trebuchet MS"/>
                <a:ea typeface="DejaVu Sans"/>
              </a:rPr>
              <a:t> ?</a:t>
            </a:r>
            <a:endParaRPr lang="en-US" b="0" strike="noStrike" spc="-1" dirty="0">
              <a:latin typeface="Arial"/>
            </a:endParaRPr>
          </a:p>
        </p:txBody>
      </p:sp>
      <p:sp>
        <p:nvSpPr>
          <p:cNvPr id="883" name="CustomShape 3"/>
          <p:cNvSpPr/>
          <p:nvPr/>
        </p:nvSpPr>
        <p:spPr>
          <a:xfrm>
            <a:off x="2316960" y="17856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D0D0D0"/>
                </a:solidFill>
                <a:latin typeface="Trebuchet MS"/>
                <a:ea typeface="DejaVu Sans"/>
              </a:rPr>
              <a:t>Die Zukunft</a:t>
            </a:r>
            <a:endParaRPr lang="en-US" sz="1600" b="0" strike="noStrike" spc="-1">
              <a:latin typeface="Arial"/>
            </a:endParaRPr>
          </a:p>
        </p:txBody>
      </p:sp>
      <p:pic>
        <p:nvPicPr>
          <p:cNvPr id="884" name="Picture 2"/>
          <p:cNvPicPr/>
          <p:nvPr/>
        </p:nvPicPr>
        <p:blipFill>
          <a:blip r:embed="rId3"/>
          <a:srcRect l="53727"/>
          <a:stretch/>
        </p:blipFill>
        <p:spPr>
          <a:xfrm>
            <a:off x="-42120" y="915840"/>
            <a:ext cx="1901520" cy="4112640"/>
          </a:xfrm>
          <a:prstGeom prst="rect">
            <a:avLst/>
          </a:prstGeom>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sp>
        <p:nvSpPr>
          <p:cNvPr id="886" name="CustomShape 2"/>
          <p:cNvSpPr/>
          <p:nvPr/>
        </p:nvSpPr>
        <p:spPr>
          <a:xfrm>
            <a:off x="1645200" y="1063800"/>
            <a:ext cx="6605640" cy="26762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800" b="0" strike="noStrike" spc="-1" dirty="0">
                <a:solidFill>
                  <a:srgbClr val="404040"/>
                </a:solidFill>
                <a:latin typeface="Trebuchet MS"/>
                <a:ea typeface="DejaVu Sans"/>
              </a:rPr>
              <a:t>Die </a:t>
            </a:r>
            <a:r>
              <a:rPr lang="en-US" sz="1800" b="0" strike="noStrike" spc="-1" dirty="0" err="1">
                <a:solidFill>
                  <a:srgbClr val="404040"/>
                </a:solidFill>
                <a:latin typeface="Trebuchet MS"/>
                <a:ea typeface="DejaVu Sans"/>
              </a:rPr>
              <a:t>Einnahmen</a:t>
            </a:r>
            <a:r>
              <a:rPr lang="en-US" sz="1800" b="0" strike="noStrike" spc="-1" dirty="0">
                <a:solidFill>
                  <a:srgbClr val="404040"/>
                </a:solidFill>
                <a:latin typeface="Trebuchet MS"/>
                <a:ea typeface="DejaVu Sans"/>
              </a:rPr>
              <a:t> </a:t>
            </a:r>
            <a:r>
              <a:rPr lang="en-US" sz="1800" b="0" strike="noStrike" spc="-1" dirty="0" err="1">
                <a:solidFill>
                  <a:srgbClr val="404040"/>
                </a:solidFill>
                <a:latin typeface="Trebuchet MS"/>
                <a:ea typeface="DejaVu Sans"/>
              </a:rPr>
              <a:t>erhöhen</a:t>
            </a:r>
            <a:r>
              <a:rPr lang="en-US" sz="1800" b="0" strike="noStrike" spc="-1" dirty="0">
                <a:solidFill>
                  <a:srgbClr val="404040"/>
                </a:solidFill>
                <a:latin typeface="Trebuchet MS"/>
                <a:ea typeface="DejaVu Sans"/>
              </a:rPr>
              <a:t>:</a:t>
            </a:r>
            <a:endParaRPr lang="en-US" sz="1800" b="0" strike="noStrike" spc="-1" dirty="0">
              <a:latin typeface="Arial"/>
            </a:endParaRPr>
          </a:p>
          <a:p>
            <a:pPr algn="just">
              <a:lnSpc>
                <a:spcPct val="100000"/>
              </a:lnSpc>
            </a:pPr>
            <a:endParaRPr lang="en-US" sz="1800" b="0" strike="noStrike" spc="-1" dirty="0">
              <a:latin typeface="Arial"/>
            </a:endParaRPr>
          </a:p>
          <a:p>
            <a:pPr algn="just">
              <a:lnSpc>
                <a:spcPct val="150000"/>
              </a:lnSpc>
            </a:pPr>
            <a:r>
              <a:rPr lang="en-US" sz="1600" b="0" i="1" strike="noStrike" spc="-1" dirty="0" err="1">
                <a:solidFill>
                  <a:srgbClr val="404040"/>
                </a:solidFill>
                <a:latin typeface="Trebuchet MS"/>
                <a:ea typeface="DejaVu Sans"/>
              </a:rPr>
              <a:t>Solidaritätsfonds</a:t>
            </a:r>
            <a:r>
              <a:rPr lang="en-US" sz="1600" b="0" i="1" strike="noStrike" spc="-1" dirty="0">
                <a:solidFill>
                  <a:srgbClr val="404040"/>
                </a:solidFill>
                <a:latin typeface="Trebuchet MS"/>
                <a:ea typeface="DejaVu Sans"/>
              </a:rPr>
              <a:t> (</a:t>
            </a:r>
            <a:r>
              <a:rPr lang="en-US" sz="1600" b="0" i="1" strike="noStrike" spc="-1" dirty="0" err="1">
                <a:solidFill>
                  <a:srgbClr val="404040"/>
                </a:solidFill>
                <a:latin typeface="Trebuchet MS"/>
                <a:ea typeface="DejaVu Sans"/>
              </a:rPr>
              <a:t>Gemeindefonds</a:t>
            </a:r>
            <a:r>
              <a:rPr lang="en-US" sz="1600" b="0" i="1" strike="noStrike" spc="-1" dirty="0">
                <a:solidFill>
                  <a:srgbClr val="404040"/>
                </a:solidFill>
                <a:latin typeface="Trebuchet MS"/>
                <a:ea typeface="DejaVu Sans"/>
              </a:rPr>
              <a:t>)</a:t>
            </a:r>
            <a:endParaRPr lang="en-US" sz="1600" b="0" strike="noStrike" spc="-1" dirty="0">
              <a:latin typeface="Arial"/>
            </a:endParaRPr>
          </a:p>
          <a:p>
            <a:pPr algn="just">
              <a:lnSpc>
                <a:spcPct val="150000"/>
              </a:lnSpc>
            </a:pPr>
            <a:r>
              <a:rPr lang="en-US" sz="1600" b="0" i="1" strike="noStrike" spc="-1" dirty="0">
                <a:solidFill>
                  <a:srgbClr val="404040"/>
                </a:solidFill>
                <a:latin typeface="Trebuchet MS"/>
                <a:ea typeface="DejaVu Sans"/>
              </a:rPr>
              <a:t>Die </a:t>
            </a:r>
            <a:r>
              <a:rPr lang="en-US" sz="1600" b="0" i="1" strike="noStrike" spc="-1" dirty="0" err="1">
                <a:solidFill>
                  <a:srgbClr val="404040"/>
                </a:solidFill>
                <a:latin typeface="Trebuchet MS"/>
                <a:ea typeface="DejaVu Sans"/>
              </a:rPr>
              <a:t>Steuer</a:t>
            </a:r>
            <a:r>
              <a:rPr lang="en-US" sz="1600" b="0" i="1" strike="noStrike" spc="-1" dirty="0">
                <a:solidFill>
                  <a:srgbClr val="404040"/>
                </a:solidFill>
                <a:latin typeface="Trebuchet MS"/>
                <a:ea typeface="DejaVu Sans"/>
              </a:rPr>
              <a:t> :</a:t>
            </a:r>
            <a:endParaRPr lang="en-US" sz="1600" b="0" strike="noStrike" spc="-1" dirty="0">
              <a:latin typeface="Arial"/>
            </a:endParaRPr>
          </a:p>
          <a:p>
            <a:pPr marL="171360" indent="-168840" algn="just">
              <a:lnSpc>
                <a:spcPct val="150000"/>
              </a:lnSpc>
              <a:buClr>
                <a:srgbClr val="404040"/>
              </a:buClr>
              <a:buFont typeface="StarSymbol"/>
              <a:buChar char="-"/>
            </a:pPr>
            <a:r>
              <a:rPr lang="en-US" sz="1600" b="0" i="1" strike="noStrike" spc="-1" dirty="0">
                <a:solidFill>
                  <a:srgbClr val="404040"/>
                </a:solidFill>
                <a:latin typeface="Trebuchet MS"/>
                <a:ea typeface="DejaVu Sans"/>
              </a:rPr>
              <a:t>IPP</a:t>
            </a:r>
            <a:endParaRPr lang="en-US" sz="1600" b="0" strike="noStrike" spc="-1" dirty="0">
              <a:latin typeface="Arial"/>
            </a:endParaRPr>
          </a:p>
          <a:p>
            <a:pPr marL="171360" indent="-168840" algn="just">
              <a:lnSpc>
                <a:spcPct val="150000"/>
              </a:lnSpc>
              <a:buClr>
                <a:srgbClr val="404040"/>
              </a:buClr>
              <a:buFont typeface="StarSymbol"/>
              <a:buChar char="-"/>
            </a:pPr>
            <a:r>
              <a:rPr lang="en-US" sz="1600" b="0" i="1" strike="noStrike" spc="-1" dirty="0">
                <a:solidFill>
                  <a:srgbClr val="404040"/>
                </a:solidFill>
                <a:latin typeface="Trebuchet MS"/>
                <a:ea typeface="DejaVu Sans"/>
              </a:rPr>
              <a:t>IMMOBILIENSTEUERVORABZUG (PRI)</a:t>
            </a:r>
            <a:endParaRPr lang="en-US" sz="1600" b="0" strike="noStrike" spc="-1" dirty="0">
              <a:latin typeface="Arial"/>
            </a:endParaRPr>
          </a:p>
          <a:p>
            <a:pPr marL="171360" indent="-168840" algn="just">
              <a:lnSpc>
                <a:spcPct val="150000"/>
              </a:lnSpc>
              <a:buClr>
                <a:srgbClr val="404040"/>
              </a:buClr>
              <a:buFont typeface="StarSymbol"/>
              <a:buChar char="-"/>
            </a:pPr>
            <a:r>
              <a:rPr lang="en-US" sz="1600" b="0" i="1" strike="noStrike" spc="-1" dirty="0">
                <a:solidFill>
                  <a:srgbClr val="404040"/>
                </a:solidFill>
                <a:latin typeface="Trebuchet MS"/>
                <a:ea typeface="DejaVu Sans"/>
              </a:rPr>
              <a:t>STEUERN</a:t>
            </a:r>
            <a:endParaRPr lang="en-US" sz="1600" b="0" strike="noStrike" spc="-1" dirty="0">
              <a:latin typeface="Arial"/>
            </a:endParaRPr>
          </a:p>
          <a:p>
            <a:pPr algn="just">
              <a:lnSpc>
                <a:spcPct val="100000"/>
              </a:lnSpc>
            </a:pPr>
            <a:endParaRPr lang="en-US" sz="1200" b="0" strike="noStrike" spc="-1" dirty="0">
              <a:latin typeface="Arial"/>
            </a:endParaRPr>
          </a:p>
        </p:txBody>
      </p:sp>
      <p:sp>
        <p:nvSpPr>
          <p:cNvPr id="887" name="CustomShape 3"/>
          <p:cNvSpPr/>
          <p:nvPr/>
        </p:nvSpPr>
        <p:spPr>
          <a:xfrm>
            <a:off x="2316960" y="17856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D0D0D0"/>
                </a:solidFill>
                <a:latin typeface="Trebuchet MS"/>
                <a:ea typeface="DejaVu Sans"/>
              </a:rPr>
              <a:t>Die Zukunft</a:t>
            </a:r>
            <a:endParaRPr lang="en-US" sz="1600" b="0" strike="noStrike" spc="-1">
              <a:latin typeface="Arial"/>
            </a:endParaRPr>
          </a:p>
        </p:txBody>
      </p:sp>
      <p:pic>
        <p:nvPicPr>
          <p:cNvPr id="888" name="Picture 2"/>
          <p:cNvPicPr/>
          <p:nvPr/>
        </p:nvPicPr>
        <p:blipFill>
          <a:blip r:embed="rId3"/>
          <a:srcRect l="53727"/>
          <a:stretch/>
        </p:blipFill>
        <p:spPr>
          <a:xfrm>
            <a:off x="-42120" y="915840"/>
            <a:ext cx="1901520" cy="4112640"/>
          </a:xfrm>
          <a:prstGeom prst="rect">
            <a:avLst/>
          </a:prstGeom>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CustomShape 1"/>
          <p:cNvSpPr/>
          <p:nvPr/>
        </p:nvSpPr>
        <p:spPr>
          <a:xfrm>
            <a:off x="0" y="0"/>
            <a:ext cx="1121400" cy="5141160"/>
          </a:xfrm>
          <a:prstGeom prst="rect">
            <a:avLst/>
          </a:prstGeom>
          <a:solidFill>
            <a:srgbClr val="FFFFFF"/>
          </a:solidFill>
          <a:ln w="25560">
            <a:noFill/>
          </a:ln>
        </p:spPr>
        <p:style>
          <a:lnRef idx="0">
            <a:scrgbClr r="0" g="0" b="0"/>
          </a:lnRef>
          <a:fillRef idx="0">
            <a:scrgbClr r="0" g="0" b="0"/>
          </a:fillRef>
          <a:effectRef idx="0">
            <a:scrgbClr r="0" g="0" b="0"/>
          </a:effectRef>
          <a:fontRef idx="minor"/>
        </p:style>
      </p:sp>
      <p:sp>
        <p:nvSpPr>
          <p:cNvPr id="890" name="CustomShape 2"/>
          <p:cNvSpPr/>
          <p:nvPr/>
        </p:nvSpPr>
        <p:spPr>
          <a:xfrm>
            <a:off x="1645200" y="1063800"/>
            <a:ext cx="6605640" cy="29224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800" b="0" strike="noStrike" spc="-1" dirty="0">
                <a:solidFill>
                  <a:srgbClr val="404040"/>
                </a:solidFill>
                <a:latin typeface="Trebuchet MS"/>
                <a:ea typeface="DejaVu Sans"/>
              </a:rPr>
              <a:t>Anders </a:t>
            </a:r>
            <a:r>
              <a:rPr lang="en-US" sz="1800" b="0" strike="noStrike" spc="-1" dirty="0" err="1">
                <a:solidFill>
                  <a:srgbClr val="404040"/>
                </a:solidFill>
                <a:latin typeface="Trebuchet MS"/>
                <a:ea typeface="DejaVu Sans"/>
              </a:rPr>
              <a:t>erhöhen</a:t>
            </a:r>
            <a:endParaRPr lang="en-US" sz="1800" b="0" strike="noStrike" spc="-1" dirty="0">
              <a:latin typeface="Arial"/>
            </a:endParaRPr>
          </a:p>
          <a:p>
            <a:pPr algn="just">
              <a:lnSpc>
                <a:spcPct val="100000"/>
              </a:lnSpc>
            </a:pPr>
            <a:endParaRPr lang="en-US" sz="1800" b="0" strike="noStrike" spc="-1" dirty="0">
              <a:latin typeface="Arial"/>
            </a:endParaRPr>
          </a:p>
          <a:p>
            <a:pPr marL="171360" indent="-168840" algn="just">
              <a:lnSpc>
                <a:spcPct val="100000"/>
              </a:lnSpc>
              <a:buClr>
                <a:srgbClr val="404040"/>
              </a:buClr>
              <a:buFont typeface="StarSymbol"/>
              <a:buChar char="-"/>
            </a:pPr>
            <a:r>
              <a:rPr lang="en-US" sz="1600" b="0" i="1" strike="noStrike" spc="-1" dirty="0">
                <a:solidFill>
                  <a:srgbClr val="404040"/>
                </a:solidFill>
                <a:latin typeface="Trebuchet MS"/>
                <a:ea typeface="DejaVu Sans"/>
              </a:rPr>
              <a:t>Fusion</a:t>
            </a:r>
            <a:endParaRPr lang="en-US" sz="1600" b="0" strike="noStrike" spc="-1" dirty="0">
              <a:latin typeface="Arial"/>
            </a:endParaRPr>
          </a:p>
          <a:p>
            <a:pPr>
              <a:lnSpc>
                <a:spcPct val="100000"/>
              </a:lnSpc>
            </a:pPr>
            <a:r>
              <a:rPr lang="en-US" sz="1200" b="0" strike="noStrike" spc="-1" dirty="0" err="1">
                <a:solidFill>
                  <a:srgbClr val="404040"/>
                </a:solidFill>
                <a:latin typeface="Times New Roman"/>
                <a:ea typeface="DejaVu Sans"/>
              </a:rPr>
              <a:t>Durchschnittliche</a:t>
            </a:r>
            <a:r>
              <a:rPr lang="en-US" sz="1200" b="0" strike="noStrike" spc="-1" dirty="0">
                <a:solidFill>
                  <a:srgbClr val="404040"/>
                </a:solidFill>
                <a:latin typeface="Times New Roman"/>
                <a:ea typeface="DejaVu Sans"/>
              </a:rPr>
              <a:t> </a:t>
            </a:r>
            <a:r>
              <a:rPr lang="en-US" sz="1200" b="0" strike="noStrike" spc="-1" dirty="0" err="1">
                <a:solidFill>
                  <a:srgbClr val="404040"/>
                </a:solidFill>
                <a:latin typeface="Times New Roman"/>
                <a:ea typeface="DejaVu Sans"/>
              </a:rPr>
              <a:t>Größe</a:t>
            </a:r>
            <a:r>
              <a:rPr lang="en-US" sz="1200" b="0" strike="noStrike" spc="-1" dirty="0">
                <a:solidFill>
                  <a:srgbClr val="404040"/>
                </a:solidFill>
                <a:latin typeface="Times New Roman"/>
                <a:ea typeface="DejaVu Sans"/>
              </a:rPr>
              <a:t>:</a:t>
            </a:r>
            <a:r>
              <a:rPr dirty="0"/>
              <a:t/>
            </a:r>
            <a:br>
              <a:rPr dirty="0"/>
            </a:br>
            <a:r>
              <a:rPr lang="en-US" sz="1200" b="0" strike="noStrike" spc="-1" dirty="0">
                <a:solidFill>
                  <a:srgbClr val="404040"/>
                </a:solidFill>
                <a:latin typeface="Times New Roman"/>
                <a:ea typeface="DejaVu Sans"/>
              </a:rPr>
              <a:t>- 13.000 </a:t>
            </a:r>
            <a:r>
              <a:rPr lang="en-US" sz="1200" b="0" strike="noStrike" spc="-1" dirty="0" err="1">
                <a:solidFill>
                  <a:srgbClr val="404040"/>
                </a:solidFill>
                <a:latin typeface="Times New Roman"/>
                <a:ea typeface="DejaVu Sans"/>
              </a:rPr>
              <a:t>Einwohner</a:t>
            </a:r>
            <a:r>
              <a:rPr lang="en-US" sz="1200" b="0" strike="noStrike" spc="-1" dirty="0">
                <a:solidFill>
                  <a:srgbClr val="404040"/>
                </a:solidFill>
                <a:latin typeface="Times New Roman"/>
                <a:ea typeface="DejaVu Sans"/>
              </a:rPr>
              <a:t> in der </a:t>
            </a:r>
            <a:r>
              <a:rPr lang="en-US" sz="1200" b="0" strike="noStrike" spc="-1" dirty="0" err="1">
                <a:solidFill>
                  <a:srgbClr val="404040"/>
                </a:solidFill>
                <a:latin typeface="Times New Roman"/>
                <a:ea typeface="DejaVu Sans"/>
              </a:rPr>
              <a:t>Wallonie</a:t>
            </a:r>
            <a:r>
              <a:rPr lang="en-US" sz="1200" b="0" strike="noStrike" spc="-1" dirty="0">
                <a:solidFill>
                  <a:srgbClr val="404040"/>
                </a:solidFill>
                <a:latin typeface="Times New Roman"/>
                <a:ea typeface="DejaVu Sans"/>
              </a:rPr>
              <a:t> </a:t>
            </a:r>
            <a:r>
              <a:rPr lang="en-US" sz="1000" b="0" strike="noStrike" spc="-1" dirty="0">
                <a:solidFill>
                  <a:srgbClr val="404040"/>
                </a:solidFill>
                <a:latin typeface="Times New Roman"/>
                <a:ea typeface="DejaVu Sans"/>
              </a:rPr>
              <a:t>(50% der Gemeinden </a:t>
            </a:r>
            <a:r>
              <a:rPr lang="en-US" sz="1000" b="0" strike="noStrike" spc="-1" dirty="0" err="1">
                <a:solidFill>
                  <a:srgbClr val="404040"/>
                </a:solidFill>
                <a:latin typeface="Times New Roman"/>
                <a:ea typeface="DejaVu Sans"/>
              </a:rPr>
              <a:t>zählen</a:t>
            </a:r>
            <a:r>
              <a:rPr lang="en-US" sz="1000" b="0" strike="noStrike" spc="-1" dirty="0">
                <a:solidFill>
                  <a:srgbClr val="404040"/>
                </a:solidFill>
                <a:latin typeface="Times New Roman"/>
                <a:ea typeface="DejaVu Sans"/>
              </a:rPr>
              <a:t> </a:t>
            </a:r>
            <a:r>
              <a:rPr lang="en-US" sz="1000" b="0" strike="noStrike" spc="-1" dirty="0" err="1">
                <a:solidFill>
                  <a:srgbClr val="404040"/>
                </a:solidFill>
                <a:latin typeface="Times New Roman"/>
                <a:ea typeface="DejaVu Sans"/>
              </a:rPr>
              <a:t>weniger</a:t>
            </a:r>
            <a:r>
              <a:rPr lang="en-US" sz="1000" b="0" strike="noStrike" spc="-1" dirty="0">
                <a:solidFill>
                  <a:srgbClr val="404040"/>
                </a:solidFill>
                <a:latin typeface="Times New Roman"/>
                <a:ea typeface="DejaVu Sans"/>
              </a:rPr>
              <a:t> </a:t>
            </a:r>
            <a:r>
              <a:rPr lang="en-US" sz="1000" b="0" strike="noStrike" spc="-1" dirty="0" err="1">
                <a:solidFill>
                  <a:srgbClr val="404040"/>
                </a:solidFill>
                <a:latin typeface="Times New Roman"/>
                <a:ea typeface="DejaVu Sans"/>
              </a:rPr>
              <a:t>als</a:t>
            </a:r>
            <a:r>
              <a:rPr lang="en-US" sz="1000" b="0" strike="noStrike" spc="-1" dirty="0">
                <a:solidFill>
                  <a:srgbClr val="404040"/>
                </a:solidFill>
                <a:latin typeface="Times New Roman"/>
                <a:ea typeface="DejaVu Sans"/>
              </a:rPr>
              <a:t> 8.000 </a:t>
            </a:r>
            <a:r>
              <a:rPr lang="en-US" sz="1000" b="0" strike="noStrike" spc="-1" dirty="0" err="1">
                <a:solidFill>
                  <a:srgbClr val="404040"/>
                </a:solidFill>
                <a:latin typeface="Times New Roman"/>
                <a:ea typeface="DejaVu Sans"/>
              </a:rPr>
              <a:t>Einwohner</a:t>
            </a:r>
            <a:r>
              <a:rPr lang="en-US" sz="1000" b="0" strike="noStrike" spc="-1" dirty="0">
                <a:solidFill>
                  <a:srgbClr val="404040"/>
                </a:solidFill>
                <a:latin typeface="Times New Roman"/>
                <a:ea typeface="DejaVu Sans"/>
              </a:rPr>
              <a:t>)</a:t>
            </a:r>
            <a:r>
              <a:rPr dirty="0"/>
              <a:t/>
            </a:r>
            <a:br>
              <a:rPr dirty="0"/>
            </a:br>
            <a:r>
              <a:rPr lang="en-US" sz="1200" b="0" strike="noStrike" spc="-1" dirty="0">
                <a:solidFill>
                  <a:srgbClr val="404040"/>
                </a:solidFill>
                <a:latin typeface="Times New Roman"/>
                <a:ea typeface="DejaVu Sans"/>
              </a:rPr>
              <a:t>- 21.000 </a:t>
            </a:r>
            <a:r>
              <a:rPr lang="en-US" sz="1200" b="0" strike="noStrike" spc="-1" dirty="0" err="1">
                <a:solidFill>
                  <a:srgbClr val="404040"/>
                </a:solidFill>
                <a:latin typeface="Times New Roman"/>
                <a:ea typeface="DejaVu Sans"/>
              </a:rPr>
              <a:t>Einwohner</a:t>
            </a:r>
            <a:r>
              <a:rPr lang="en-US" sz="1200" b="0" strike="noStrike" spc="-1" dirty="0">
                <a:solidFill>
                  <a:srgbClr val="404040"/>
                </a:solidFill>
                <a:latin typeface="Times New Roman"/>
                <a:ea typeface="DejaVu Sans"/>
              </a:rPr>
              <a:t> in </a:t>
            </a:r>
            <a:r>
              <a:rPr lang="en-US" sz="1200" b="0" strike="noStrike" spc="-1" dirty="0" err="1">
                <a:solidFill>
                  <a:srgbClr val="404040"/>
                </a:solidFill>
                <a:latin typeface="Times New Roman"/>
                <a:ea typeface="DejaVu Sans"/>
              </a:rPr>
              <a:t>Flandern</a:t>
            </a:r>
            <a:r>
              <a:rPr dirty="0"/>
              <a:t/>
            </a:r>
            <a:br>
              <a:rPr dirty="0"/>
            </a:br>
            <a:r>
              <a:rPr lang="en-US" sz="1200" b="0" strike="noStrike" spc="-1" dirty="0">
                <a:solidFill>
                  <a:srgbClr val="404040"/>
                </a:solidFill>
                <a:latin typeface="Times New Roman"/>
                <a:ea typeface="DejaVu Sans"/>
              </a:rPr>
              <a:t>- 45.000 </a:t>
            </a:r>
            <a:r>
              <a:rPr lang="en-US" sz="1200" b="0" strike="noStrike" spc="-1" dirty="0" err="1">
                <a:solidFill>
                  <a:srgbClr val="404040"/>
                </a:solidFill>
                <a:latin typeface="Times New Roman"/>
                <a:ea typeface="DejaVu Sans"/>
              </a:rPr>
              <a:t>Einwohner</a:t>
            </a:r>
            <a:r>
              <a:rPr lang="en-US" sz="1200" b="0" strike="noStrike" spc="-1" dirty="0">
                <a:solidFill>
                  <a:srgbClr val="404040"/>
                </a:solidFill>
                <a:latin typeface="Times New Roman"/>
                <a:ea typeface="DejaVu Sans"/>
              </a:rPr>
              <a:t> in den </a:t>
            </a:r>
            <a:r>
              <a:rPr lang="en-US" sz="1200" b="0" strike="noStrike" spc="-1" dirty="0" err="1">
                <a:solidFill>
                  <a:srgbClr val="404040"/>
                </a:solidFill>
                <a:latin typeface="Times New Roman"/>
                <a:ea typeface="DejaVu Sans"/>
              </a:rPr>
              <a:t>Niederlanden</a:t>
            </a:r>
            <a:endParaRPr lang="en-US" sz="1200" b="0" strike="noStrike" spc="-1" dirty="0">
              <a:latin typeface="Arial"/>
            </a:endParaRPr>
          </a:p>
          <a:p>
            <a:pPr>
              <a:lnSpc>
                <a:spcPct val="100000"/>
              </a:lnSpc>
            </a:pPr>
            <a:r>
              <a:rPr lang="en-US" sz="1200" b="0" strike="noStrike" spc="-1" dirty="0">
                <a:solidFill>
                  <a:srgbClr val="404040"/>
                </a:solidFill>
                <a:latin typeface="Times New Roman"/>
                <a:ea typeface="DejaVu Sans"/>
              </a:rPr>
              <a:t>- </a:t>
            </a:r>
            <a:r>
              <a:rPr lang="en-US" sz="1200" b="0" strike="noStrike" spc="-1" dirty="0" err="1">
                <a:solidFill>
                  <a:srgbClr val="404040"/>
                </a:solidFill>
                <a:latin typeface="Times New Roman"/>
                <a:ea typeface="DejaVu Sans"/>
              </a:rPr>
              <a:t>Erhoffte</a:t>
            </a:r>
            <a:r>
              <a:rPr lang="en-US" sz="1200" b="0" strike="noStrike" spc="-1" dirty="0">
                <a:solidFill>
                  <a:srgbClr val="404040"/>
                </a:solidFill>
                <a:latin typeface="Times New Roman"/>
                <a:ea typeface="DejaVu Sans"/>
              </a:rPr>
              <a:t> </a:t>
            </a:r>
            <a:r>
              <a:rPr lang="en-US" sz="1200" b="0" strike="noStrike" spc="-1" dirty="0" err="1">
                <a:solidFill>
                  <a:srgbClr val="404040"/>
                </a:solidFill>
                <a:latin typeface="Times New Roman"/>
                <a:ea typeface="DejaVu Sans"/>
              </a:rPr>
              <a:t>Einsparung</a:t>
            </a:r>
            <a:r>
              <a:rPr lang="en-US" sz="1200" b="0" strike="noStrike" spc="-1" dirty="0">
                <a:solidFill>
                  <a:srgbClr val="404040"/>
                </a:solidFill>
                <a:latin typeface="Times New Roman"/>
                <a:ea typeface="DejaVu Sans"/>
              </a:rPr>
              <a:t> </a:t>
            </a:r>
            <a:r>
              <a:rPr lang="en-US" sz="1200" b="0" strike="noStrike" spc="-1" dirty="0" err="1">
                <a:solidFill>
                  <a:srgbClr val="404040"/>
                </a:solidFill>
                <a:latin typeface="Times New Roman"/>
                <a:ea typeface="DejaVu Sans"/>
              </a:rPr>
              <a:t>nach</a:t>
            </a:r>
            <a:r>
              <a:rPr lang="en-US" sz="1200" b="0" strike="noStrike" spc="-1" dirty="0">
                <a:solidFill>
                  <a:srgbClr val="404040"/>
                </a:solidFill>
                <a:latin typeface="Times New Roman"/>
                <a:ea typeface="DejaVu Sans"/>
              </a:rPr>
              <a:t> </a:t>
            </a:r>
            <a:r>
              <a:rPr lang="en-US" sz="1200" b="0" strike="noStrike" spc="-1" dirty="0" err="1">
                <a:solidFill>
                  <a:srgbClr val="404040"/>
                </a:solidFill>
                <a:latin typeface="Times New Roman"/>
                <a:ea typeface="DejaVu Sans"/>
              </a:rPr>
              <a:t>einer</a:t>
            </a:r>
            <a:r>
              <a:rPr lang="en-US" sz="1200" b="0" strike="noStrike" spc="-1" dirty="0">
                <a:solidFill>
                  <a:srgbClr val="404040"/>
                </a:solidFill>
                <a:latin typeface="Times New Roman"/>
                <a:ea typeface="DejaVu Sans"/>
              </a:rPr>
              <a:t> </a:t>
            </a:r>
            <a:r>
              <a:rPr lang="en-US" sz="1200" b="0" strike="noStrike" spc="-1" dirty="0" err="1">
                <a:solidFill>
                  <a:srgbClr val="404040"/>
                </a:solidFill>
                <a:latin typeface="Times New Roman"/>
                <a:ea typeface="DejaVu Sans"/>
              </a:rPr>
              <a:t>Schätzung</a:t>
            </a:r>
            <a:r>
              <a:rPr lang="en-US" sz="1200" b="0" strike="noStrike" spc="-1" dirty="0">
                <a:solidFill>
                  <a:srgbClr val="404040"/>
                </a:solidFill>
                <a:latin typeface="Times New Roman"/>
                <a:ea typeface="DejaVu Sans"/>
              </a:rPr>
              <a:t> von Jean </a:t>
            </a:r>
            <a:r>
              <a:rPr lang="en-US" sz="1200" b="0" strike="noStrike" spc="-1" dirty="0" err="1">
                <a:solidFill>
                  <a:srgbClr val="404040"/>
                </a:solidFill>
                <a:latin typeface="Times New Roman"/>
                <a:ea typeface="DejaVu Sans"/>
              </a:rPr>
              <a:t>Hindriks</a:t>
            </a:r>
            <a:r>
              <a:rPr lang="en-US" sz="1200" b="0" strike="noStrike" spc="-1" dirty="0">
                <a:solidFill>
                  <a:srgbClr val="404040"/>
                </a:solidFill>
                <a:latin typeface="Times New Roman"/>
                <a:ea typeface="DejaVu Sans"/>
              </a:rPr>
              <a:t>, 100€ pro </a:t>
            </a:r>
            <a:r>
              <a:rPr lang="en-US" sz="1200" b="0" strike="noStrike" spc="-1" dirty="0" err="1">
                <a:solidFill>
                  <a:srgbClr val="404040"/>
                </a:solidFill>
                <a:latin typeface="Times New Roman"/>
                <a:ea typeface="DejaVu Sans"/>
              </a:rPr>
              <a:t>Einwohner</a:t>
            </a:r>
            <a:r>
              <a:rPr lang="en-US" sz="1200" b="0" strike="noStrike" spc="-1" dirty="0">
                <a:solidFill>
                  <a:srgbClr val="404040"/>
                </a:solidFill>
                <a:latin typeface="Times New Roman"/>
                <a:ea typeface="DejaVu Sans"/>
              </a:rPr>
              <a:t>, also </a:t>
            </a:r>
            <a:r>
              <a:rPr lang="en-US" sz="1200" b="0" strike="noStrike" spc="-1" dirty="0" err="1">
                <a:solidFill>
                  <a:srgbClr val="404040"/>
                </a:solidFill>
                <a:latin typeface="Times New Roman"/>
                <a:ea typeface="DejaVu Sans"/>
              </a:rPr>
              <a:t>eine</a:t>
            </a:r>
            <a:r>
              <a:rPr lang="en-US" sz="1200" b="0" strike="noStrike" spc="-1" dirty="0">
                <a:solidFill>
                  <a:srgbClr val="404040"/>
                </a:solidFill>
                <a:latin typeface="Times New Roman"/>
                <a:ea typeface="DejaVu Sans"/>
              </a:rPr>
              <a:t> </a:t>
            </a:r>
            <a:r>
              <a:rPr lang="en-US" sz="1200" b="0" strike="noStrike" spc="-1" dirty="0" err="1">
                <a:solidFill>
                  <a:srgbClr val="404040"/>
                </a:solidFill>
                <a:latin typeface="Times New Roman"/>
                <a:ea typeface="DejaVu Sans"/>
              </a:rPr>
              <a:t>mögliche</a:t>
            </a:r>
            <a:r>
              <a:rPr lang="en-US" sz="1200" b="0" strike="noStrike" spc="-1" dirty="0">
                <a:solidFill>
                  <a:srgbClr val="404040"/>
                </a:solidFill>
                <a:latin typeface="Times New Roman"/>
                <a:ea typeface="DejaVu Sans"/>
              </a:rPr>
              <a:t> </a:t>
            </a:r>
            <a:r>
              <a:rPr lang="en-US" sz="1200" b="0" strike="noStrike" spc="-1" dirty="0" err="1">
                <a:solidFill>
                  <a:srgbClr val="404040"/>
                </a:solidFill>
                <a:latin typeface="Times New Roman"/>
                <a:ea typeface="DejaVu Sans"/>
              </a:rPr>
              <a:t>Einsparung</a:t>
            </a:r>
            <a:r>
              <a:rPr lang="en-US" sz="1200" b="0" strike="noStrike" spc="-1" dirty="0">
                <a:solidFill>
                  <a:srgbClr val="404040"/>
                </a:solidFill>
                <a:latin typeface="Times New Roman"/>
                <a:ea typeface="DejaVu Sans"/>
              </a:rPr>
              <a:t> von 1.000.000€</a:t>
            </a:r>
            <a:endParaRPr lang="en-US" sz="1200" b="0" strike="noStrike" spc="-1" dirty="0">
              <a:latin typeface="Arial"/>
            </a:endParaRPr>
          </a:p>
          <a:p>
            <a:pPr algn="just">
              <a:lnSpc>
                <a:spcPct val="100000"/>
              </a:lnSpc>
            </a:pPr>
            <a:endParaRPr lang="en-US" sz="1200" b="0" strike="noStrike" spc="-1" dirty="0">
              <a:latin typeface="Arial"/>
            </a:endParaRPr>
          </a:p>
          <a:p>
            <a:pPr marL="171360" indent="-168840" algn="just">
              <a:lnSpc>
                <a:spcPct val="100000"/>
              </a:lnSpc>
              <a:buClr>
                <a:srgbClr val="404040"/>
              </a:buClr>
              <a:buFont typeface="StarSymbol"/>
              <a:buChar char="-"/>
            </a:pPr>
            <a:r>
              <a:rPr lang="en-US" sz="1600" b="0" i="1" strike="noStrike" spc="-1" dirty="0">
                <a:solidFill>
                  <a:srgbClr val="404040"/>
                </a:solidFill>
                <a:latin typeface="Trebuchet MS"/>
                <a:ea typeface="DejaVu Sans"/>
              </a:rPr>
              <a:t>Das </a:t>
            </a:r>
            <a:r>
              <a:rPr lang="en-US" sz="1600" b="0" i="1" strike="noStrike" spc="-1" dirty="0" err="1">
                <a:solidFill>
                  <a:srgbClr val="404040"/>
                </a:solidFill>
                <a:latin typeface="Trebuchet MS"/>
                <a:ea typeface="DejaVu Sans"/>
              </a:rPr>
              <a:t>Wachstum</a:t>
            </a:r>
            <a:r>
              <a:rPr lang="en-US" sz="1600" b="0" i="1" strike="noStrike" spc="-1" dirty="0">
                <a:solidFill>
                  <a:srgbClr val="404040"/>
                </a:solidFill>
                <a:latin typeface="Trebuchet MS"/>
                <a:ea typeface="DejaVu Sans"/>
              </a:rPr>
              <a:t> (population)</a:t>
            </a:r>
            <a:endParaRPr lang="en-US" sz="1600" b="0" strike="noStrike" spc="-1" dirty="0">
              <a:latin typeface="Arial"/>
            </a:endParaRPr>
          </a:p>
          <a:p>
            <a:pPr algn="just">
              <a:lnSpc>
                <a:spcPct val="100000"/>
              </a:lnSpc>
            </a:pPr>
            <a:endParaRPr lang="en-US" sz="1600" b="0" strike="noStrike" spc="-1" dirty="0">
              <a:latin typeface="Arial"/>
            </a:endParaRPr>
          </a:p>
          <a:p>
            <a:pPr marL="171360" indent="-168840" algn="just">
              <a:lnSpc>
                <a:spcPct val="100000"/>
              </a:lnSpc>
              <a:buClr>
                <a:srgbClr val="404040"/>
              </a:buClr>
              <a:buFont typeface="StarSymbol"/>
              <a:buChar char="-"/>
            </a:pPr>
            <a:r>
              <a:rPr lang="en-US" sz="1600" b="0" i="1" strike="noStrike" spc="-1" dirty="0" err="1">
                <a:solidFill>
                  <a:srgbClr val="404040"/>
                </a:solidFill>
                <a:latin typeface="Trebuchet MS"/>
                <a:ea typeface="DejaVu Sans"/>
              </a:rPr>
              <a:t>Andere</a:t>
            </a:r>
            <a:endParaRPr lang="en-US" sz="1600" b="0" strike="noStrike" spc="-1" dirty="0">
              <a:latin typeface="Arial"/>
            </a:endParaRPr>
          </a:p>
        </p:txBody>
      </p:sp>
      <p:sp>
        <p:nvSpPr>
          <p:cNvPr id="891" name="CustomShape 3"/>
          <p:cNvSpPr/>
          <p:nvPr/>
        </p:nvSpPr>
        <p:spPr>
          <a:xfrm>
            <a:off x="2316960" y="178560"/>
            <a:ext cx="20912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D0D0D0"/>
                </a:solidFill>
                <a:latin typeface="Trebuchet MS"/>
                <a:ea typeface="DejaVu Sans"/>
              </a:rPr>
              <a:t>Die Zukunft</a:t>
            </a:r>
            <a:endParaRPr lang="en-US" sz="1600" b="0" strike="noStrike" spc="-1">
              <a:latin typeface="Arial"/>
            </a:endParaRPr>
          </a:p>
        </p:txBody>
      </p:sp>
      <p:pic>
        <p:nvPicPr>
          <p:cNvPr id="892" name="Picture 2"/>
          <p:cNvPicPr/>
          <p:nvPr/>
        </p:nvPicPr>
        <p:blipFill>
          <a:blip r:embed="rId3"/>
          <a:srcRect l="53727"/>
          <a:stretch/>
        </p:blipFill>
        <p:spPr>
          <a:xfrm>
            <a:off x="-42120" y="915840"/>
            <a:ext cx="1901520" cy="4112640"/>
          </a:xfrm>
          <a:prstGeom prst="rect">
            <a:avLst/>
          </a:prstGeom>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CustomShape 1"/>
          <p:cNvSpPr/>
          <p:nvPr/>
        </p:nvSpPr>
        <p:spPr>
          <a:xfrm>
            <a:off x="324000" y="1247760"/>
            <a:ext cx="8096400" cy="3423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80000"/>
              </a:lnSpc>
            </a:pPr>
            <a:r>
              <a:rPr lang="de-DE" sz="2800" b="1" strike="noStrike" cap="all" spc="-1" dirty="0">
                <a:solidFill>
                  <a:srgbClr val="FFFFFF"/>
                </a:solidFill>
                <a:latin typeface="Trebuchet MS"/>
                <a:ea typeface="DejaVu Sans"/>
              </a:rPr>
              <a:t>Danke</a:t>
            </a:r>
            <a:endParaRPr lang="de-DE" sz="2800" b="0" strike="noStrike" spc="-1" dirty="0">
              <a:latin typeface="Arial"/>
            </a:endParaRPr>
          </a:p>
        </p:txBody>
      </p:sp>
      <p:sp>
        <p:nvSpPr>
          <p:cNvPr id="877" name="CustomShape 2"/>
          <p:cNvSpPr/>
          <p:nvPr/>
        </p:nvSpPr>
        <p:spPr>
          <a:xfrm>
            <a:off x="324000" y="1582200"/>
            <a:ext cx="8097480" cy="2743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72600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203040" y="8640"/>
            <a:ext cx="1166040" cy="57528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28" name="Picture 16"/>
          <p:cNvPicPr/>
          <p:nvPr/>
        </p:nvPicPr>
        <p:blipFill>
          <a:blip r:embed="rId3"/>
          <a:srcRect l="55741"/>
          <a:stretch/>
        </p:blipFill>
        <p:spPr>
          <a:xfrm>
            <a:off x="0" y="-266760"/>
            <a:ext cx="3240720" cy="5407560"/>
          </a:xfrm>
          <a:prstGeom prst="rect">
            <a:avLst/>
          </a:prstGeom>
          <a:ln>
            <a:noFill/>
          </a:ln>
        </p:spPr>
      </p:pic>
      <p:sp>
        <p:nvSpPr>
          <p:cNvPr id="429" name="CustomShape 2"/>
          <p:cNvSpPr/>
          <p:nvPr/>
        </p:nvSpPr>
        <p:spPr>
          <a:xfrm>
            <a:off x="3774600" y="1216440"/>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Kleine Gemeinde</a:t>
            </a:r>
            <a:endParaRPr lang="en-US" sz="1600" b="0" strike="noStrike" spc="-1">
              <a:latin typeface="Arial"/>
            </a:endParaRPr>
          </a:p>
        </p:txBody>
      </p:sp>
      <p:sp>
        <p:nvSpPr>
          <p:cNvPr id="430" name="CustomShape 3"/>
          <p:cNvSpPr/>
          <p:nvPr/>
        </p:nvSpPr>
        <p:spPr>
          <a:xfrm>
            <a:off x="3774600" y="2191680"/>
            <a:ext cx="4153680" cy="644400"/>
          </a:xfrm>
          <a:prstGeom prst="roundRect">
            <a:avLst>
              <a:gd name="adj" fmla="val 50000"/>
            </a:avLst>
          </a:prstGeom>
          <a:solidFill>
            <a:srgbClr val="C1CBD4"/>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Bevölkerungsdichte Gemeinde</a:t>
            </a:r>
            <a:endParaRPr lang="en-US" sz="1600" b="0" strike="noStrike" spc="-1">
              <a:latin typeface="Arial"/>
            </a:endParaRPr>
          </a:p>
        </p:txBody>
      </p:sp>
      <p:sp>
        <p:nvSpPr>
          <p:cNvPr id="431" name="CustomShape 4"/>
          <p:cNvSpPr/>
          <p:nvPr/>
        </p:nvSpPr>
        <p:spPr>
          <a:xfrm>
            <a:off x="3774600" y="3166920"/>
            <a:ext cx="4153680" cy="644400"/>
          </a:xfrm>
          <a:prstGeom prst="roundRect">
            <a:avLst>
              <a:gd name="adj" fmla="val 50000"/>
            </a:avLst>
          </a:prstGeom>
          <a:solidFill>
            <a:srgbClr val="A2B0BE"/>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Gemeinde mit sozialschwachen Bevölkerungsschichten</a:t>
            </a:r>
            <a:endParaRPr lang="en-US" sz="1600" b="0" strike="noStrike" spc="-1">
              <a:latin typeface="Arial"/>
            </a:endParaRPr>
          </a:p>
        </p:txBody>
      </p:sp>
      <p:sp>
        <p:nvSpPr>
          <p:cNvPr id="432" name="CustomShape 5"/>
          <p:cNvSpPr/>
          <p:nvPr/>
        </p:nvSpPr>
        <p:spPr>
          <a:xfrm>
            <a:off x="3691080" y="3166200"/>
            <a:ext cx="620640" cy="644400"/>
          </a:xfrm>
          <a:prstGeom prst="ellipse">
            <a:avLst/>
          </a:prstGeom>
          <a:solidFill>
            <a:srgbClr val="A2B0BE"/>
          </a:solidFill>
          <a:ln w="25560">
            <a:solidFill>
              <a:srgbClr val="FFFFFF"/>
            </a:solidFill>
            <a:round/>
          </a:ln>
        </p:spPr>
        <p:style>
          <a:lnRef idx="0">
            <a:scrgbClr r="0" g="0" b="0"/>
          </a:lnRef>
          <a:fillRef idx="0">
            <a:scrgbClr r="0" g="0" b="0"/>
          </a:fillRef>
          <a:effectRef idx="0">
            <a:scrgbClr r="0" g="0" b="0"/>
          </a:effectRef>
          <a:fontRef idx="minor"/>
        </p:style>
      </p:sp>
      <p:sp>
        <p:nvSpPr>
          <p:cNvPr id="433" name="CustomShape 6"/>
          <p:cNvSpPr/>
          <p:nvPr/>
        </p:nvSpPr>
        <p:spPr>
          <a:xfrm>
            <a:off x="3691080" y="2190960"/>
            <a:ext cx="620640" cy="644400"/>
          </a:xfrm>
          <a:prstGeom prst="ellipse">
            <a:avLst/>
          </a:prstGeom>
          <a:solidFill>
            <a:srgbClr val="C1CBD4"/>
          </a:solidFill>
          <a:ln w="25560">
            <a:solidFill>
              <a:srgbClr val="FFFFFF"/>
            </a:solidFill>
            <a:round/>
          </a:ln>
        </p:spPr>
        <p:style>
          <a:lnRef idx="0">
            <a:scrgbClr r="0" g="0" b="0"/>
          </a:lnRef>
          <a:fillRef idx="0">
            <a:scrgbClr r="0" g="0" b="0"/>
          </a:fillRef>
          <a:effectRef idx="0">
            <a:scrgbClr r="0" g="0" b="0"/>
          </a:effectRef>
          <a:fontRef idx="minor"/>
        </p:style>
      </p:sp>
      <p:sp>
        <p:nvSpPr>
          <p:cNvPr id="434" name="CustomShape 7"/>
          <p:cNvSpPr/>
          <p:nvPr/>
        </p:nvSpPr>
        <p:spPr>
          <a:xfrm>
            <a:off x="3691080" y="1212120"/>
            <a:ext cx="620640" cy="644400"/>
          </a:xfrm>
          <a:prstGeom prst="ellipse">
            <a:avLst/>
          </a:prstGeom>
          <a:solidFill>
            <a:srgbClr val="E0E5E9"/>
          </a:solidFill>
          <a:ln w="25560">
            <a:solidFill>
              <a:srgbClr val="FFFFFF"/>
            </a:solidFill>
            <a:round/>
          </a:ln>
        </p:spPr>
        <p:style>
          <a:lnRef idx="0">
            <a:scrgbClr r="0" g="0" b="0"/>
          </a:lnRef>
          <a:fillRef idx="0">
            <a:scrgbClr r="0" g="0" b="0"/>
          </a:fillRef>
          <a:effectRef idx="0">
            <a:scrgbClr r="0" g="0" b="0"/>
          </a:effectRef>
          <a:fontRef idx="minor"/>
        </p:style>
      </p:sp>
      <p:pic>
        <p:nvPicPr>
          <p:cNvPr id="435" name="Graphic 39" descr="Route (Two Pins With A Path) outline"/>
          <p:cNvPicPr/>
          <p:nvPr/>
        </p:nvPicPr>
        <p:blipFill>
          <a:blip r:embed="rId4"/>
          <a:stretch/>
        </p:blipFill>
        <p:spPr>
          <a:xfrm>
            <a:off x="3756960" y="1309320"/>
            <a:ext cx="450000" cy="450000"/>
          </a:xfrm>
          <a:prstGeom prst="rect">
            <a:avLst/>
          </a:prstGeom>
          <a:ln>
            <a:noFill/>
          </a:ln>
        </p:spPr>
      </p:pic>
      <p:pic>
        <p:nvPicPr>
          <p:cNvPr id="436" name="Graphic 40" descr="Home outline"/>
          <p:cNvPicPr/>
          <p:nvPr/>
        </p:nvPicPr>
        <p:blipFill>
          <a:blip r:embed="rId5"/>
          <a:stretch/>
        </p:blipFill>
        <p:spPr>
          <a:xfrm>
            <a:off x="3774600" y="2256120"/>
            <a:ext cx="450000" cy="450000"/>
          </a:xfrm>
          <a:prstGeom prst="rect">
            <a:avLst/>
          </a:prstGeom>
          <a:ln>
            <a:noFill/>
          </a:ln>
        </p:spPr>
      </p:pic>
      <p:pic>
        <p:nvPicPr>
          <p:cNvPr id="437" name="Graphic 41" descr="Weights Uneven outline"/>
          <p:cNvPicPr/>
          <p:nvPr/>
        </p:nvPicPr>
        <p:blipFill>
          <a:blip r:embed="rId6"/>
          <a:stretch/>
        </p:blipFill>
        <p:spPr>
          <a:xfrm>
            <a:off x="3784320" y="3277080"/>
            <a:ext cx="423000" cy="423000"/>
          </a:xfrm>
          <a:prstGeom prst="rect">
            <a:avLst/>
          </a:prstGeom>
          <a:ln>
            <a:noFill/>
          </a:ln>
        </p:spPr>
      </p:pic>
      <p:sp>
        <p:nvSpPr>
          <p:cNvPr id="438" name="CustomShape 8"/>
          <p:cNvSpPr/>
          <p:nvPr/>
        </p:nvSpPr>
        <p:spPr>
          <a:xfrm>
            <a:off x="331920" y="4563360"/>
            <a:ext cx="707040" cy="56916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39" name="Graphic 44" descr="Marker outline"/>
          <p:cNvPicPr/>
          <p:nvPr/>
        </p:nvPicPr>
        <p:blipFill>
          <a:blip r:embed="rId7"/>
          <a:stretch/>
        </p:blipFill>
        <p:spPr>
          <a:xfrm>
            <a:off x="910440" y="14760"/>
            <a:ext cx="569160" cy="569160"/>
          </a:xfrm>
          <a:prstGeom prst="rect">
            <a:avLst/>
          </a:prstGeom>
          <a:ln>
            <a:noFill/>
          </a:ln>
        </p:spPr>
      </p:pic>
      <p:sp>
        <p:nvSpPr>
          <p:cNvPr id="440" name="CustomShape 9"/>
          <p:cNvSpPr/>
          <p:nvPr/>
        </p:nvSpPr>
        <p:spPr>
          <a:xfrm>
            <a:off x="1257840" y="166680"/>
            <a:ext cx="186012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1" strike="noStrike" spc="-1">
                <a:solidFill>
                  <a:srgbClr val="404040"/>
                </a:solidFill>
                <a:latin typeface="Trebuchet MS"/>
                <a:ea typeface="DejaVu Sans"/>
              </a:rPr>
              <a:t>KELMIS</a:t>
            </a:r>
            <a:endParaRPr lang="en-US" sz="1100" b="0" strike="noStrike" spc="-1">
              <a:latin typeface="Arial"/>
            </a:endParaRPr>
          </a:p>
        </p:txBody>
      </p:sp>
      <p:pic>
        <p:nvPicPr>
          <p:cNvPr id="442" name="Image 2"/>
          <p:cNvPicPr/>
          <p:nvPr/>
        </p:nvPicPr>
        <p:blipFill>
          <a:blip r:embed="rId8"/>
          <a:stretch/>
        </p:blipFill>
        <p:spPr>
          <a:xfrm>
            <a:off x="8013960" y="2225160"/>
            <a:ext cx="973440" cy="586080"/>
          </a:xfrm>
          <a:prstGeom prst="rect">
            <a:avLst/>
          </a:prstGeom>
          <a:ln>
            <a:noFill/>
          </a:ln>
        </p:spPr>
      </p:pic>
      <p:pic>
        <p:nvPicPr>
          <p:cNvPr id="443" name="Image 3"/>
          <p:cNvPicPr/>
          <p:nvPr/>
        </p:nvPicPr>
        <p:blipFill>
          <a:blip r:embed="rId9"/>
          <a:stretch/>
        </p:blipFill>
        <p:spPr>
          <a:xfrm>
            <a:off x="8036640" y="2934000"/>
            <a:ext cx="919080" cy="912240"/>
          </a:xfrm>
          <a:prstGeom prst="rect">
            <a:avLst/>
          </a:prstGeom>
          <a:ln>
            <a:noFill/>
          </a:ln>
        </p:spPr>
      </p:pic>
      <p:pic>
        <p:nvPicPr>
          <p:cNvPr id="3" name="Image 2">
            <a:extLst>
              <a:ext uri="{FF2B5EF4-FFF2-40B4-BE49-F238E27FC236}">
                <a16:creationId xmlns:a16="http://schemas.microsoft.com/office/drawing/2014/main" xmlns="" id="{FECEF4B6-B5D6-CFEA-E261-75B3133DEFC5}"/>
              </a:ext>
            </a:extLst>
          </p:cNvPr>
          <p:cNvPicPr>
            <a:picLocks noChangeAspect="1"/>
          </p:cNvPicPr>
          <p:nvPr/>
        </p:nvPicPr>
        <p:blipFill>
          <a:blip r:embed="rId10"/>
          <a:stretch>
            <a:fillRect/>
          </a:stretch>
        </p:blipFill>
        <p:spPr>
          <a:xfrm>
            <a:off x="1931807" y="8640"/>
            <a:ext cx="7212193" cy="4566300"/>
          </a:xfrm>
          <a:prstGeom prst="rect">
            <a:avLst/>
          </a:prstGeom>
        </p:spPr>
      </p:pic>
    </p:spTree>
    <p:extLst>
      <p:ext uri="{BB962C8B-B14F-4D97-AF65-F5344CB8AC3E}">
        <p14:creationId xmlns:p14="http://schemas.microsoft.com/office/powerpoint/2010/main" val="352541489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203040" y="8640"/>
            <a:ext cx="1166040" cy="57528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28" name="Picture 16"/>
          <p:cNvPicPr/>
          <p:nvPr/>
        </p:nvPicPr>
        <p:blipFill>
          <a:blip r:embed="rId3"/>
          <a:srcRect l="55741"/>
          <a:stretch/>
        </p:blipFill>
        <p:spPr>
          <a:xfrm>
            <a:off x="0" y="-266760"/>
            <a:ext cx="3240720" cy="5407560"/>
          </a:xfrm>
          <a:prstGeom prst="rect">
            <a:avLst/>
          </a:prstGeom>
          <a:ln>
            <a:noFill/>
          </a:ln>
        </p:spPr>
      </p:pic>
      <p:sp>
        <p:nvSpPr>
          <p:cNvPr id="429" name="CustomShape 2"/>
          <p:cNvSpPr/>
          <p:nvPr/>
        </p:nvSpPr>
        <p:spPr>
          <a:xfrm>
            <a:off x="3774600" y="1216440"/>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Kleine Gemeinde</a:t>
            </a:r>
            <a:endParaRPr lang="en-US" sz="1600" b="0" strike="noStrike" spc="-1">
              <a:latin typeface="Arial"/>
            </a:endParaRPr>
          </a:p>
        </p:txBody>
      </p:sp>
      <p:sp>
        <p:nvSpPr>
          <p:cNvPr id="430" name="CustomShape 3"/>
          <p:cNvSpPr/>
          <p:nvPr/>
        </p:nvSpPr>
        <p:spPr>
          <a:xfrm>
            <a:off x="3774600" y="2191680"/>
            <a:ext cx="4153680" cy="644400"/>
          </a:xfrm>
          <a:prstGeom prst="roundRect">
            <a:avLst>
              <a:gd name="adj" fmla="val 50000"/>
            </a:avLst>
          </a:prstGeom>
          <a:solidFill>
            <a:srgbClr val="C1CBD4"/>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Bevölkerungsdichte Gemeinde</a:t>
            </a:r>
            <a:endParaRPr lang="en-US" sz="1600" b="0" strike="noStrike" spc="-1">
              <a:latin typeface="Arial"/>
            </a:endParaRPr>
          </a:p>
        </p:txBody>
      </p:sp>
      <p:sp>
        <p:nvSpPr>
          <p:cNvPr id="431" name="CustomShape 4"/>
          <p:cNvSpPr/>
          <p:nvPr/>
        </p:nvSpPr>
        <p:spPr>
          <a:xfrm>
            <a:off x="3774600" y="3166920"/>
            <a:ext cx="4153680" cy="644400"/>
          </a:xfrm>
          <a:prstGeom prst="roundRect">
            <a:avLst>
              <a:gd name="adj" fmla="val 50000"/>
            </a:avLst>
          </a:prstGeom>
          <a:solidFill>
            <a:srgbClr val="A2B0BE"/>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Gemeinde mit sozialschwachen Bevölkerungsschichten</a:t>
            </a:r>
            <a:endParaRPr lang="en-US" sz="1600" b="0" strike="noStrike" spc="-1">
              <a:latin typeface="Arial"/>
            </a:endParaRPr>
          </a:p>
        </p:txBody>
      </p:sp>
      <p:sp>
        <p:nvSpPr>
          <p:cNvPr id="432" name="CustomShape 5"/>
          <p:cNvSpPr/>
          <p:nvPr/>
        </p:nvSpPr>
        <p:spPr>
          <a:xfrm>
            <a:off x="3691080" y="3166200"/>
            <a:ext cx="620640" cy="644400"/>
          </a:xfrm>
          <a:prstGeom prst="ellipse">
            <a:avLst/>
          </a:prstGeom>
          <a:solidFill>
            <a:srgbClr val="A2B0BE"/>
          </a:solidFill>
          <a:ln w="25560">
            <a:solidFill>
              <a:srgbClr val="FFFFFF"/>
            </a:solidFill>
            <a:round/>
          </a:ln>
        </p:spPr>
        <p:style>
          <a:lnRef idx="0">
            <a:scrgbClr r="0" g="0" b="0"/>
          </a:lnRef>
          <a:fillRef idx="0">
            <a:scrgbClr r="0" g="0" b="0"/>
          </a:fillRef>
          <a:effectRef idx="0">
            <a:scrgbClr r="0" g="0" b="0"/>
          </a:effectRef>
          <a:fontRef idx="minor"/>
        </p:style>
      </p:sp>
      <p:sp>
        <p:nvSpPr>
          <p:cNvPr id="433" name="CustomShape 6"/>
          <p:cNvSpPr/>
          <p:nvPr/>
        </p:nvSpPr>
        <p:spPr>
          <a:xfrm>
            <a:off x="3691080" y="2190960"/>
            <a:ext cx="620640" cy="644400"/>
          </a:xfrm>
          <a:prstGeom prst="ellipse">
            <a:avLst/>
          </a:prstGeom>
          <a:solidFill>
            <a:srgbClr val="C1CBD4"/>
          </a:solidFill>
          <a:ln w="25560">
            <a:solidFill>
              <a:srgbClr val="FFFFFF"/>
            </a:solidFill>
            <a:round/>
          </a:ln>
        </p:spPr>
        <p:style>
          <a:lnRef idx="0">
            <a:scrgbClr r="0" g="0" b="0"/>
          </a:lnRef>
          <a:fillRef idx="0">
            <a:scrgbClr r="0" g="0" b="0"/>
          </a:fillRef>
          <a:effectRef idx="0">
            <a:scrgbClr r="0" g="0" b="0"/>
          </a:effectRef>
          <a:fontRef idx="minor"/>
        </p:style>
      </p:sp>
      <p:sp>
        <p:nvSpPr>
          <p:cNvPr id="434" name="CustomShape 7"/>
          <p:cNvSpPr/>
          <p:nvPr/>
        </p:nvSpPr>
        <p:spPr>
          <a:xfrm>
            <a:off x="3691080" y="1212120"/>
            <a:ext cx="620640" cy="644400"/>
          </a:xfrm>
          <a:prstGeom prst="ellipse">
            <a:avLst/>
          </a:prstGeom>
          <a:solidFill>
            <a:srgbClr val="E0E5E9"/>
          </a:solidFill>
          <a:ln w="25560">
            <a:solidFill>
              <a:srgbClr val="FFFFFF"/>
            </a:solidFill>
            <a:round/>
          </a:ln>
        </p:spPr>
        <p:style>
          <a:lnRef idx="0">
            <a:scrgbClr r="0" g="0" b="0"/>
          </a:lnRef>
          <a:fillRef idx="0">
            <a:scrgbClr r="0" g="0" b="0"/>
          </a:fillRef>
          <a:effectRef idx="0">
            <a:scrgbClr r="0" g="0" b="0"/>
          </a:effectRef>
          <a:fontRef idx="minor"/>
        </p:style>
      </p:sp>
      <p:pic>
        <p:nvPicPr>
          <p:cNvPr id="435" name="Graphic 39" descr="Route (Two Pins With A Path) outline"/>
          <p:cNvPicPr/>
          <p:nvPr/>
        </p:nvPicPr>
        <p:blipFill>
          <a:blip r:embed="rId4"/>
          <a:stretch/>
        </p:blipFill>
        <p:spPr>
          <a:xfrm>
            <a:off x="3756960" y="1309320"/>
            <a:ext cx="450000" cy="450000"/>
          </a:xfrm>
          <a:prstGeom prst="rect">
            <a:avLst/>
          </a:prstGeom>
          <a:ln>
            <a:noFill/>
          </a:ln>
        </p:spPr>
      </p:pic>
      <p:pic>
        <p:nvPicPr>
          <p:cNvPr id="436" name="Graphic 40" descr="Home outline"/>
          <p:cNvPicPr/>
          <p:nvPr/>
        </p:nvPicPr>
        <p:blipFill>
          <a:blip r:embed="rId5"/>
          <a:stretch/>
        </p:blipFill>
        <p:spPr>
          <a:xfrm>
            <a:off x="3774600" y="2256120"/>
            <a:ext cx="450000" cy="450000"/>
          </a:xfrm>
          <a:prstGeom prst="rect">
            <a:avLst/>
          </a:prstGeom>
          <a:ln>
            <a:noFill/>
          </a:ln>
        </p:spPr>
      </p:pic>
      <p:pic>
        <p:nvPicPr>
          <p:cNvPr id="437" name="Graphic 41" descr="Weights Uneven outline"/>
          <p:cNvPicPr/>
          <p:nvPr/>
        </p:nvPicPr>
        <p:blipFill>
          <a:blip r:embed="rId6"/>
          <a:stretch/>
        </p:blipFill>
        <p:spPr>
          <a:xfrm>
            <a:off x="3784320" y="3277080"/>
            <a:ext cx="423000" cy="423000"/>
          </a:xfrm>
          <a:prstGeom prst="rect">
            <a:avLst/>
          </a:prstGeom>
          <a:ln>
            <a:noFill/>
          </a:ln>
        </p:spPr>
      </p:pic>
      <p:sp>
        <p:nvSpPr>
          <p:cNvPr id="438" name="CustomShape 8"/>
          <p:cNvSpPr/>
          <p:nvPr/>
        </p:nvSpPr>
        <p:spPr>
          <a:xfrm>
            <a:off x="331920" y="4563360"/>
            <a:ext cx="707040" cy="56916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39" name="Graphic 44" descr="Marker outline"/>
          <p:cNvPicPr/>
          <p:nvPr/>
        </p:nvPicPr>
        <p:blipFill>
          <a:blip r:embed="rId7"/>
          <a:stretch/>
        </p:blipFill>
        <p:spPr>
          <a:xfrm>
            <a:off x="910440" y="14760"/>
            <a:ext cx="569160" cy="569160"/>
          </a:xfrm>
          <a:prstGeom prst="rect">
            <a:avLst/>
          </a:prstGeom>
          <a:ln>
            <a:noFill/>
          </a:ln>
        </p:spPr>
      </p:pic>
      <p:sp>
        <p:nvSpPr>
          <p:cNvPr id="440" name="CustomShape 9"/>
          <p:cNvSpPr/>
          <p:nvPr/>
        </p:nvSpPr>
        <p:spPr>
          <a:xfrm>
            <a:off x="1257840" y="166680"/>
            <a:ext cx="186012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1" strike="noStrike" spc="-1">
                <a:solidFill>
                  <a:srgbClr val="404040"/>
                </a:solidFill>
                <a:latin typeface="Trebuchet MS"/>
                <a:ea typeface="DejaVu Sans"/>
              </a:rPr>
              <a:t>KELMIS</a:t>
            </a:r>
            <a:endParaRPr lang="en-US" sz="1100" b="0" strike="noStrike" spc="-1">
              <a:latin typeface="Arial"/>
            </a:endParaRPr>
          </a:p>
        </p:txBody>
      </p:sp>
      <p:pic>
        <p:nvPicPr>
          <p:cNvPr id="441" name="Picture 8"/>
          <p:cNvPicPr/>
          <p:nvPr/>
        </p:nvPicPr>
        <p:blipFill>
          <a:blip r:embed="rId8"/>
          <a:stretch/>
        </p:blipFill>
        <p:spPr>
          <a:xfrm>
            <a:off x="7930440" y="1217880"/>
            <a:ext cx="1025280" cy="614520"/>
          </a:xfrm>
          <a:prstGeom prst="rect">
            <a:avLst/>
          </a:prstGeom>
          <a:ln>
            <a:noFill/>
          </a:ln>
        </p:spPr>
      </p:pic>
      <p:pic>
        <p:nvPicPr>
          <p:cNvPr id="443" name="Image 3"/>
          <p:cNvPicPr/>
          <p:nvPr/>
        </p:nvPicPr>
        <p:blipFill>
          <a:blip r:embed="rId9"/>
          <a:stretch/>
        </p:blipFill>
        <p:spPr>
          <a:xfrm>
            <a:off x="8036640" y="2934000"/>
            <a:ext cx="919080" cy="912240"/>
          </a:xfrm>
          <a:prstGeom prst="rect">
            <a:avLst/>
          </a:prstGeom>
          <a:ln>
            <a:noFill/>
          </a:ln>
        </p:spPr>
      </p:pic>
      <p:pic>
        <p:nvPicPr>
          <p:cNvPr id="3" name="Image 2">
            <a:extLst>
              <a:ext uri="{FF2B5EF4-FFF2-40B4-BE49-F238E27FC236}">
                <a16:creationId xmlns:a16="http://schemas.microsoft.com/office/drawing/2014/main" xmlns="" id="{3190784B-19E5-BA5F-5DB3-A60359024C66}"/>
              </a:ext>
            </a:extLst>
          </p:cNvPr>
          <p:cNvPicPr>
            <a:picLocks noChangeAspect="1"/>
          </p:cNvPicPr>
          <p:nvPr/>
        </p:nvPicPr>
        <p:blipFill>
          <a:blip r:embed="rId10"/>
          <a:stretch>
            <a:fillRect/>
          </a:stretch>
        </p:blipFill>
        <p:spPr>
          <a:xfrm>
            <a:off x="2076480" y="128431"/>
            <a:ext cx="6901270" cy="4255377"/>
          </a:xfrm>
          <a:prstGeom prst="rect">
            <a:avLst/>
          </a:prstGeom>
        </p:spPr>
      </p:pic>
    </p:spTree>
    <p:extLst>
      <p:ext uri="{BB962C8B-B14F-4D97-AF65-F5344CB8AC3E}">
        <p14:creationId xmlns:p14="http://schemas.microsoft.com/office/powerpoint/2010/main" val="217433476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203040" y="8640"/>
            <a:ext cx="1166040" cy="57528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28" name="Picture 16"/>
          <p:cNvPicPr/>
          <p:nvPr/>
        </p:nvPicPr>
        <p:blipFill>
          <a:blip r:embed="rId3"/>
          <a:srcRect l="55741"/>
          <a:stretch/>
        </p:blipFill>
        <p:spPr>
          <a:xfrm>
            <a:off x="0" y="-266760"/>
            <a:ext cx="3240720" cy="5407560"/>
          </a:xfrm>
          <a:prstGeom prst="rect">
            <a:avLst/>
          </a:prstGeom>
          <a:ln>
            <a:noFill/>
          </a:ln>
        </p:spPr>
      </p:pic>
      <p:sp>
        <p:nvSpPr>
          <p:cNvPr id="429" name="CustomShape 2"/>
          <p:cNvSpPr/>
          <p:nvPr/>
        </p:nvSpPr>
        <p:spPr>
          <a:xfrm>
            <a:off x="3774600" y="1216440"/>
            <a:ext cx="4153680" cy="644400"/>
          </a:xfrm>
          <a:prstGeom prst="roundRect">
            <a:avLst>
              <a:gd name="adj" fmla="val 50000"/>
            </a:avLst>
          </a:prstGeom>
          <a:solidFill>
            <a:srgbClr val="E0E5E9"/>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Kleine Gemeinde</a:t>
            </a:r>
            <a:endParaRPr lang="en-US" sz="1600" b="0" strike="noStrike" spc="-1">
              <a:latin typeface="Arial"/>
            </a:endParaRPr>
          </a:p>
        </p:txBody>
      </p:sp>
      <p:sp>
        <p:nvSpPr>
          <p:cNvPr id="430" name="CustomShape 3"/>
          <p:cNvSpPr/>
          <p:nvPr/>
        </p:nvSpPr>
        <p:spPr>
          <a:xfrm>
            <a:off x="3774600" y="2191680"/>
            <a:ext cx="4153680" cy="644400"/>
          </a:xfrm>
          <a:prstGeom prst="roundRect">
            <a:avLst>
              <a:gd name="adj" fmla="val 50000"/>
            </a:avLst>
          </a:prstGeom>
          <a:solidFill>
            <a:srgbClr val="C1CBD4"/>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Bevölkerungsdichte Gemeinde</a:t>
            </a:r>
            <a:endParaRPr lang="en-US" sz="1600" b="0" strike="noStrike" spc="-1">
              <a:latin typeface="Arial"/>
            </a:endParaRPr>
          </a:p>
        </p:txBody>
      </p:sp>
      <p:sp>
        <p:nvSpPr>
          <p:cNvPr id="431" name="CustomShape 4"/>
          <p:cNvSpPr/>
          <p:nvPr/>
        </p:nvSpPr>
        <p:spPr>
          <a:xfrm>
            <a:off x="3774600" y="3166920"/>
            <a:ext cx="4153680" cy="644400"/>
          </a:xfrm>
          <a:prstGeom prst="roundRect">
            <a:avLst>
              <a:gd name="adj" fmla="val 50000"/>
            </a:avLst>
          </a:prstGeom>
          <a:solidFill>
            <a:srgbClr val="A2B0BE"/>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Gemeinde mit sozialschwachen Bevölkerungsschichten</a:t>
            </a:r>
            <a:endParaRPr lang="en-US" sz="1600" b="0" strike="noStrike" spc="-1">
              <a:latin typeface="Arial"/>
            </a:endParaRPr>
          </a:p>
        </p:txBody>
      </p:sp>
      <p:sp>
        <p:nvSpPr>
          <p:cNvPr id="432" name="CustomShape 5"/>
          <p:cNvSpPr/>
          <p:nvPr/>
        </p:nvSpPr>
        <p:spPr>
          <a:xfrm>
            <a:off x="3691080" y="3166200"/>
            <a:ext cx="620640" cy="644400"/>
          </a:xfrm>
          <a:prstGeom prst="ellipse">
            <a:avLst/>
          </a:prstGeom>
          <a:solidFill>
            <a:srgbClr val="A2B0BE"/>
          </a:solidFill>
          <a:ln w="25560">
            <a:solidFill>
              <a:srgbClr val="FFFFFF"/>
            </a:solidFill>
            <a:round/>
          </a:ln>
        </p:spPr>
        <p:style>
          <a:lnRef idx="0">
            <a:scrgbClr r="0" g="0" b="0"/>
          </a:lnRef>
          <a:fillRef idx="0">
            <a:scrgbClr r="0" g="0" b="0"/>
          </a:fillRef>
          <a:effectRef idx="0">
            <a:scrgbClr r="0" g="0" b="0"/>
          </a:effectRef>
          <a:fontRef idx="minor"/>
        </p:style>
      </p:sp>
      <p:sp>
        <p:nvSpPr>
          <p:cNvPr id="433" name="CustomShape 6"/>
          <p:cNvSpPr/>
          <p:nvPr/>
        </p:nvSpPr>
        <p:spPr>
          <a:xfrm>
            <a:off x="3691080" y="2190960"/>
            <a:ext cx="620640" cy="644400"/>
          </a:xfrm>
          <a:prstGeom prst="ellipse">
            <a:avLst/>
          </a:prstGeom>
          <a:solidFill>
            <a:srgbClr val="C1CBD4"/>
          </a:solidFill>
          <a:ln w="25560">
            <a:solidFill>
              <a:srgbClr val="FFFFFF"/>
            </a:solidFill>
            <a:round/>
          </a:ln>
        </p:spPr>
        <p:style>
          <a:lnRef idx="0">
            <a:scrgbClr r="0" g="0" b="0"/>
          </a:lnRef>
          <a:fillRef idx="0">
            <a:scrgbClr r="0" g="0" b="0"/>
          </a:fillRef>
          <a:effectRef idx="0">
            <a:scrgbClr r="0" g="0" b="0"/>
          </a:effectRef>
          <a:fontRef idx="minor"/>
        </p:style>
      </p:sp>
      <p:sp>
        <p:nvSpPr>
          <p:cNvPr id="434" name="CustomShape 7"/>
          <p:cNvSpPr/>
          <p:nvPr/>
        </p:nvSpPr>
        <p:spPr>
          <a:xfrm>
            <a:off x="3691080" y="1212120"/>
            <a:ext cx="620640" cy="644400"/>
          </a:xfrm>
          <a:prstGeom prst="ellipse">
            <a:avLst/>
          </a:prstGeom>
          <a:solidFill>
            <a:srgbClr val="E0E5E9"/>
          </a:solidFill>
          <a:ln w="25560">
            <a:solidFill>
              <a:srgbClr val="FFFFFF"/>
            </a:solidFill>
            <a:round/>
          </a:ln>
        </p:spPr>
        <p:style>
          <a:lnRef idx="0">
            <a:scrgbClr r="0" g="0" b="0"/>
          </a:lnRef>
          <a:fillRef idx="0">
            <a:scrgbClr r="0" g="0" b="0"/>
          </a:fillRef>
          <a:effectRef idx="0">
            <a:scrgbClr r="0" g="0" b="0"/>
          </a:effectRef>
          <a:fontRef idx="minor"/>
        </p:style>
      </p:sp>
      <p:pic>
        <p:nvPicPr>
          <p:cNvPr id="435" name="Graphic 39" descr="Route (Two Pins With A Path) outline"/>
          <p:cNvPicPr/>
          <p:nvPr/>
        </p:nvPicPr>
        <p:blipFill>
          <a:blip r:embed="rId4"/>
          <a:stretch/>
        </p:blipFill>
        <p:spPr>
          <a:xfrm>
            <a:off x="3756960" y="1309320"/>
            <a:ext cx="450000" cy="450000"/>
          </a:xfrm>
          <a:prstGeom prst="rect">
            <a:avLst/>
          </a:prstGeom>
          <a:ln>
            <a:noFill/>
          </a:ln>
        </p:spPr>
      </p:pic>
      <p:pic>
        <p:nvPicPr>
          <p:cNvPr id="436" name="Graphic 40" descr="Home outline"/>
          <p:cNvPicPr/>
          <p:nvPr/>
        </p:nvPicPr>
        <p:blipFill>
          <a:blip r:embed="rId5"/>
          <a:stretch/>
        </p:blipFill>
        <p:spPr>
          <a:xfrm>
            <a:off x="3774600" y="2256120"/>
            <a:ext cx="450000" cy="450000"/>
          </a:xfrm>
          <a:prstGeom prst="rect">
            <a:avLst/>
          </a:prstGeom>
          <a:ln>
            <a:noFill/>
          </a:ln>
        </p:spPr>
      </p:pic>
      <p:pic>
        <p:nvPicPr>
          <p:cNvPr id="437" name="Graphic 41" descr="Weights Uneven outline"/>
          <p:cNvPicPr/>
          <p:nvPr/>
        </p:nvPicPr>
        <p:blipFill>
          <a:blip r:embed="rId6"/>
          <a:stretch/>
        </p:blipFill>
        <p:spPr>
          <a:xfrm>
            <a:off x="3784320" y="3277080"/>
            <a:ext cx="423000" cy="423000"/>
          </a:xfrm>
          <a:prstGeom prst="rect">
            <a:avLst/>
          </a:prstGeom>
          <a:ln>
            <a:noFill/>
          </a:ln>
        </p:spPr>
      </p:pic>
      <p:sp>
        <p:nvSpPr>
          <p:cNvPr id="438" name="CustomShape 8"/>
          <p:cNvSpPr/>
          <p:nvPr/>
        </p:nvSpPr>
        <p:spPr>
          <a:xfrm>
            <a:off x="331920" y="4563360"/>
            <a:ext cx="707040" cy="569160"/>
          </a:xfrm>
          <a:prstGeom prst="rect">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pic>
        <p:nvPicPr>
          <p:cNvPr id="439" name="Graphic 44" descr="Marker outline"/>
          <p:cNvPicPr/>
          <p:nvPr/>
        </p:nvPicPr>
        <p:blipFill>
          <a:blip r:embed="rId7"/>
          <a:stretch/>
        </p:blipFill>
        <p:spPr>
          <a:xfrm>
            <a:off x="910440" y="14760"/>
            <a:ext cx="569160" cy="569160"/>
          </a:xfrm>
          <a:prstGeom prst="rect">
            <a:avLst/>
          </a:prstGeom>
          <a:ln>
            <a:noFill/>
          </a:ln>
        </p:spPr>
      </p:pic>
      <p:sp>
        <p:nvSpPr>
          <p:cNvPr id="440" name="CustomShape 9"/>
          <p:cNvSpPr/>
          <p:nvPr/>
        </p:nvSpPr>
        <p:spPr>
          <a:xfrm>
            <a:off x="1257840" y="166680"/>
            <a:ext cx="186012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1" strike="noStrike" spc="-1">
                <a:solidFill>
                  <a:srgbClr val="404040"/>
                </a:solidFill>
                <a:latin typeface="Trebuchet MS"/>
                <a:ea typeface="DejaVu Sans"/>
              </a:rPr>
              <a:t>KELMIS</a:t>
            </a:r>
            <a:endParaRPr lang="en-US" sz="1100" b="0" strike="noStrike" spc="-1">
              <a:latin typeface="Arial"/>
            </a:endParaRPr>
          </a:p>
        </p:txBody>
      </p:sp>
      <p:pic>
        <p:nvPicPr>
          <p:cNvPr id="443" name="Image 3"/>
          <p:cNvPicPr/>
          <p:nvPr/>
        </p:nvPicPr>
        <p:blipFill>
          <a:blip r:embed="rId8"/>
          <a:stretch/>
        </p:blipFill>
        <p:spPr>
          <a:xfrm>
            <a:off x="3402623" y="0"/>
            <a:ext cx="5139034" cy="4455886"/>
          </a:xfrm>
          <a:prstGeom prst="rect">
            <a:avLst/>
          </a:prstGeom>
          <a:ln>
            <a:noFill/>
          </a:ln>
        </p:spPr>
      </p:pic>
    </p:spTree>
    <p:extLst>
      <p:ext uri="{BB962C8B-B14F-4D97-AF65-F5344CB8AC3E}">
        <p14:creationId xmlns:p14="http://schemas.microsoft.com/office/powerpoint/2010/main" val="262961699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xmlns="" id="{9F500913-1D3A-452D-88AD-CDDE0730494D}"/>
              </a:ext>
            </a:extLst>
          </p:cNvPr>
          <p:cNvSpPr/>
          <p:nvPr/>
        </p:nvSpPr>
        <p:spPr>
          <a:xfrm>
            <a:off x="203200" y="8467"/>
            <a:ext cx="1168400" cy="577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16">
            <a:extLst>
              <a:ext uri="{FF2B5EF4-FFF2-40B4-BE49-F238E27FC236}">
                <a16:creationId xmlns:a16="http://schemas.microsoft.com/office/drawing/2014/main" xmlns="" id="{9037D284-DF04-4D8A-9665-7346757C0B9E}"/>
              </a:ext>
            </a:extLst>
          </p:cNvPr>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55742"/>
          <a:stretch/>
        </p:blipFill>
        <p:spPr>
          <a:xfrm>
            <a:off x="0" y="-266700"/>
            <a:ext cx="3243257" cy="5410200"/>
          </a:xfrm>
          <a:prstGeom prst="rect">
            <a:avLst/>
          </a:prstGeom>
        </p:spPr>
      </p:pic>
      <p:sp>
        <p:nvSpPr>
          <p:cNvPr id="43" name="Rectangle 42">
            <a:extLst>
              <a:ext uri="{FF2B5EF4-FFF2-40B4-BE49-F238E27FC236}">
                <a16:creationId xmlns:a16="http://schemas.microsoft.com/office/drawing/2014/main" xmlns="" id="{2780811F-F4FB-4C27-97CE-10F5DA03D10B}"/>
              </a:ext>
            </a:extLst>
          </p:cNvPr>
          <p:cNvSpPr/>
          <p:nvPr/>
        </p:nvSpPr>
        <p:spPr>
          <a:xfrm>
            <a:off x="331788" y="4563533"/>
            <a:ext cx="709612"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c 44" descr="Marker outline">
            <a:extLst>
              <a:ext uri="{FF2B5EF4-FFF2-40B4-BE49-F238E27FC236}">
                <a16:creationId xmlns:a16="http://schemas.microsoft.com/office/drawing/2014/main" xmlns="" id="{8398AF94-D274-489D-A82E-8B9C7AF65F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10428" y="14817"/>
            <a:ext cx="571500" cy="571500"/>
          </a:xfrm>
          <a:prstGeom prst="rect">
            <a:avLst/>
          </a:prstGeom>
        </p:spPr>
      </p:pic>
      <p:sp>
        <p:nvSpPr>
          <p:cNvPr id="46" name="TextBox 45">
            <a:extLst>
              <a:ext uri="{FF2B5EF4-FFF2-40B4-BE49-F238E27FC236}">
                <a16:creationId xmlns:a16="http://schemas.microsoft.com/office/drawing/2014/main" xmlns="" id="{31416994-FF92-49E1-801D-A6B9C58E0B58}"/>
              </a:ext>
            </a:extLst>
          </p:cNvPr>
          <p:cNvSpPr txBox="1"/>
          <p:nvPr/>
        </p:nvSpPr>
        <p:spPr>
          <a:xfrm>
            <a:off x="1257823" y="166587"/>
            <a:ext cx="1862666" cy="261610"/>
          </a:xfrm>
          <a:prstGeom prst="rect">
            <a:avLst/>
          </a:prstGeom>
          <a:noFill/>
        </p:spPr>
        <p:txBody>
          <a:bodyPr wrap="square" rtlCol="0">
            <a:spAutoFit/>
          </a:bodyPr>
          <a:lstStyle/>
          <a:p>
            <a:r>
              <a:rPr lang="fr-BE" sz="1100" b="1"/>
              <a:t>LA CALAMINE</a:t>
            </a:r>
            <a:endParaRPr lang="fr-FR" sz="1100" b="1"/>
          </a:p>
        </p:txBody>
      </p:sp>
      <p:sp>
        <p:nvSpPr>
          <p:cNvPr id="5" name="Rounded Rectangle 1">
            <a:extLst>
              <a:ext uri="{FF2B5EF4-FFF2-40B4-BE49-F238E27FC236}">
                <a16:creationId xmlns:a16="http://schemas.microsoft.com/office/drawing/2014/main" xmlns="" id="{5D114B5B-BD3C-5D14-483D-1018F40FDBA8}"/>
              </a:ext>
            </a:extLst>
          </p:cNvPr>
          <p:cNvSpPr/>
          <p:nvPr/>
        </p:nvSpPr>
        <p:spPr>
          <a:xfrm>
            <a:off x="3593805" y="104697"/>
            <a:ext cx="4156075" cy="646999"/>
          </a:xfrm>
          <a:prstGeom prst="roundRect">
            <a:avLst>
              <a:gd name="adj" fmla="val 50000"/>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fr-BE" sz="1600" b="0" i="0" u="none" strike="noStrike" kern="0" cap="none" spc="0" normalizeH="0" baseline="0" dirty="0">
                <a:ln>
                  <a:noFill/>
                </a:ln>
                <a:effectLst/>
                <a:uLnTx/>
                <a:uFillTx/>
                <a:latin typeface="+mj-lt"/>
                <a:ea typeface="+mn-ea"/>
                <a:cs typeface="+mn-cs"/>
              </a:rPr>
              <a:t>Difficultés financière</a:t>
            </a:r>
            <a:r>
              <a:rPr lang="fr-BE" sz="1600" kern="0" dirty="0">
                <a:latin typeface="+mj-lt"/>
              </a:rPr>
              <a:t>s</a:t>
            </a:r>
            <a:endParaRPr kumimoji="0" lang="fr-BE" sz="1600" b="0" i="0" u="none" strike="noStrike" kern="0" cap="none" spc="0" normalizeH="0" baseline="0" dirty="0">
              <a:ln>
                <a:noFill/>
              </a:ln>
              <a:effectLst/>
              <a:uLnTx/>
              <a:uFillTx/>
              <a:latin typeface="+mj-lt"/>
              <a:ea typeface="+mn-ea"/>
              <a:cs typeface="+mn-cs"/>
            </a:endParaRPr>
          </a:p>
        </p:txBody>
      </p:sp>
      <p:sp>
        <p:nvSpPr>
          <p:cNvPr id="6" name="Oval 17">
            <a:extLst>
              <a:ext uri="{FF2B5EF4-FFF2-40B4-BE49-F238E27FC236}">
                <a16:creationId xmlns:a16="http://schemas.microsoft.com/office/drawing/2014/main" xmlns="" id="{A2BB7F9E-0FA3-1A9C-0773-306DF5C222A5}"/>
              </a:ext>
            </a:extLst>
          </p:cNvPr>
          <p:cNvSpPr/>
          <p:nvPr/>
        </p:nvSpPr>
        <p:spPr>
          <a:xfrm>
            <a:off x="3510318" y="104221"/>
            <a:ext cx="623338" cy="646999"/>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descr="Euro contour">
            <a:extLst>
              <a:ext uri="{FF2B5EF4-FFF2-40B4-BE49-F238E27FC236}">
                <a16:creationId xmlns:a16="http://schemas.microsoft.com/office/drawing/2014/main" xmlns="" id="{1311345D-29CF-4E56-58F4-89A326FD1C6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462139" y="128907"/>
            <a:ext cx="623338" cy="623338"/>
          </a:xfrm>
          <a:prstGeom prst="rect">
            <a:avLst/>
          </a:prstGeom>
        </p:spPr>
      </p:pic>
      <p:sp>
        <p:nvSpPr>
          <p:cNvPr id="7" name="Rounded Rectangle 1">
            <a:extLst>
              <a:ext uri="{FF2B5EF4-FFF2-40B4-BE49-F238E27FC236}">
                <a16:creationId xmlns:a16="http://schemas.microsoft.com/office/drawing/2014/main" xmlns="" id="{88EC0315-3CE0-B9E0-7E3F-70965F75717E}"/>
              </a:ext>
            </a:extLst>
          </p:cNvPr>
          <p:cNvSpPr/>
          <p:nvPr/>
        </p:nvSpPr>
        <p:spPr>
          <a:xfrm>
            <a:off x="3544074" y="2971128"/>
            <a:ext cx="4156075" cy="646999"/>
          </a:xfrm>
          <a:prstGeom prst="roundRect">
            <a:avLst>
              <a:gd name="adj" fmla="val 50000"/>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fr-BE" sz="1600" i="0" u="none" strike="noStrike" kern="0" cap="none" spc="0" normalizeH="0" baseline="0" dirty="0">
                <a:ln>
                  <a:noFill/>
                </a:ln>
                <a:effectLst/>
                <a:uLnTx/>
                <a:uFillTx/>
                <a:latin typeface="+mj-lt"/>
                <a:ea typeface="+mn-ea"/>
                <a:cs typeface="+mn-cs"/>
              </a:rPr>
              <a:t>Prêt pour financer son fonctionnement</a:t>
            </a:r>
          </a:p>
        </p:txBody>
      </p:sp>
      <p:sp>
        <p:nvSpPr>
          <p:cNvPr id="8" name="Rounded Rectangle 1">
            <a:extLst>
              <a:ext uri="{FF2B5EF4-FFF2-40B4-BE49-F238E27FC236}">
                <a16:creationId xmlns:a16="http://schemas.microsoft.com/office/drawing/2014/main" xmlns="" id="{721BD48C-719A-CB40-2F7A-A39F556FF968}"/>
              </a:ext>
            </a:extLst>
          </p:cNvPr>
          <p:cNvSpPr/>
          <p:nvPr/>
        </p:nvSpPr>
        <p:spPr>
          <a:xfrm>
            <a:off x="3593805" y="4367594"/>
            <a:ext cx="4156075" cy="646999"/>
          </a:xfrm>
          <a:prstGeom prst="roundRect">
            <a:avLst>
              <a:gd name="adj" fmla="val 50000"/>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fr-BE" sz="1600" i="0" u="none" strike="noStrike" kern="0" cap="none" spc="0" normalizeH="0" baseline="0">
                <a:ln>
                  <a:noFill/>
                </a:ln>
                <a:effectLst/>
                <a:uLnTx/>
                <a:uFillTx/>
                <a:latin typeface="+mj-lt"/>
                <a:ea typeface="+mn-ea"/>
                <a:cs typeface="+mn-cs"/>
              </a:rPr>
              <a:t>Recettes insuffisantes</a:t>
            </a:r>
            <a:endParaRPr kumimoji="0" lang="fr-BE" sz="1600" i="0" u="none" strike="noStrike" kern="0" cap="none" spc="0" normalizeH="0" baseline="0" dirty="0">
              <a:ln>
                <a:noFill/>
              </a:ln>
              <a:effectLst/>
              <a:uLnTx/>
              <a:uFillTx/>
              <a:latin typeface="+mj-lt"/>
              <a:ea typeface="+mn-ea"/>
              <a:cs typeface="+mn-cs"/>
            </a:endParaRPr>
          </a:p>
        </p:txBody>
      </p:sp>
      <p:sp>
        <p:nvSpPr>
          <p:cNvPr id="9" name="Rounded Rectangle 1">
            <a:extLst>
              <a:ext uri="{FF2B5EF4-FFF2-40B4-BE49-F238E27FC236}">
                <a16:creationId xmlns:a16="http://schemas.microsoft.com/office/drawing/2014/main" xmlns="" id="{C3678711-433F-16D2-F67B-46EAAE9A196E}"/>
              </a:ext>
            </a:extLst>
          </p:cNvPr>
          <p:cNvSpPr/>
          <p:nvPr/>
        </p:nvSpPr>
        <p:spPr>
          <a:xfrm>
            <a:off x="3593805" y="3669361"/>
            <a:ext cx="4156075" cy="646999"/>
          </a:xfrm>
          <a:prstGeom prst="roundRect">
            <a:avLst>
              <a:gd name="adj" fmla="val 50000"/>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fr-BE" sz="1600" i="0" u="none" strike="noStrike" kern="0" cap="none" spc="0" normalizeH="0" baseline="0" dirty="0">
                <a:ln>
                  <a:noFill/>
                </a:ln>
                <a:effectLst/>
                <a:uLnTx/>
                <a:uFillTx/>
                <a:latin typeface="+mj-lt"/>
                <a:ea typeface="+mn-ea"/>
                <a:cs typeface="+mn-cs"/>
              </a:rPr>
              <a:t>Augmentation importante des dépenses</a:t>
            </a:r>
          </a:p>
        </p:txBody>
      </p:sp>
      <p:pic>
        <p:nvPicPr>
          <p:cNvPr id="2" name="Image 1">
            <a:extLst>
              <a:ext uri="{FF2B5EF4-FFF2-40B4-BE49-F238E27FC236}">
                <a16:creationId xmlns:a16="http://schemas.microsoft.com/office/drawing/2014/main" xmlns="" id="{E5D3C326-B0C9-1029-1BBF-73846841C9EC}"/>
              </a:ext>
            </a:extLst>
          </p:cNvPr>
          <p:cNvPicPr>
            <a:picLocks noChangeAspect="1"/>
          </p:cNvPicPr>
          <p:nvPr/>
        </p:nvPicPr>
        <p:blipFill>
          <a:blip r:embed="rId9"/>
          <a:stretch>
            <a:fillRect/>
          </a:stretch>
        </p:blipFill>
        <p:spPr>
          <a:xfrm>
            <a:off x="3120489" y="902990"/>
            <a:ext cx="2762619" cy="1664184"/>
          </a:xfrm>
          <a:prstGeom prst="rect">
            <a:avLst/>
          </a:prstGeom>
        </p:spPr>
      </p:pic>
      <p:pic>
        <p:nvPicPr>
          <p:cNvPr id="3" name="Image 2">
            <a:extLst>
              <a:ext uri="{FF2B5EF4-FFF2-40B4-BE49-F238E27FC236}">
                <a16:creationId xmlns:a16="http://schemas.microsoft.com/office/drawing/2014/main" xmlns="" id="{90D40AB5-F329-E346-7371-C27245EE7490}"/>
              </a:ext>
            </a:extLst>
          </p:cNvPr>
          <p:cNvPicPr>
            <a:picLocks noChangeAspect="1"/>
          </p:cNvPicPr>
          <p:nvPr/>
        </p:nvPicPr>
        <p:blipFill>
          <a:blip r:embed="rId10"/>
          <a:stretch>
            <a:fillRect/>
          </a:stretch>
        </p:blipFill>
        <p:spPr>
          <a:xfrm>
            <a:off x="6220414" y="867834"/>
            <a:ext cx="2771633" cy="1657834"/>
          </a:xfrm>
          <a:prstGeom prst="rect">
            <a:avLst/>
          </a:prstGeom>
        </p:spPr>
      </p:pic>
      <p:pic>
        <p:nvPicPr>
          <p:cNvPr id="4" name="Image 3">
            <a:extLst>
              <a:ext uri="{FF2B5EF4-FFF2-40B4-BE49-F238E27FC236}">
                <a16:creationId xmlns:a16="http://schemas.microsoft.com/office/drawing/2014/main" xmlns="" id="{D5046B6B-A106-621D-4474-4E1D2EBA7004}"/>
              </a:ext>
            </a:extLst>
          </p:cNvPr>
          <p:cNvPicPr>
            <a:picLocks noChangeAspect="1"/>
          </p:cNvPicPr>
          <p:nvPr/>
        </p:nvPicPr>
        <p:blipFill>
          <a:blip r:embed="rId11"/>
          <a:stretch>
            <a:fillRect/>
          </a:stretch>
        </p:blipFill>
        <p:spPr>
          <a:xfrm>
            <a:off x="1" y="867834"/>
            <a:ext cx="2765502" cy="1657834"/>
          </a:xfrm>
          <a:prstGeom prst="rect">
            <a:avLst/>
          </a:prstGeom>
        </p:spPr>
      </p:pic>
      <p:sp>
        <p:nvSpPr>
          <p:cNvPr id="11" name="Rectangle 10">
            <a:extLst>
              <a:ext uri="{FF2B5EF4-FFF2-40B4-BE49-F238E27FC236}">
                <a16:creationId xmlns:a16="http://schemas.microsoft.com/office/drawing/2014/main" xmlns="" id="{48DD51E5-81D1-6AF4-3050-CA2B077B4D80}"/>
              </a:ext>
            </a:extLst>
          </p:cNvPr>
          <p:cNvSpPr/>
          <p:nvPr/>
        </p:nvSpPr>
        <p:spPr>
          <a:xfrm>
            <a:off x="854926" y="1184507"/>
            <a:ext cx="216000" cy="45719"/>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a:extLst>
              <a:ext uri="{FF2B5EF4-FFF2-40B4-BE49-F238E27FC236}">
                <a16:creationId xmlns:a16="http://schemas.microsoft.com/office/drawing/2014/main" xmlns="" id="{6A455EAC-5AB6-3B1A-D9D7-FDB65CBF5A87}"/>
              </a:ext>
            </a:extLst>
          </p:cNvPr>
          <p:cNvSpPr/>
          <p:nvPr/>
        </p:nvSpPr>
        <p:spPr>
          <a:xfrm>
            <a:off x="2189156" y="1054410"/>
            <a:ext cx="216000" cy="4571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68809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3629</Words>
  <Application>Microsoft Office PowerPoint</Application>
  <PresentationFormat>Bildschirmpräsentation (16:9)</PresentationFormat>
  <Paragraphs>722</Paragraphs>
  <Slides>58</Slides>
  <Notes>50</Notes>
  <HiddenSlides>8</HiddenSlides>
  <MMClips>0</MMClips>
  <ScaleCrop>false</ScaleCrop>
  <HeadingPairs>
    <vt:vector size="4" baseType="variant">
      <vt:variant>
        <vt:lpstr>Design</vt:lpstr>
      </vt:variant>
      <vt:variant>
        <vt:i4>7</vt:i4>
      </vt:variant>
      <vt:variant>
        <vt:lpstr>Folientitel</vt:lpstr>
      </vt:variant>
      <vt:variant>
        <vt:i4>58</vt:i4>
      </vt:variant>
    </vt:vector>
  </HeadingPairs>
  <TitlesOfParts>
    <vt:vector size="65" baseType="lpstr">
      <vt:lpstr>Office Theme</vt:lpstr>
      <vt:lpstr>Office Theme</vt:lpstr>
      <vt:lpstr>Office Theme</vt:lpstr>
      <vt:lpstr>Office Theme</vt: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frederic.dobbelstein@bdo.be</dc:creator>
  <cp:lastModifiedBy>Thierry Barth_</cp:lastModifiedBy>
  <cp:revision>35</cp:revision>
  <cp:lastPrinted>2023-05-22T12:51:50Z</cp:lastPrinted>
  <dcterms:created xsi:type="dcterms:W3CDTF">2020-07-02T04:24:12Z</dcterms:created>
  <dcterms:modified xsi:type="dcterms:W3CDTF">2023-05-24T12:45:57Z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BusinessLine">
    <vt:lpwstr>168;#Marketing|4f81377f-71b1-426f-b674-f285b691e6bf</vt:lpwstr>
  </property>
  <property fmtid="{D5CDD505-2E9C-101B-9397-08002B2CF9AE}" pid="4" name="ContentTypeId">
    <vt:lpwstr>0x0101004C6DF92F92579E418DEE71C00BDC41EA</vt:lpwstr>
  </property>
  <property fmtid="{D5CDD505-2E9C-101B-9397-08002B2CF9AE}" pid="5" name="Countries">
    <vt:lpwstr/>
  </property>
  <property fmtid="{D5CDD505-2E9C-101B-9397-08002B2CF9AE}" pid="6" name="DocumentTypes">
    <vt:lpwstr/>
  </property>
  <property fmtid="{D5CDD505-2E9C-101B-9397-08002B2CF9AE}" pid="7" name="HiddenSlides">
    <vt:i4>28</vt:i4>
  </property>
  <property fmtid="{D5CDD505-2E9C-101B-9397-08002B2CF9AE}" pid="8" name="HyperlinksChanged">
    <vt:bool>false</vt:bool>
  </property>
  <property fmtid="{D5CDD505-2E9C-101B-9397-08002B2CF9AE}" pid="9" name="IndustrySectors">
    <vt:lpwstr/>
  </property>
  <property fmtid="{D5CDD505-2E9C-101B-9397-08002B2CF9AE}" pid="10" name="LinksUpToDate">
    <vt:bool>false</vt:bool>
  </property>
  <property fmtid="{D5CDD505-2E9C-101B-9397-08002B2CF9AE}" pid="11" name="MMClips">
    <vt:i4>0</vt:i4>
  </property>
  <property fmtid="{D5CDD505-2E9C-101B-9397-08002B2CF9AE}" pid="12" name="MSIP_Label_6f32b08a-d69d-4f59-a34d-ace403a15ade_ActionId">
    <vt:lpwstr>72484dce-0d8d-4567-95de-1bceb91c971f</vt:lpwstr>
  </property>
  <property fmtid="{D5CDD505-2E9C-101B-9397-08002B2CF9AE}" pid="13" name="MSIP_Label_6f32b08a-d69d-4f59-a34d-ace403a15ade_ContentBits">
    <vt:lpwstr>0</vt:lpwstr>
  </property>
  <property fmtid="{D5CDD505-2E9C-101B-9397-08002B2CF9AE}" pid="14" name="MSIP_Label_6f32b08a-d69d-4f59-a34d-ace403a15ade_Enabled">
    <vt:lpwstr>true</vt:lpwstr>
  </property>
  <property fmtid="{D5CDD505-2E9C-101B-9397-08002B2CF9AE}" pid="15" name="MSIP_Label_6f32b08a-d69d-4f59-a34d-ace403a15ade_Method">
    <vt:lpwstr>Standard</vt:lpwstr>
  </property>
  <property fmtid="{D5CDD505-2E9C-101B-9397-08002B2CF9AE}" pid="16" name="MSIP_Label_6f32b08a-d69d-4f59-a34d-ace403a15ade_Name">
    <vt:lpwstr>Confidential</vt:lpwstr>
  </property>
  <property fmtid="{D5CDD505-2E9C-101B-9397-08002B2CF9AE}" pid="17" name="MSIP_Label_6f32b08a-d69d-4f59-a34d-ace403a15ade_SetDate">
    <vt:lpwstr>2023-04-21T06:40:24Z</vt:lpwstr>
  </property>
  <property fmtid="{D5CDD505-2E9C-101B-9397-08002B2CF9AE}" pid="18" name="MSIP_Label_6f32b08a-d69d-4f59-a34d-ace403a15ade_SiteId">
    <vt:lpwstr>e4deff3e-a62e-43f7-86c4-b8df9f731bf8</vt:lpwstr>
  </property>
  <property fmtid="{D5CDD505-2E9C-101B-9397-08002B2CF9AE}" pid="19" name="MediaServiceImageTags">
    <vt:lpwstr/>
  </property>
  <property fmtid="{D5CDD505-2E9C-101B-9397-08002B2CF9AE}" pid="20" name="Notes">
    <vt:i4>45</vt:i4>
  </property>
  <property fmtid="{D5CDD505-2E9C-101B-9397-08002B2CF9AE}" pid="21" name="PresentationFormat">
    <vt:lpwstr>Bildschirmpräsentation (16:9)</vt:lpwstr>
  </property>
  <property fmtid="{D5CDD505-2E9C-101B-9397-08002B2CF9AE}" pid="22" name="ScaleCrop">
    <vt:bool>false</vt:bool>
  </property>
  <property fmtid="{D5CDD505-2E9C-101B-9397-08002B2CF9AE}" pid="23" name="ShareDoc">
    <vt:bool>false</vt:bool>
  </property>
  <property fmtid="{D5CDD505-2E9C-101B-9397-08002B2CF9AE}" pid="24" name="Slides">
    <vt:i4>67</vt:i4>
  </property>
  <property fmtid="{D5CDD505-2E9C-101B-9397-08002B2CF9AE}" pid="25" name="Topic">
    <vt:lpwstr/>
  </property>
  <property fmtid="{D5CDD505-2E9C-101B-9397-08002B2CF9AE}" pid="26" name="_dlc_DocIdItemGuid">
    <vt:lpwstr>2527fff8-2739-4a49-a9b9-5225489774fa</vt:lpwstr>
  </property>
</Properties>
</file>