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5" r:id="rId5"/>
  </p:sldMasterIdLst>
  <p:notesMasterIdLst>
    <p:notesMasterId r:id="rId88"/>
  </p:notesMasterIdLst>
  <p:handoutMasterIdLst>
    <p:handoutMasterId r:id="rId89"/>
  </p:handoutMasterIdLst>
  <p:sldIdLst>
    <p:sldId id="628" r:id="rId6"/>
    <p:sldId id="792" r:id="rId7"/>
    <p:sldId id="322" r:id="rId8"/>
    <p:sldId id="323" r:id="rId9"/>
    <p:sldId id="796" r:id="rId10"/>
    <p:sldId id="793" r:id="rId11"/>
    <p:sldId id="794" r:id="rId12"/>
    <p:sldId id="2658" r:id="rId13"/>
    <p:sldId id="2714" r:id="rId14"/>
    <p:sldId id="664" r:id="rId15"/>
    <p:sldId id="601" r:id="rId16"/>
    <p:sldId id="799" r:id="rId17"/>
    <p:sldId id="2708" r:id="rId18"/>
    <p:sldId id="773" r:id="rId19"/>
    <p:sldId id="2709" r:id="rId20"/>
    <p:sldId id="2710" r:id="rId21"/>
    <p:sldId id="2712" r:id="rId22"/>
    <p:sldId id="448" r:id="rId23"/>
    <p:sldId id="445" r:id="rId24"/>
    <p:sldId id="774" r:id="rId25"/>
    <p:sldId id="2711" r:id="rId26"/>
    <p:sldId id="263" r:id="rId27"/>
    <p:sldId id="449" r:id="rId28"/>
    <p:sldId id="614" r:id="rId29"/>
    <p:sldId id="444" r:id="rId30"/>
    <p:sldId id="612" r:id="rId31"/>
    <p:sldId id="450" r:id="rId32"/>
    <p:sldId id="447" r:id="rId33"/>
    <p:sldId id="729" r:id="rId34"/>
    <p:sldId id="697" r:id="rId35"/>
    <p:sldId id="405" r:id="rId36"/>
    <p:sldId id="715" r:id="rId37"/>
    <p:sldId id="712" r:id="rId38"/>
    <p:sldId id="705" r:id="rId39"/>
    <p:sldId id="706" r:id="rId40"/>
    <p:sldId id="342" r:id="rId41"/>
    <p:sldId id="615" r:id="rId42"/>
    <p:sldId id="724" r:id="rId43"/>
    <p:sldId id="2657" r:id="rId44"/>
    <p:sldId id="722" r:id="rId45"/>
    <p:sldId id="723" r:id="rId46"/>
    <p:sldId id="2661" r:id="rId47"/>
    <p:sldId id="725" r:id="rId48"/>
    <p:sldId id="751" r:id="rId49"/>
    <p:sldId id="407" r:id="rId50"/>
    <p:sldId id="349" r:id="rId51"/>
    <p:sldId id="490" r:id="rId52"/>
    <p:sldId id="506" r:id="rId53"/>
    <p:sldId id="500" r:id="rId54"/>
    <p:sldId id="623" r:id="rId55"/>
    <p:sldId id="756" r:id="rId56"/>
    <p:sldId id="801" r:id="rId57"/>
    <p:sldId id="2660" r:id="rId58"/>
    <p:sldId id="356" r:id="rId59"/>
    <p:sldId id="2572" r:id="rId60"/>
    <p:sldId id="2564" r:id="rId61"/>
    <p:sldId id="2662" r:id="rId62"/>
    <p:sldId id="2596" r:id="rId63"/>
    <p:sldId id="2663" r:id="rId64"/>
    <p:sldId id="2575" r:id="rId65"/>
    <p:sldId id="2715" r:id="rId66"/>
    <p:sldId id="2609" r:id="rId67"/>
    <p:sldId id="2462" r:id="rId68"/>
    <p:sldId id="2460" r:id="rId69"/>
    <p:sldId id="2461" r:id="rId70"/>
    <p:sldId id="2616" r:id="rId71"/>
    <p:sldId id="2613" r:id="rId72"/>
    <p:sldId id="2620" r:id="rId73"/>
    <p:sldId id="636" r:id="rId74"/>
    <p:sldId id="640" r:id="rId75"/>
    <p:sldId id="637" r:id="rId76"/>
    <p:sldId id="786" r:id="rId77"/>
    <p:sldId id="2624" r:id="rId78"/>
    <p:sldId id="2627" r:id="rId79"/>
    <p:sldId id="2646" r:id="rId80"/>
    <p:sldId id="2338" r:id="rId81"/>
    <p:sldId id="2561" r:id="rId82"/>
    <p:sldId id="2563" r:id="rId83"/>
    <p:sldId id="2631" r:id="rId84"/>
    <p:sldId id="2713" r:id="rId85"/>
    <p:sldId id="2707" r:id="rId86"/>
    <p:sldId id="309" r:id="rId87"/>
  </p:sldIdLst>
  <p:sldSz cx="12192000" cy="6858000"/>
  <p:notesSz cx="9753600" cy="13004800"/>
  <p:custDataLst>
    <p:tags r:id="rId90"/>
  </p:custDataLst>
  <p:defaultTex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defaultTextStyle>
  <p:extLst>
    <p:ext uri="{521415D9-36F7-43E2-AB2F-B90AF26B5E84}">
      <p14:sectionLst xmlns:p14="http://schemas.microsoft.com/office/powerpoint/2010/main">
        <p14:section name="Présentation" id="{2FDAC4AD-B088-468A-8736-A6BD4608AF22}">
          <p14:sldIdLst>
            <p14:sldId id="628"/>
            <p14:sldId id="792"/>
            <p14:sldId id="322"/>
            <p14:sldId id="323"/>
            <p14:sldId id="796"/>
            <p14:sldId id="793"/>
            <p14:sldId id="794"/>
            <p14:sldId id="2658"/>
            <p14:sldId id="2714"/>
            <p14:sldId id="664"/>
            <p14:sldId id="601"/>
            <p14:sldId id="799"/>
            <p14:sldId id="2708"/>
            <p14:sldId id="773"/>
            <p14:sldId id="2709"/>
            <p14:sldId id="2710"/>
            <p14:sldId id="2712"/>
            <p14:sldId id="448"/>
            <p14:sldId id="445"/>
            <p14:sldId id="774"/>
            <p14:sldId id="2711"/>
            <p14:sldId id="263"/>
            <p14:sldId id="449"/>
            <p14:sldId id="614"/>
            <p14:sldId id="444"/>
            <p14:sldId id="612"/>
            <p14:sldId id="450"/>
            <p14:sldId id="447"/>
            <p14:sldId id="729"/>
            <p14:sldId id="697"/>
            <p14:sldId id="405"/>
            <p14:sldId id="715"/>
            <p14:sldId id="712"/>
            <p14:sldId id="705"/>
            <p14:sldId id="706"/>
            <p14:sldId id="342"/>
            <p14:sldId id="615"/>
            <p14:sldId id="724"/>
            <p14:sldId id="2657"/>
            <p14:sldId id="722"/>
            <p14:sldId id="723"/>
            <p14:sldId id="2661"/>
            <p14:sldId id="725"/>
            <p14:sldId id="751"/>
            <p14:sldId id="407"/>
            <p14:sldId id="349"/>
            <p14:sldId id="490"/>
            <p14:sldId id="506"/>
            <p14:sldId id="500"/>
            <p14:sldId id="623"/>
            <p14:sldId id="756"/>
            <p14:sldId id="801"/>
            <p14:sldId id="2660"/>
            <p14:sldId id="356"/>
            <p14:sldId id="2572"/>
            <p14:sldId id="2564"/>
            <p14:sldId id="2662"/>
            <p14:sldId id="2596"/>
            <p14:sldId id="2663"/>
            <p14:sldId id="2575"/>
            <p14:sldId id="2715"/>
            <p14:sldId id="2609"/>
            <p14:sldId id="2462"/>
            <p14:sldId id="2460"/>
            <p14:sldId id="2461"/>
            <p14:sldId id="2616"/>
            <p14:sldId id="2613"/>
            <p14:sldId id="2620"/>
            <p14:sldId id="636"/>
            <p14:sldId id="640"/>
            <p14:sldId id="637"/>
            <p14:sldId id="786"/>
            <p14:sldId id="2624"/>
            <p14:sldId id="2627"/>
            <p14:sldId id="2646"/>
            <p14:sldId id="2338"/>
            <p14:sldId id="2561"/>
            <p14:sldId id="2563"/>
            <p14:sldId id="2631"/>
            <p14:sldId id="2713"/>
            <p14:sldId id="2707"/>
            <p14:sldId id="309"/>
          </p14:sldIdLst>
        </p14:section>
      </p14:sectionLst>
    </p:ext>
    <p:ext uri="{EFAFB233-063F-42B5-8137-9DF3F51BA10A}">
      <p15:sldGuideLst xmlns:p15="http://schemas.microsoft.com/office/powerpoint/2012/main">
        <p15:guide id="1" orient="horz" pos="4128" userDrawn="1">
          <p15:clr>
            <a:srgbClr val="A4A3A4"/>
          </p15:clr>
        </p15:guide>
        <p15:guide id="2" pos="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2AF417-6647-6299-7C4D-BC9DBA5FB1AD}" name="Florence Vandy" initials="FV" userId="S::fva@icedd.be::6c7ad182-534b-4991-9d75-f3868e594b37" providerId="AD"/>
  <p188:author id="{F8261D59-6468-A0CE-7F12-F27AA7E77C56}" name="Auriane Didry" initials="AD" userId="S::adi@icedd.be::05d8e7f7-6996-450b-b892-4e691b4883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B08F"/>
    <a:srgbClr val="F3F303"/>
    <a:srgbClr val="00B050"/>
    <a:srgbClr val="0070C0"/>
    <a:srgbClr val="86D5FF"/>
    <a:srgbClr val="EF7B44"/>
    <a:srgbClr val="FFCC00"/>
    <a:srgbClr val="00669B"/>
    <a:srgbClr val="AE57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FEBD3-0AA3-4ED9-A89D-FD2E9FD84233}" v="280" dt="2024-02-14T05:43:00.12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84706" autoAdjust="0"/>
  </p:normalViewPr>
  <p:slideViewPr>
    <p:cSldViewPr snapToGrid="0">
      <p:cViewPr varScale="1">
        <p:scale>
          <a:sx n="82" d="100"/>
          <a:sy n="82" d="100"/>
        </p:scale>
        <p:origin x="720" y="72"/>
      </p:cViewPr>
      <p:guideLst>
        <p:guide orient="horz" pos="4128"/>
        <p:guide pos="3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gs" Target="tags/tag1.xml"/><Relationship Id="rId95"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3B-4B8B-937E-0E89D0B09C8A}"/>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1-F6B8-448E-900C-338FC2E32C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3B-4B8B-937E-0E89D0B09C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3B-4B8B-937E-0E89D0B09C8A}"/>
              </c:ext>
            </c:extLst>
          </c:dPt>
          <c:cat>
            <c:strRef>
              <c:f>Feuil1!$A$2:$A$5</c:f>
              <c:strCache>
                <c:ptCount val="1"/>
                <c:pt idx="0">
                  <c:v>1er trim.</c:v>
                </c:pt>
              </c:strCache>
            </c:strRef>
          </c:cat>
          <c:val>
            <c:numRef>
              <c:f>Feuil1!$B$2:$B$5</c:f>
              <c:numCache>
                <c:formatCode>General</c:formatCode>
                <c:ptCount val="4"/>
                <c:pt idx="0">
                  <c:v>57</c:v>
                </c:pt>
                <c:pt idx="1">
                  <c:v>3</c:v>
                </c:pt>
              </c:numCache>
            </c:numRef>
          </c:val>
          <c:extLst>
            <c:ext xmlns:c16="http://schemas.microsoft.com/office/drawing/2014/chart" uri="{C3380CC4-5D6E-409C-BE32-E72D297353CC}">
              <c16:uniqueId val="{00000000-F6B8-448E-900C-338FC2E32CE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chemeClr val="accent4"/>
              </a:solidFill>
              <a:ln w="0">
                <a:noFill/>
              </a:ln>
              <a:effectLst/>
            </c:spPr>
            <c:extLst>
              <c:ext xmlns:c16="http://schemas.microsoft.com/office/drawing/2014/chart" uri="{C3380CC4-5D6E-409C-BE32-E72D297353CC}">
                <c16:uniqueId val="{00000002-7ACE-42CF-89F9-9991FD8BF16A}"/>
              </c:ext>
            </c:extLst>
          </c:dPt>
          <c:dPt>
            <c:idx val="1"/>
            <c:bubble3D val="0"/>
            <c:spPr>
              <a:gradFill flip="none" rotWithShape="1">
                <a:gsLst>
                  <a:gs pos="50000">
                    <a:srgbClr val="40A6DB"/>
                  </a:gs>
                  <a:gs pos="38000">
                    <a:srgbClr val="80C4E7"/>
                  </a:gs>
                  <a:gs pos="0">
                    <a:schemeClr val="accent1">
                      <a:lumMod val="0"/>
                      <a:lumOff val="100000"/>
                    </a:schemeClr>
                  </a:gs>
                  <a:gs pos="100000">
                    <a:schemeClr val="accent4"/>
                  </a:gs>
                </a:gsLst>
                <a:lin ang="18600000" scaled="0"/>
                <a:tileRect/>
              </a:gradFill>
              <a:ln w="0">
                <a:noFill/>
              </a:ln>
              <a:effectLst/>
            </c:spPr>
            <c:extLst>
              <c:ext xmlns:c16="http://schemas.microsoft.com/office/drawing/2014/chart" uri="{C3380CC4-5D6E-409C-BE32-E72D297353CC}">
                <c16:uniqueId val="{00000003-7ACE-42CF-89F9-9991FD8BF16A}"/>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1-7ACE-42CF-89F9-9991FD8BF1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EC-4794-892C-2CEF509338F0}"/>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40</c:v>
                </c:pt>
                <c:pt idx="1">
                  <c:v>28.5</c:v>
                </c:pt>
                <c:pt idx="2">
                  <c:v>31.5</c:v>
                </c:pt>
              </c:numCache>
            </c:numRef>
          </c:val>
          <c:extLst>
            <c:ext xmlns:c16="http://schemas.microsoft.com/office/drawing/2014/chart" uri="{C3380CC4-5D6E-409C-BE32-E72D297353CC}">
              <c16:uniqueId val="{00000000-7ACE-42CF-89F9-9991FD8BF1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lt1"/>
      </a:solidFill>
    </a:ln>
    <a:effectLst/>
  </c:spPr>
  <c:txPr>
    <a:bodyPr/>
    <a:lstStyle/>
    <a:p>
      <a:pPr>
        <a:defRPr/>
      </a:pPr>
      <a:endParaRPr lang="de-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26719" cy="6519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524500" y="0"/>
            <a:ext cx="4226719" cy="651933"/>
          </a:xfrm>
          <a:prstGeom prst="rect">
            <a:avLst/>
          </a:prstGeom>
        </p:spPr>
        <p:txBody>
          <a:bodyPr vert="horz" lIns="91440" tIns="45720" rIns="91440" bIns="45720" rtlCol="0"/>
          <a:lstStyle>
            <a:lvl1pPr algn="r">
              <a:defRPr sz="1200"/>
            </a:lvl1pPr>
          </a:lstStyle>
          <a:p>
            <a:fld id="{F420BB82-AE54-4B40-9A2C-FD48E18BB09F}" type="datetimeFigureOut">
              <a:rPr lang="fr-FR" smtClean="0"/>
              <a:t>22/02/2024</a:t>
            </a:fld>
            <a:endParaRPr lang="fr-FR"/>
          </a:p>
        </p:txBody>
      </p:sp>
      <p:sp>
        <p:nvSpPr>
          <p:cNvPr id="4" name="Espace réservé du pied de page 3"/>
          <p:cNvSpPr>
            <a:spLocks noGrp="1"/>
          </p:cNvSpPr>
          <p:nvPr>
            <p:ph type="ftr" sz="quarter" idx="2"/>
          </p:nvPr>
        </p:nvSpPr>
        <p:spPr>
          <a:xfrm>
            <a:off x="0" y="12352867"/>
            <a:ext cx="4226719" cy="6519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524500" y="12352867"/>
            <a:ext cx="4226719" cy="651933"/>
          </a:xfrm>
          <a:prstGeom prst="rect">
            <a:avLst/>
          </a:prstGeom>
        </p:spPr>
        <p:txBody>
          <a:bodyPr vert="horz" lIns="91440" tIns="45720" rIns="91440" bIns="45720" rtlCol="0" anchor="b"/>
          <a:lstStyle>
            <a:lvl1pPr algn="r">
              <a:defRPr sz="1200"/>
            </a:lvl1pPr>
          </a:lstStyle>
          <a:p>
            <a:fld id="{EC30874B-09A7-A94E-824E-E9CC4C45F35E}" type="slidenum">
              <a:rPr lang="fr-FR" smtClean="0"/>
              <a:t>‹Nr.›</a:t>
            </a:fld>
            <a:endParaRPr lang="fr-FR"/>
          </a:p>
        </p:txBody>
      </p:sp>
    </p:spTree>
    <p:extLst>
      <p:ext uri="{BB962C8B-B14F-4D97-AF65-F5344CB8AC3E}">
        <p14:creationId xmlns:p14="http://schemas.microsoft.com/office/powerpoint/2010/main" val="2270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26719" cy="6519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524500" y="0"/>
            <a:ext cx="4226719" cy="651933"/>
          </a:xfrm>
          <a:prstGeom prst="rect">
            <a:avLst/>
          </a:prstGeom>
        </p:spPr>
        <p:txBody>
          <a:bodyPr vert="horz" lIns="91440" tIns="45720" rIns="91440" bIns="45720" rtlCol="0"/>
          <a:lstStyle>
            <a:lvl1pPr algn="r">
              <a:defRPr sz="1200"/>
            </a:lvl1pPr>
          </a:lstStyle>
          <a:p>
            <a:fld id="{7E738A68-AEC6-A749-94A7-A0EC3A22D6AA}" type="datetimeFigureOut">
              <a:rPr lang="fr-FR" smtClean="0"/>
              <a:t>22/02/2024</a:t>
            </a:fld>
            <a:endParaRPr lang="fr-FR"/>
          </a:p>
        </p:txBody>
      </p:sp>
      <p:sp>
        <p:nvSpPr>
          <p:cNvPr id="4" name="Espace réservé de l’image des diapositives 3"/>
          <p:cNvSpPr>
            <a:spLocks noGrp="1" noRot="1" noChangeAspect="1"/>
          </p:cNvSpPr>
          <p:nvPr>
            <p:ph type="sldImg" idx="2"/>
          </p:nvPr>
        </p:nvSpPr>
        <p:spPr>
          <a:xfrm>
            <a:off x="976313" y="1625600"/>
            <a:ext cx="7800975" cy="43894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75123" y="6258984"/>
            <a:ext cx="7803356" cy="5120216"/>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2352867"/>
            <a:ext cx="4226719" cy="6519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24500" y="12352867"/>
            <a:ext cx="4226719" cy="651933"/>
          </a:xfrm>
          <a:prstGeom prst="rect">
            <a:avLst/>
          </a:prstGeom>
        </p:spPr>
        <p:txBody>
          <a:bodyPr vert="horz" lIns="91440" tIns="45720" rIns="91440" bIns="45720" rtlCol="0" anchor="b"/>
          <a:lstStyle>
            <a:lvl1pPr algn="r">
              <a:defRPr sz="1200"/>
            </a:lvl1pPr>
          </a:lstStyle>
          <a:p>
            <a:fld id="{1642DCA6-83B5-A84C-9CCF-8C1CD86973BF}" type="slidenum">
              <a:rPr lang="fr-FR" smtClean="0"/>
              <a:t>‹Nr.›</a:t>
            </a:fld>
            <a:endParaRPr lang="fr-FR"/>
          </a:p>
        </p:txBody>
      </p:sp>
    </p:spTree>
    <p:extLst>
      <p:ext uri="{BB962C8B-B14F-4D97-AF65-F5344CB8AC3E}">
        <p14:creationId xmlns:p14="http://schemas.microsoft.com/office/powerpoint/2010/main" val="299689380"/>
      </p:ext>
    </p:extLst>
  </p:cSld>
  <p:clrMap bg1="lt1" tx1="dk1" bg2="lt2" tx2="dk2" accent1="accent1" accent2="accent2" accent3="accent3" accent4="accent4" accent5="accent5" accent6="accent6" hlink="hlink" folHlink="folHlink"/>
  <p:notesStyle>
    <a:lvl1pPr marL="0" algn="l" defTabSz="642915" rtl="0" eaLnBrk="1" latinLnBrk="0" hangingPunct="1">
      <a:defRPr sz="844" kern="1200">
        <a:solidFill>
          <a:schemeClr val="tx1"/>
        </a:solidFill>
        <a:latin typeface="+mn-lt"/>
        <a:ea typeface="+mn-ea"/>
        <a:cs typeface="+mn-cs"/>
      </a:defRPr>
    </a:lvl1pPr>
    <a:lvl2pPr marL="321457" algn="l" defTabSz="642915" rtl="0" eaLnBrk="1" latinLnBrk="0" hangingPunct="1">
      <a:defRPr sz="844" kern="1200">
        <a:solidFill>
          <a:schemeClr val="tx1"/>
        </a:solidFill>
        <a:latin typeface="+mn-lt"/>
        <a:ea typeface="+mn-ea"/>
        <a:cs typeface="+mn-cs"/>
      </a:defRPr>
    </a:lvl2pPr>
    <a:lvl3pPr marL="642915" algn="l" defTabSz="642915" rtl="0" eaLnBrk="1" latinLnBrk="0" hangingPunct="1">
      <a:defRPr sz="844" kern="1200">
        <a:solidFill>
          <a:schemeClr val="tx1"/>
        </a:solidFill>
        <a:latin typeface="+mn-lt"/>
        <a:ea typeface="+mn-ea"/>
        <a:cs typeface="+mn-cs"/>
      </a:defRPr>
    </a:lvl3pPr>
    <a:lvl4pPr marL="964372" algn="l" defTabSz="642915" rtl="0" eaLnBrk="1" latinLnBrk="0" hangingPunct="1">
      <a:defRPr sz="844" kern="1200">
        <a:solidFill>
          <a:schemeClr val="tx1"/>
        </a:solidFill>
        <a:latin typeface="+mn-lt"/>
        <a:ea typeface="+mn-ea"/>
        <a:cs typeface="+mn-cs"/>
      </a:defRPr>
    </a:lvl4pPr>
    <a:lvl5pPr marL="1285829" algn="l" defTabSz="642915" rtl="0" eaLnBrk="1" latinLnBrk="0" hangingPunct="1">
      <a:defRPr sz="844" kern="1200">
        <a:solidFill>
          <a:schemeClr val="tx1"/>
        </a:solidFill>
        <a:latin typeface="+mn-lt"/>
        <a:ea typeface="+mn-ea"/>
        <a:cs typeface="+mn-cs"/>
      </a:defRPr>
    </a:lvl5pPr>
    <a:lvl6pPr marL="1607287" algn="l" defTabSz="642915" rtl="0" eaLnBrk="1" latinLnBrk="0" hangingPunct="1">
      <a:defRPr sz="844" kern="1200">
        <a:solidFill>
          <a:schemeClr val="tx1"/>
        </a:solidFill>
        <a:latin typeface="+mn-lt"/>
        <a:ea typeface="+mn-ea"/>
        <a:cs typeface="+mn-cs"/>
      </a:defRPr>
    </a:lvl6pPr>
    <a:lvl7pPr marL="1928744" algn="l" defTabSz="642915" rtl="0" eaLnBrk="1" latinLnBrk="0" hangingPunct="1">
      <a:defRPr sz="844" kern="1200">
        <a:solidFill>
          <a:schemeClr val="tx1"/>
        </a:solidFill>
        <a:latin typeface="+mn-lt"/>
        <a:ea typeface="+mn-ea"/>
        <a:cs typeface="+mn-cs"/>
      </a:defRPr>
    </a:lvl7pPr>
    <a:lvl8pPr marL="2250201" algn="l" defTabSz="642915" rtl="0" eaLnBrk="1" latinLnBrk="0" hangingPunct="1">
      <a:defRPr sz="844" kern="1200">
        <a:solidFill>
          <a:schemeClr val="tx1"/>
        </a:solidFill>
        <a:latin typeface="+mn-lt"/>
        <a:ea typeface="+mn-ea"/>
        <a:cs typeface="+mn-cs"/>
      </a:defRPr>
    </a:lvl8pPr>
    <a:lvl9pPr marL="2571659" algn="l" defTabSz="642915" rtl="0" eaLnBrk="1" latinLnBrk="0" hangingPunct="1">
      <a:defRPr sz="84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22</a:t>
            </a:fld>
            <a:endParaRPr lang="fr-FR"/>
          </a:p>
        </p:txBody>
      </p:sp>
    </p:spTree>
    <p:extLst>
      <p:ext uri="{BB962C8B-B14F-4D97-AF65-F5344CB8AC3E}">
        <p14:creationId xmlns:p14="http://schemas.microsoft.com/office/powerpoint/2010/main" val="204239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61</a:t>
            </a:fld>
            <a:endParaRPr lang="fr-FR"/>
          </a:p>
        </p:txBody>
      </p:sp>
    </p:spTree>
    <p:extLst>
      <p:ext uri="{BB962C8B-B14F-4D97-AF65-F5344CB8AC3E}">
        <p14:creationId xmlns:p14="http://schemas.microsoft.com/office/powerpoint/2010/main" val="689272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67</a:t>
            </a:fld>
            <a:endParaRPr lang="fr-FR"/>
          </a:p>
        </p:txBody>
      </p:sp>
    </p:spTree>
    <p:extLst>
      <p:ext uri="{BB962C8B-B14F-4D97-AF65-F5344CB8AC3E}">
        <p14:creationId xmlns:p14="http://schemas.microsoft.com/office/powerpoint/2010/main" val="354539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72</a:t>
            </a:fld>
            <a:endParaRPr lang="fr-FR"/>
          </a:p>
        </p:txBody>
      </p:sp>
    </p:spTree>
    <p:extLst>
      <p:ext uri="{BB962C8B-B14F-4D97-AF65-F5344CB8AC3E}">
        <p14:creationId xmlns:p14="http://schemas.microsoft.com/office/powerpoint/2010/main" val="158028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73</a:t>
            </a:fld>
            <a:endParaRPr lang="fr-FR"/>
          </a:p>
        </p:txBody>
      </p:sp>
    </p:spTree>
    <p:extLst>
      <p:ext uri="{BB962C8B-B14F-4D97-AF65-F5344CB8AC3E}">
        <p14:creationId xmlns:p14="http://schemas.microsoft.com/office/powerpoint/2010/main" val="1758436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79</a:t>
            </a:fld>
            <a:endParaRPr lang="fr-FR"/>
          </a:p>
        </p:txBody>
      </p:sp>
    </p:spTree>
    <p:extLst>
      <p:ext uri="{BB962C8B-B14F-4D97-AF65-F5344CB8AC3E}">
        <p14:creationId xmlns:p14="http://schemas.microsoft.com/office/powerpoint/2010/main" val="383412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29</a:t>
            </a:fld>
            <a:endParaRPr lang="fr-FR"/>
          </a:p>
        </p:txBody>
      </p:sp>
    </p:spTree>
    <p:extLst>
      <p:ext uri="{BB962C8B-B14F-4D97-AF65-F5344CB8AC3E}">
        <p14:creationId xmlns:p14="http://schemas.microsoft.com/office/powerpoint/2010/main" val="66893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Phase 1 : 28 </a:t>
            </a:r>
            <a:r>
              <a:rPr lang="fr-BE" dirty="0" err="1"/>
              <a:t>Plätze</a:t>
            </a:r>
            <a:r>
              <a:rPr lang="fr-BE" dirty="0"/>
              <a:t> </a:t>
            </a:r>
            <a:r>
              <a:rPr lang="fr-BE" dirty="0" err="1"/>
              <a:t>werden</a:t>
            </a:r>
            <a:r>
              <a:rPr lang="fr-BE" dirty="0"/>
              <a:t> </a:t>
            </a:r>
            <a:r>
              <a:rPr lang="fr-BE" dirty="0" err="1"/>
              <a:t>beibehalten</a:t>
            </a:r>
            <a:r>
              <a:rPr lang="fr-BE" dirty="0"/>
              <a:t>  (</a:t>
            </a:r>
            <a:r>
              <a:rPr lang="fr-BE" dirty="0" err="1"/>
              <a:t>wie</a:t>
            </a:r>
            <a:r>
              <a:rPr lang="fr-BE" dirty="0"/>
              <a:t> </a:t>
            </a:r>
            <a:r>
              <a:rPr lang="fr-BE" dirty="0" err="1"/>
              <a:t>während</a:t>
            </a:r>
            <a:r>
              <a:rPr lang="fr-BE" dirty="0"/>
              <a:t> der </a:t>
            </a:r>
            <a:r>
              <a:rPr lang="fr-BE" dirty="0" err="1"/>
              <a:t>Arbeiten</a:t>
            </a:r>
            <a:r>
              <a:rPr lang="fr-BE" dirty="0"/>
              <a:t>)</a:t>
            </a:r>
          </a:p>
          <a:p>
            <a:r>
              <a:rPr lang="fr-BE" dirty="0"/>
              <a:t>Phase 2 : 84 </a:t>
            </a:r>
            <a:r>
              <a:rPr lang="fr-BE" dirty="0" err="1"/>
              <a:t>aktuelle</a:t>
            </a:r>
            <a:r>
              <a:rPr lang="fr-BE" dirty="0"/>
              <a:t> </a:t>
            </a:r>
            <a:r>
              <a:rPr lang="fr-BE" dirty="0" err="1"/>
              <a:t>Plätze</a:t>
            </a:r>
            <a:r>
              <a:rPr lang="fr-BE" dirty="0"/>
              <a:t> </a:t>
            </a:r>
            <a:r>
              <a:rPr lang="fr-BE" dirty="0" err="1"/>
              <a:t>während</a:t>
            </a:r>
            <a:r>
              <a:rPr lang="fr-BE" dirty="0"/>
              <a:t> der </a:t>
            </a:r>
            <a:r>
              <a:rPr lang="fr-BE" dirty="0" err="1"/>
              <a:t>Bauphase</a:t>
            </a:r>
            <a:endParaRPr lang="fr-BE" dirty="0"/>
          </a:p>
          <a:p>
            <a:r>
              <a:rPr lang="fr-BE" dirty="0" err="1"/>
              <a:t>Wunsch</a:t>
            </a:r>
            <a:r>
              <a:rPr lang="fr-BE" dirty="0"/>
              <a:t> </a:t>
            </a:r>
            <a:r>
              <a:rPr lang="fr-BE" dirty="0" err="1"/>
              <a:t>auf</a:t>
            </a:r>
            <a:r>
              <a:rPr lang="fr-BE" dirty="0"/>
              <a:t> 25 </a:t>
            </a:r>
            <a:r>
              <a:rPr lang="fr-BE" dirty="0" err="1"/>
              <a:t>Plätze</a:t>
            </a:r>
            <a:r>
              <a:rPr lang="fr-BE" dirty="0"/>
              <a:t> </a:t>
            </a:r>
            <a:r>
              <a:rPr lang="fr-BE" dirty="0" err="1"/>
              <a:t>zu</a:t>
            </a:r>
            <a:r>
              <a:rPr lang="fr-BE" dirty="0"/>
              <a:t> </a:t>
            </a:r>
            <a:r>
              <a:rPr lang="fr-BE" dirty="0" err="1"/>
              <a:t>reduzieren</a:t>
            </a:r>
            <a:r>
              <a:rPr lang="fr-BE" dirty="0"/>
              <a:t>  … </a:t>
            </a:r>
            <a:r>
              <a:rPr lang="fr-BE" dirty="0" err="1"/>
              <a:t>Verlust</a:t>
            </a:r>
            <a:r>
              <a:rPr lang="fr-BE" dirty="0"/>
              <a:t> von 60 </a:t>
            </a:r>
            <a:r>
              <a:rPr lang="fr-BE" dirty="0" err="1"/>
              <a:t>Plätze</a:t>
            </a:r>
            <a:endParaRPr lang="fr-BE" dirty="0"/>
          </a:p>
          <a:p>
            <a:r>
              <a:rPr lang="fr-BE" dirty="0" err="1"/>
              <a:t>Künftige</a:t>
            </a:r>
            <a:r>
              <a:rPr lang="fr-BE" dirty="0"/>
              <a:t> </a:t>
            </a:r>
            <a:r>
              <a:rPr lang="fr-BE" dirty="0" err="1"/>
              <a:t>Kapazität</a:t>
            </a:r>
            <a:r>
              <a:rPr lang="fr-BE" dirty="0"/>
              <a:t> des </a:t>
            </a:r>
            <a:r>
              <a:rPr lang="fr-BE" dirty="0" err="1"/>
              <a:t>Platzes</a:t>
            </a:r>
            <a:r>
              <a:rPr lang="fr-BE" dirty="0"/>
              <a:t>: 53 </a:t>
            </a:r>
            <a:r>
              <a:rPr lang="fr-BE" dirty="0" err="1"/>
              <a:t>Plätze</a:t>
            </a:r>
            <a:r>
              <a:rPr lang="fr-BE" dirty="0"/>
              <a:t> (</a:t>
            </a:r>
            <a:r>
              <a:rPr lang="fr-BE" dirty="0" err="1"/>
              <a:t>ohne</a:t>
            </a:r>
            <a:r>
              <a:rPr lang="fr-BE" dirty="0"/>
              <a:t> die </a:t>
            </a:r>
            <a:r>
              <a:rPr lang="fr-BE" dirty="0" err="1"/>
              <a:t>Plätze</a:t>
            </a:r>
            <a:r>
              <a:rPr lang="fr-BE" dirty="0"/>
              <a:t> </a:t>
            </a:r>
            <a:r>
              <a:rPr lang="fr-BE" dirty="0" err="1"/>
              <a:t>neben</a:t>
            </a:r>
            <a:r>
              <a:rPr lang="fr-BE" dirty="0"/>
              <a:t> </a:t>
            </a:r>
            <a:r>
              <a:rPr lang="fr-BE" dirty="0" err="1"/>
              <a:t>dem</a:t>
            </a:r>
            <a:r>
              <a:rPr lang="fr-BE" dirty="0"/>
              <a:t> </a:t>
            </a:r>
            <a:r>
              <a:rPr lang="fr-BE" dirty="0" err="1"/>
              <a:t>Kirchplatz</a:t>
            </a:r>
            <a:r>
              <a:rPr lang="fr-BE" dirty="0"/>
              <a:t>)</a:t>
            </a:r>
          </a:p>
          <a:p>
            <a:r>
              <a:rPr lang="fr-BE" dirty="0" err="1"/>
              <a:t>Möglichkeit</a:t>
            </a:r>
            <a:r>
              <a:rPr lang="fr-BE" dirty="0"/>
              <a:t>, 46 </a:t>
            </a:r>
            <a:r>
              <a:rPr lang="fr-BE" dirty="0" err="1"/>
              <a:t>Plätze</a:t>
            </a:r>
            <a:r>
              <a:rPr lang="fr-BE" dirty="0"/>
              <a:t> </a:t>
            </a:r>
            <a:r>
              <a:rPr lang="fr-BE" dirty="0" err="1"/>
              <a:t>hinter</a:t>
            </a:r>
            <a:r>
              <a:rPr lang="fr-BE" dirty="0"/>
              <a:t> </a:t>
            </a:r>
            <a:r>
              <a:rPr lang="fr-BE" dirty="0" err="1"/>
              <a:t>dem</a:t>
            </a:r>
            <a:r>
              <a:rPr lang="fr-BE" dirty="0"/>
              <a:t> Carrefour </a:t>
            </a:r>
            <a:r>
              <a:rPr lang="fr-BE" dirty="0" err="1"/>
              <a:t>zu</a:t>
            </a:r>
            <a:r>
              <a:rPr lang="fr-BE" dirty="0"/>
              <a:t> </a:t>
            </a:r>
            <a:r>
              <a:rPr lang="fr-BE" dirty="0" err="1"/>
              <a:t>schaffen</a:t>
            </a:r>
            <a:r>
              <a:rPr lang="fr-BE" dirty="0"/>
              <a:t>… </a:t>
            </a:r>
            <a:r>
              <a:rPr lang="fr-BE" dirty="0" err="1"/>
              <a:t>Verlust</a:t>
            </a:r>
            <a:r>
              <a:rPr lang="fr-BE" dirty="0"/>
              <a:t> von 15 </a:t>
            </a:r>
            <a:r>
              <a:rPr lang="fr-BE" dirty="0" err="1"/>
              <a:t>Plätzen</a:t>
            </a:r>
            <a:endParaRPr lang="fr-BE" dirty="0"/>
          </a:p>
          <a:p>
            <a:r>
              <a:rPr lang="fr-BE" dirty="0" err="1"/>
              <a:t>Gesamtanzahl</a:t>
            </a:r>
            <a:r>
              <a:rPr lang="fr-BE" dirty="0"/>
              <a:t> </a:t>
            </a:r>
            <a:r>
              <a:rPr lang="fr-BE" dirty="0" err="1"/>
              <a:t>Parkplätze</a:t>
            </a:r>
            <a:r>
              <a:rPr lang="fr-BE" dirty="0"/>
              <a:t> </a:t>
            </a:r>
            <a:r>
              <a:rPr lang="fr-BE" dirty="0" err="1"/>
              <a:t>im</a:t>
            </a:r>
            <a:r>
              <a:rPr lang="fr-BE" dirty="0"/>
              <a:t> Zentrum (mit </a:t>
            </a:r>
            <a:r>
              <a:rPr lang="fr-BE" dirty="0" err="1"/>
              <a:t>drei</a:t>
            </a:r>
            <a:r>
              <a:rPr lang="fr-BE" dirty="0"/>
              <a:t> </a:t>
            </a:r>
            <a:r>
              <a:rPr lang="fr-BE" dirty="0" err="1"/>
              <a:t>Parkflächen</a:t>
            </a:r>
            <a:r>
              <a:rPr lang="fr-BE" dirty="0"/>
              <a:t>)  = 735 </a:t>
            </a:r>
            <a:r>
              <a:rPr lang="fr-BE" dirty="0" err="1"/>
              <a:t>Plätzen</a:t>
            </a:r>
            <a:endParaRPr lang="fr-BE" dirty="0"/>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32</a:t>
            </a:fld>
            <a:endParaRPr lang="fr-FR"/>
          </a:p>
        </p:txBody>
      </p:sp>
    </p:spTree>
    <p:extLst>
      <p:ext uri="{BB962C8B-B14F-4D97-AF65-F5344CB8AC3E}">
        <p14:creationId xmlns:p14="http://schemas.microsoft.com/office/powerpoint/2010/main" val="118359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35</a:t>
            </a:fld>
            <a:endParaRPr lang="fr-FR"/>
          </a:p>
        </p:txBody>
      </p:sp>
    </p:spTree>
    <p:extLst>
      <p:ext uri="{BB962C8B-B14F-4D97-AF65-F5344CB8AC3E}">
        <p14:creationId xmlns:p14="http://schemas.microsoft.com/office/powerpoint/2010/main" val="59218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37</a:t>
            </a:fld>
            <a:endParaRPr lang="fr-FR"/>
          </a:p>
        </p:txBody>
      </p:sp>
    </p:spTree>
    <p:extLst>
      <p:ext uri="{BB962C8B-B14F-4D97-AF65-F5344CB8AC3E}">
        <p14:creationId xmlns:p14="http://schemas.microsoft.com/office/powerpoint/2010/main" val="419067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43</a:t>
            </a:fld>
            <a:endParaRPr lang="fr-FR"/>
          </a:p>
        </p:txBody>
      </p:sp>
    </p:spTree>
    <p:extLst>
      <p:ext uri="{BB962C8B-B14F-4D97-AF65-F5344CB8AC3E}">
        <p14:creationId xmlns:p14="http://schemas.microsoft.com/office/powerpoint/2010/main" val="344302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51</a:t>
            </a:fld>
            <a:endParaRPr lang="fr-FR"/>
          </a:p>
        </p:txBody>
      </p:sp>
    </p:spTree>
    <p:extLst>
      <p:ext uri="{BB962C8B-B14F-4D97-AF65-F5344CB8AC3E}">
        <p14:creationId xmlns:p14="http://schemas.microsoft.com/office/powerpoint/2010/main" val="213647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Hohe </a:t>
            </a:r>
            <a:r>
              <a:rPr lang="fr-BE" dirty="0" err="1"/>
              <a:t>Geschwindigkeit</a:t>
            </a:r>
            <a:r>
              <a:rPr lang="fr-BE" dirty="0"/>
              <a:t>  = </a:t>
            </a:r>
            <a:r>
              <a:rPr lang="fr-BE" dirty="0" err="1"/>
              <a:t>Reduzierung</a:t>
            </a:r>
            <a:r>
              <a:rPr lang="fr-BE" dirty="0"/>
              <a:t> der </a:t>
            </a:r>
            <a:r>
              <a:rPr lang="fr-BE" dirty="0" err="1"/>
              <a:t>Kapazität</a:t>
            </a:r>
            <a:r>
              <a:rPr lang="fr-BE" dirty="0"/>
              <a:t>, </a:t>
            </a:r>
            <a:r>
              <a:rPr lang="fr-BE" dirty="0" err="1"/>
              <a:t>Umfeld</a:t>
            </a:r>
            <a:r>
              <a:rPr lang="fr-BE" dirty="0"/>
              <a:t> </a:t>
            </a:r>
            <a:r>
              <a:rPr lang="fr-BE" dirty="0" err="1"/>
              <a:t>analysieren</a:t>
            </a:r>
            <a:r>
              <a:rPr lang="fr-BE" dirty="0"/>
              <a:t> </a:t>
            </a:r>
            <a:r>
              <a:rPr lang="fr-BE" dirty="0" err="1"/>
              <a:t>zu</a:t>
            </a:r>
            <a:r>
              <a:rPr lang="fr-BE" dirty="0"/>
              <a:t> </a:t>
            </a:r>
            <a:r>
              <a:rPr lang="fr-BE" dirty="0" err="1"/>
              <a:t>können</a:t>
            </a:r>
            <a:r>
              <a:rPr lang="fr-BE" dirty="0"/>
              <a:t>, </a:t>
            </a:r>
            <a:r>
              <a:rPr lang="fr-BE" dirty="0" err="1"/>
              <a:t>erschwerender</a:t>
            </a:r>
            <a:r>
              <a:rPr lang="fr-BE" dirty="0"/>
              <a:t> </a:t>
            </a:r>
            <a:r>
              <a:rPr lang="fr-BE" dirty="0" err="1"/>
              <a:t>Faktor</a:t>
            </a:r>
            <a:r>
              <a:rPr lang="fr-BE" dirty="0"/>
              <a:t> </a:t>
            </a:r>
            <a:r>
              <a:rPr lang="fr-BE" dirty="0" err="1"/>
              <a:t>bei</a:t>
            </a:r>
            <a:r>
              <a:rPr lang="fr-BE" dirty="0"/>
              <a:t> </a:t>
            </a:r>
            <a:r>
              <a:rPr lang="fr-BE" dirty="0" err="1"/>
              <a:t>einem</a:t>
            </a:r>
            <a:r>
              <a:rPr lang="fr-BE" dirty="0"/>
              <a:t> </a:t>
            </a:r>
            <a:r>
              <a:rPr lang="fr-BE" dirty="0" err="1"/>
              <a:t>Zusammenprall</a:t>
            </a:r>
            <a:r>
              <a:rPr lang="fr-BE" dirty="0"/>
              <a:t>, </a:t>
            </a:r>
            <a:r>
              <a:rPr lang="fr-BE" dirty="0" err="1"/>
              <a:t>Auswirkung</a:t>
            </a:r>
            <a:r>
              <a:rPr lang="fr-BE" dirty="0"/>
              <a:t> </a:t>
            </a:r>
            <a:r>
              <a:rPr lang="fr-BE" dirty="0" err="1"/>
              <a:t>auf</a:t>
            </a:r>
            <a:r>
              <a:rPr lang="fr-BE" dirty="0"/>
              <a:t> den </a:t>
            </a:r>
            <a:r>
              <a:rPr lang="fr-BE" dirty="0" err="1"/>
              <a:t>Bremsweg</a:t>
            </a:r>
            <a:endParaRPr lang="fr-BE" dirty="0"/>
          </a:p>
          <a:p>
            <a:endParaRPr lang="fr-BE" dirty="0"/>
          </a:p>
          <a:p>
            <a:endParaRPr lang="fr-BE" dirty="0"/>
          </a:p>
          <a:p>
            <a:r>
              <a:rPr lang="fr-BE" dirty="0" err="1"/>
              <a:t>Schema</a:t>
            </a:r>
            <a:r>
              <a:rPr lang="fr-BE" dirty="0"/>
              <a:t>, </a:t>
            </a:r>
            <a:r>
              <a:rPr lang="fr-BE" dirty="0" err="1"/>
              <a:t>das</a:t>
            </a:r>
            <a:r>
              <a:rPr lang="fr-BE" dirty="0"/>
              <a:t> den </a:t>
            </a:r>
            <a:r>
              <a:rPr lang="fr-BE" dirty="0" err="1"/>
              <a:t>Blickwinkel</a:t>
            </a:r>
            <a:r>
              <a:rPr lang="fr-BE" dirty="0"/>
              <a:t> </a:t>
            </a:r>
            <a:r>
              <a:rPr lang="fr-BE" dirty="0" err="1"/>
              <a:t>zeigt</a:t>
            </a:r>
            <a:r>
              <a:rPr lang="fr-BE" dirty="0"/>
              <a:t>, in </a:t>
            </a:r>
            <a:r>
              <a:rPr lang="fr-BE" dirty="0" err="1"/>
              <a:t>dem</a:t>
            </a:r>
            <a:r>
              <a:rPr lang="fr-BE" dirty="0"/>
              <a:t> der </a:t>
            </a:r>
            <a:r>
              <a:rPr lang="fr-BE" dirty="0" err="1"/>
              <a:t>Fahrer</a:t>
            </a:r>
            <a:r>
              <a:rPr lang="fr-BE" dirty="0"/>
              <a:t> </a:t>
            </a:r>
            <a:r>
              <a:rPr lang="fr-BE" dirty="0" err="1"/>
              <a:t>aufmerksam</a:t>
            </a:r>
            <a:r>
              <a:rPr lang="fr-BE" dirty="0"/>
              <a:t> </a:t>
            </a:r>
            <a:r>
              <a:rPr lang="fr-BE" dirty="0" err="1"/>
              <a:t>ist</a:t>
            </a:r>
            <a:r>
              <a:rPr lang="fr-BE" dirty="0"/>
              <a:t>.</a:t>
            </a:r>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55</a:t>
            </a:fld>
            <a:endParaRPr lang="fr-FR"/>
          </a:p>
        </p:txBody>
      </p:sp>
    </p:spTree>
    <p:extLst>
      <p:ext uri="{BB962C8B-B14F-4D97-AF65-F5344CB8AC3E}">
        <p14:creationId xmlns:p14="http://schemas.microsoft.com/office/powerpoint/2010/main" val="251583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60</a:t>
            </a:fld>
            <a:endParaRPr lang="fr-FR"/>
          </a:p>
        </p:txBody>
      </p:sp>
    </p:spTree>
    <p:extLst>
      <p:ext uri="{BB962C8B-B14F-4D97-AF65-F5344CB8AC3E}">
        <p14:creationId xmlns:p14="http://schemas.microsoft.com/office/powerpoint/2010/main" val="21634553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emf"/><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présentation">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2B50EE5-2E3D-49D8-9175-842FDDFDF033}"/>
              </a:ext>
            </a:extLst>
          </p:cNvPr>
          <p:cNvGraphicFramePr>
            <a:graphicFrameLocks noChangeAspect="1"/>
          </p:cNvGraphicFramePr>
          <p:nvPr userDrawn="1">
            <p:custDataLst>
              <p:tags r:id="rId1"/>
            </p:custDataLst>
            <p:extLst>
              <p:ext uri="{D42A27DB-BD31-4B8C-83A1-F6EECF244321}">
                <p14:modId xmlns:p14="http://schemas.microsoft.com/office/powerpoint/2010/main" val="1813784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81" imgH="381" progId="TCLayout.ActiveDocument.1">
                  <p:embed/>
                </p:oleObj>
              </mc:Choice>
              <mc:Fallback>
                <p:oleObj name="Diapositive think-cell" r:id="rId4" imgW="381" imgH="381" progId="TCLayout.ActiveDocument.1">
                  <p:embed/>
                  <p:pic>
                    <p:nvPicPr>
                      <p:cNvPr id="8" name="Objet 7" hidden="1">
                        <a:extLst>
                          <a:ext uri="{FF2B5EF4-FFF2-40B4-BE49-F238E27FC236}">
                            <a16:creationId xmlns:a16="http://schemas.microsoft.com/office/drawing/2014/main" id="{52B50EE5-2E3D-49D8-9175-842FDDFDF0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4FFC9C8-A695-44C9-98A7-5D9D4435BCF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fr-FR" sz="2800" b="1" i="0" baseline="0">
              <a:latin typeface="Poppins ExtraBold" panose="00000900000000000000" pitchFamily="2" charset="0"/>
              <a:ea typeface="+mj-ea"/>
              <a:cs typeface="Poppins ExtraBold" panose="00000900000000000000" pitchFamily="2" charset="0"/>
              <a:sym typeface="Poppins ExtraBold" panose="00000900000000000000" pitchFamily="2" charset="0"/>
            </a:endParaRPr>
          </a:p>
        </p:txBody>
      </p:sp>
      <p:grpSp>
        <p:nvGrpSpPr>
          <p:cNvPr id="2" name="Groupe 1">
            <a:extLst>
              <a:ext uri="{FF2B5EF4-FFF2-40B4-BE49-F238E27FC236}">
                <a16:creationId xmlns:a16="http://schemas.microsoft.com/office/drawing/2014/main" id="{8F1DE1DF-E7FF-4979-8B83-CFD6BBA9E4A1}"/>
              </a:ext>
            </a:extLst>
          </p:cNvPr>
          <p:cNvGrpSpPr/>
          <p:nvPr userDrawn="1"/>
        </p:nvGrpSpPr>
        <p:grpSpPr>
          <a:xfrm>
            <a:off x="0" y="0"/>
            <a:ext cx="12192000" cy="4820616"/>
            <a:chOff x="0" y="0"/>
            <a:chExt cx="12192000" cy="4820616"/>
          </a:xfrm>
        </p:grpSpPr>
        <p:pic>
          <p:nvPicPr>
            <p:cNvPr id="9" name="Image 8">
              <a:extLst>
                <a:ext uri="{FF2B5EF4-FFF2-40B4-BE49-F238E27FC236}">
                  <a16:creationId xmlns:a16="http://schemas.microsoft.com/office/drawing/2014/main" id="{742569B0-86BE-454A-85AB-38DB24F0DE0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4469345"/>
            </a:xfrm>
            <a:prstGeom prst="rect">
              <a:avLst/>
            </a:prstGeom>
          </p:spPr>
        </p:pic>
        <p:pic>
          <p:nvPicPr>
            <p:cNvPr id="10" name="Image 9">
              <a:extLst>
                <a:ext uri="{FF2B5EF4-FFF2-40B4-BE49-F238E27FC236}">
                  <a16:creationId xmlns:a16="http://schemas.microsoft.com/office/drawing/2014/main" id="{B7B9B774-34F5-425C-A716-E434F479595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21740" y="4118073"/>
              <a:ext cx="1178460" cy="702543"/>
            </a:xfrm>
            <a:prstGeom prst="rect">
              <a:avLst/>
            </a:prstGeom>
          </p:spPr>
        </p:pic>
      </p:grpSp>
      <p:pic>
        <p:nvPicPr>
          <p:cNvPr id="21" name="Image 20">
            <a:extLst>
              <a:ext uri="{FF2B5EF4-FFF2-40B4-BE49-F238E27FC236}">
                <a16:creationId xmlns:a16="http://schemas.microsoft.com/office/drawing/2014/main" id="{31022340-5E3E-49E5-AEC6-7A1C1DAB195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46551" y="4948599"/>
            <a:ext cx="3512741" cy="1756370"/>
          </a:xfrm>
          <a:prstGeom prst="rect">
            <a:avLst/>
          </a:prstGeom>
        </p:spPr>
      </p:pic>
      <p:sp>
        <p:nvSpPr>
          <p:cNvPr id="22" name="Titre 1">
            <a:extLst>
              <a:ext uri="{FF2B5EF4-FFF2-40B4-BE49-F238E27FC236}">
                <a16:creationId xmlns:a16="http://schemas.microsoft.com/office/drawing/2014/main" id="{7AC8B3C1-1EED-4AB6-ACC0-D8BB4F48AF6A}"/>
              </a:ext>
            </a:extLst>
          </p:cNvPr>
          <p:cNvSpPr>
            <a:spLocks noGrp="1"/>
          </p:cNvSpPr>
          <p:nvPr>
            <p:ph type="title" hasCustomPrompt="1"/>
          </p:nvPr>
        </p:nvSpPr>
        <p:spPr>
          <a:xfrm>
            <a:off x="421518" y="1676400"/>
            <a:ext cx="10515600" cy="587992"/>
          </a:xfrm>
          <a:prstGeom prst="rect">
            <a:avLst/>
          </a:prstGeom>
        </p:spPr>
        <p:txBody>
          <a:bodyPr anchor="b"/>
          <a:lstStyle>
            <a:lvl1pPr>
              <a:defRPr lang="fr-FR" sz="3200" b="1" kern="12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fr-FR"/>
              <a:t>Titre</a:t>
            </a:r>
          </a:p>
        </p:txBody>
      </p:sp>
      <p:sp>
        <p:nvSpPr>
          <p:cNvPr id="23" name="Espace réservé du texte 2">
            <a:extLst>
              <a:ext uri="{FF2B5EF4-FFF2-40B4-BE49-F238E27FC236}">
                <a16:creationId xmlns:a16="http://schemas.microsoft.com/office/drawing/2014/main" id="{35708BCF-8650-4481-B238-0AB110DBD1E2}"/>
              </a:ext>
            </a:extLst>
          </p:cNvPr>
          <p:cNvSpPr>
            <a:spLocks noGrp="1"/>
          </p:cNvSpPr>
          <p:nvPr>
            <p:ph type="body" idx="1" hasCustomPrompt="1"/>
          </p:nvPr>
        </p:nvSpPr>
        <p:spPr>
          <a:xfrm>
            <a:off x="421518" y="2785990"/>
            <a:ext cx="10515600" cy="804638"/>
          </a:xfrm>
          <a:prstGeom prst="rect">
            <a:avLst/>
          </a:prstGeom>
        </p:spPr>
        <p:txBody>
          <a:bodyPr/>
          <a:lstStyle>
            <a:lvl1pPr marL="0" indent="0">
              <a:buNone/>
              <a:defRPr lang="fr-FR" sz="16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des orateurs</a:t>
            </a:r>
          </a:p>
        </p:txBody>
      </p:sp>
      <p:sp>
        <p:nvSpPr>
          <p:cNvPr id="24" name="Espace réservé du texte 2">
            <a:extLst>
              <a:ext uri="{FF2B5EF4-FFF2-40B4-BE49-F238E27FC236}">
                <a16:creationId xmlns:a16="http://schemas.microsoft.com/office/drawing/2014/main" id="{5BBAFEC2-1EF5-4B35-9748-075AF7BFFFC7}"/>
              </a:ext>
            </a:extLst>
          </p:cNvPr>
          <p:cNvSpPr>
            <a:spLocks noGrp="1"/>
          </p:cNvSpPr>
          <p:nvPr>
            <p:ph type="body" idx="10" hasCustomPrompt="1"/>
          </p:nvPr>
        </p:nvSpPr>
        <p:spPr>
          <a:xfrm>
            <a:off x="421518" y="712358"/>
            <a:ext cx="10515600" cy="804638"/>
          </a:xfrm>
          <a:prstGeom prst="rect">
            <a:avLst/>
          </a:prstGeom>
        </p:spPr>
        <p:txBody>
          <a:bodyPr/>
          <a:lstStyle>
            <a:lvl1pPr marL="0" indent="0">
              <a:lnSpc>
                <a:spcPct val="100000"/>
              </a:lnSpc>
              <a:spcBef>
                <a:spcPts val="0"/>
              </a:spcBef>
              <a:buNone/>
              <a:defRPr lang="fr-FR" sz="1600" kern="1200" dirty="0">
                <a:solidFill>
                  <a:schemeClr val="tx1">
                    <a:lumMod val="50000"/>
                  </a:schemeClr>
                </a:solidFill>
                <a:latin typeface="+mj-lt"/>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 la réunion </a:t>
            </a:r>
          </a:p>
          <a:p>
            <a:pPr lvl="0"/>
            <a:r>
              <a:rPr lang="fr-FR"/>
              <a:t>Date</a:t>
            </a:r>
          </a:p>
        </p:txBody>
      </p:sp>
      <p:sp>
        <p:nvSpPr>
          <p:cNvPr id="13" name="Espace réservé du texte 2">
            <a:extLst>
              <a:ext uri="{FF2B5EF4-FFF2-40B4-BE49-F238E27FC236}">
                <a16:creationId xmlns:a16="http://schemas.microsoft.com/office/drawing/2014/main" id="{BD709AB0-1BDD-47E4-8740-099AAF6B9E3C}"/>
              </a:ext>
            </a:extLst>
          </p:cNvPr>
          <p:cNvSpPr>
            <a:spLocks noGrp="1"/>
          </p:cNvSpPr>
          <p:nvPr>
            <p:ph type="body" idx="19" hasCustomPrompt="1"/>
          </p:nvPr>
        </p:nvSpPr>
        <p:spPr>
          <a:xfrm>
            <a:off x="6863290" y="4813167"/>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En collaboration avec :</a:t>
            </a:r>
          </a:p>
        </p:txBody>
      </p:sp>
      <p:sp>
        <p:nvSpPr>
          <p:cNvPr id="14" name="Espace réservé du texte 2">
            <a:extLst>
              <a:ext uri="{FF2B5EF4-FFF2-40B4-BE49-F238E27FC236}">
                <a16:creationId xmlns:a16="http://schemas.microsoft.com/office/drawing/2014/main" id="{304433A4-95AC-4E1E-B38D-3FDB3DCE3497}"/>
              </a:ext>
            </a:extLst>
          </p:cNvPr>
          <p:cNvSpPr>
            <a:spLocks noGrp="1"/>
          </p:cNvSpPr>
          <p:nvPr>
            <p:ph type="body" idx="18" hasCustomPrompt="1"/>
          </p:nvPr>
        </p:nvSpPr>
        <p:spPr>
          <a:xfrm>
            <a:off x="9289034" y="4805956"/>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Pour le compte de :</a:t>
            </a:r>
          </a:p>
        </p:txBody>
      </p:sp>
    </p:spTree>
    <p:extLst>
      <p:ext uri="{BB962C8B-B14F-4D97-AF65-F5344CB8AC3E}">
        <p14:creationId xmlns:p14="http://schemas.microsoft.com/office/powerpoint/2010/main" val="7340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tercalaire bleu">
    <p:bg>
      <p:bgPr>
        <a:solidFill>
          <a:srgbClr val="0088CF"/>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0E9538C4-4AB9-4BA3-B23D-701548F417B6}"/>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AFD77D31-5803-4630-9E7F-1CB33E6E0F7A}"/>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237549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ercalaire rose">
    <p:bg>
      <p:bgPr>
        <a:solidFill>
          <a:srgbClr val="CA92C0"/>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A0D9EED0-F208-4CF4-A30B-3089FABE51DF}"/>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2A5B3881-F691-43D6-AF4E-01AD5F5D7859}"/>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4003059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7B6CC92-7337-B242-9029-4380CD7E11F3}"/>
              </a:ext>
            </a:extLst>
          </p:cNvPr>
          <p:cNvSpPr>
            <a:spLocks noGrp="1"/>
          </p:cNvSpPr>
          <p:nvPr>
            <p:ph type="dt" sz="half" idx="10"/>
          </p:nvPr>
        </p:nvSpPr>
        <p:spPr/>
        <p:txBody>
          <a:bodyPr/>
          <a:lstStyle/>
          <a:p>
            <a:fld id="{9F1220B1-FA0F-410A-AA0B-B9F6EE165D96}" type="datetimeFigureOut">
              <a:rPr lang="fr-BE" smtClean="0"/>
              <a:t>22-02-24</a:t>
            </a:fld>
            <a:endParaRPr lang="fr-BE"/>
          </a:p>
        </p:txBody>
      </p:sp>
      <p:sp>
        <p:nvSpPr>
          <p:cNvPr id="3" name="Espace réservé du pied de page 2">
            <a:extLst>
              <a:ext uri="{FF2B5EF4-FFF2-40B4-BE49-F238E27FC236}">
                <a16:creationId xmlns:a16="http://schemas.microsoft.com/office/drawing/2014/main" id="{D1A25AD7-5594-43DE-BD79-37E903A68053}"/>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DF9D5E10-FC09-E5E7-998F-351CD8B4B65E}"/>
              </a:ext>
            </a:extLst>
          </p:cNvPr>
          <p:cNvSpPr>
            <a:spLocks noGrp="1"/>
          </p:cNvSpPr>
          <p:nvPr>
            <p:ph type="sldNum" sz="quarter" idx="12"/>
          </p:nvPr>
        </p:nvSpPr>
        <p:spPr/>
        <p:txBody>
          <a:bodyPr/>
          <a:lstStyle/>
          <a:p>
            <a:fld id="{8D131D7C-476C-4350-BD01-62985EBD48F2}" type="slidenum">
              <a:rPr lang="fr-BE" smtClean="0"/>
              <a:t>‹Nr.›</a:t>
            </a:fld>
            <a:endParaRPr lang="fr-BE"/>
          </a:p>
        </p:txBody>
      </p:sp>
    </p:spTree>
    <p:extLst>
      <p:ext uri="{BB962C8B-B14F-4D97-AF65-F5344CB8AC3E}">
        <p14:creationId xmlns:p14="http://schemas.microsoft.com/office/powerpoint/2010/main" val="2807706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calaire ">
    <p:bg>
      <p:bgPr>
        <a:solidFill>
          <a:schemeClr val="accent1"/>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D4F74BEB-BAED-4F75-A0EE-7FB5F4052D81}"/>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5" name="Espace réservé du texte 2">
            <a:extLst>
              <a:ext uri="{FF2B5EF4-FFF2-40B4-BE49-F238E27FC236}">
                <a16:creationId xmlns:a16="http://schemas.microsoft.com/office/drawing/2014/main" id="{DC423C6A-C625-4EE8-B81C-F46696FBF61F}"/>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29185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calaire vert">
    <p:bg>
      <p:bgPr>
        <a:solidFill>
          <a:schemeClr val="accent5"/>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39DB6217-43ED-439B-9698-F9484D09E5F5}"/>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33345267-0B12-4298-855D-7691E5C4E4F9}"/>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346217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calaire rose">
    <p:bg>
      <p:bgPr>
        <a:solidFill>
          <a:srgbClr val="CA92C0"/>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A0D9EED0-F208-4CF4-A30B-3089FABE51DF}"/>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2A5B3881-F691-43D6-AF4E-01AD5F5D7859}"/>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1647999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calaire orange">
    <p:bg>
      <p:bgPr>
        <a:solidFill>
          <a:srgbClr val="EE7B43"/>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2DA7B1A9-9AA4-42CE-BD3F-980CFA65DAE8}"/>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4E285B3B-D044-4EFE-A8F5-94370AAFE14C}"/>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1231996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calaire bleu">
    <p:bg>
      <p:bgPr>
        <a:solidFill>
          <a:srgbClr val="0088CF"/>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0E9538C4-4AB9-4BA3-B23D-701548F417B6}"/>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AFD77D31-5803-4630-9E7F-1CB33E6E0F7A}"/>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1960019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OUS TITRE - PUCE">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‹Nr.›</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6" name="Espace réservé du contenu 2">
            <a:extLst>
              <a:ext uri="{FF2B5EF4-FFF2-40B4-BE49-F238E27FC236}">
                <a16:creationId xmlns:a16="http://schemas.microsoft.com/office/drawing/2014/main" id="{FF7A1EFB-1E45-4B7F-B1F0-21B388A32582}"/>
              </a:ext>
            </a:extLst>
          </p:cNvPr>
          <p:cNvSpPr>
            <a:spLocks noGrp="1"/>
          </p:cNvSpPr>
          <p:nvPr>
            <p:ph idx="1" hasCustomPrompt="1"/>
          </p:nvPr>
        </p:nvSpPr>
        <p:spPr>
          <a:xfrm>
            <a:off x="335359" y="1700808"/>
            <a:ext cx="11593287" cy="4896544"/>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a:solidFill>
                  <a:schemeClr val="bg2">
                    <a:lumMod val="10000"/>
                  </a:schemeClr>
                </a:solidFill>
              </a:rPr>
              <a:t>PCM de Courcelles</a:t>
            </a:r>
          </a:p>
          <a:p>
            <a:r>
              <a:rPr lang="fr-BE">
                <a:solidFill>
                  <a:schemeClr val="bg2">
                    <a:lumMod val="10000"/>
                  </a:schemeClr>
                </a:solidFill>
              </a:rPr>
              <a:t>Phase 1 – Diagnostic</a:t>
            </a:r>
          </a:p>
          <a:p>
            <a:r>
              <a:rPr lang="fr-BE">
                <a:solidFill>
                  <a:schemeClr val="bg2">
                    <a:lumMod val="10000"/>
                  </a:schemeClr>
                </a:solidFill>
              </a:rPr>
              <a:t>Juin 2022</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CF3368-226A-34CE-F9A9-3ADD4FECA924}"/>
              </a:ext>
            </a:extLst>
          </p:cNvPr>
          <p:cNvSpPr>
            <a:spLocks noGrp="1"/>
          </p:cNvSpPr>
          <p:nvPr>
            <p:ph idx="10" hasCustomPrompt="1"/>
          </p:nvPr>
        </p:nvSpPr>
        <p:spPr>
          <a:xfrm>
            <a:off x="335359" y="1052736"/>
            <a:ext cx="11593287" cy="478404"/>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Pct val="100000"/>
              <a:buFontTx/>
              <a:buNone/>
              <a:tabLst/>
              <a:defRPr sz="2400" b="1">
                <a:solidFill>
                  <a:schemeClr val="accent2"/>
                </a:solidFill>
                <a:latin typeface="+mj-lt"/>
                <a:cs typeface="Calibri Light" panose="020F0302020204030204" pitchFamily="34" charset="0"/>
              </a:defRPr>
            </a:lvl1pPr>
            <a:lvl2pPr marL="685800" indent="-228600">
              <a:buClr>
                <a:srgbClr val="00ACA3"/>
              </a:buClr>
              <a:buFont typeface="Arial" panose="020B0604020202020204" pitchFamily="34" charset="0"/>
              <a:buChar char="•"/>
              <a:defRPr sz="1800">
                <a:solidFill>
                  <a:schemeClr val="bg2">
                    <a:lumMod val="10000"/>
                  </a:schemeClr>
                </a:solidFill>
                <a:latin typeface="Calibri Light" panose="020F0302020204030204" pitchFamily="34" charset="0"/>
                <a:cs typeface="Calibri Light" panose="020F0302020204030204" pitchFamily="34" charset="0"/>
              </a:defRPr>
            </a:lvl2pPr>
            <a:lvl3pPr marL="1143000" indent="-228600">
              <a:buClr>
                <a:schemeClr val="accent1"/>
              </a:buClr>
              <a:buFont typeface="Poppins" panose="00000500000000000000" pitchFamily="2" charset="0"/>
              <a:buChar char="–"/>
              <a:defRPr sz="16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Sous-Titre</a:t>
            </a:r>
          </a:p>
        </p:txBody>
      </p:sp>
    </p:spTree>
    <p:extLst>
      <p:ext uri="{BB962C8B-B14F-4D97-AF65-F5344CB8AC3E}">
        <p14:creationId xmlns:p14="http://schemas.microsoft.com/office/powerpoint/2010/main" val="386492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age classique vierge">
    <p:spTree>
      <p:nvGrpSpPr>
        <p:cNvPr id="1" name=""/>
        <p:cNvGrpSpPr/>
        <p:nvPr/>
      </p:nvGrpSpPr>
      <p:grpSpPr>
        <a:xfrm>
          <a:off x="0" y="0"/>
          <a:ext cx="0" cy="0"/>
          <a:chOff x="0" y="0"/>
          <a:chExt cx="0" cy="0"/>
        </a:xfrm>
      </p:grpSpPr>
      <p:sp>
        <p:nvSpPr>
          <p:cNvPr id="24" name="Holder 2">
            <a:extLst>
              <a:ext uri="{FF2B5EF4-FFF2-40B4-BE49-F238E27FC236}">
                <a16:creationId xmlns:a16="http://schemas.microsoft.com/office/drawing/2014/main" id="{1BB26AF0-B9D6-425E-8DE5-CA7AFC5AFCF7}"/>
              </a:ext>
            </a:extLst>
          </p:cNvPr>
          <p:cNvSpPr>
            <a:spLocks noGrp="1"/>
          </p:cNvSpPr>
          <p:nvPr>
            <p:ph type="ftr" sz="quarter" idx="5"/>
          </p:nvPr>
        </p:nvSpPr>
        <p:spPr>
          <a:xfrm>
            <a:off x="4038600" y="6432605"/>
            <a:ext cx="4114800" cy="272995"/>
          </a:xfrm>
          <a:prstGeom prst="rect">
            <a:avLst/>
          </a:prstGeom>
        </p:spPr>
        <p:txBody>
          <a:bodyPr lIns="0" tIns="0" rIns="0" bIns="0"/>
          <a:lstStyle>
            <a:lvl1pPr algn="ctr">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fr-BE"/>
          </a:p>
        </p:txBody>
      </p:sp>
      <p:sp>
        <p:nvSpPr>
          <p:cNvPr id="25" name="Holder 3">
            <a:extLst>
              <a:ext uri="{FF2B5EF4-FFF2-40B4-BE49-F238E27FC236}">
                <a16:creationId xmlns:a16="http://schemas.microsoft.com/office/drawing/2014/main" id="{1F54F64F-C80A-47F2-A8D8-97D6A10D499D}"/>
              </a:ext>
            </a:extLst>
          </p:cNvPr>
          <p:cNvSpPr>
            <a:spLocks noGrp="1"/>
          </p:cNvSpPr>
          <p:nvPr>
            <p:ph type="dt" sz="half" idx="6"/>
          </p:nvPr>
        </p:nvSpPr>
        <p:spPr>
          <a:xfrm>
            <a:off x="838200" y="6432605"/>
            <a:ext cx="2743200" cy="272995"/>
          </a:xfrm>
          <a:prstGeom prst="rect">
            <a:avLst/>
          </a:prstGeom>
        </p:spPr>
        <p:txBody>
          <a:bodyPr lIns="0" tIns="0" rIns="0" bIns="0"/>
          <a:lstStyle>
            <a:lvl1pPr algn="l">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en-US"/>
          </a:p>
        </p:txBody>
      </p:sp>
      <p:sp>
        <p:nvSpPr>
          <p:cNvPr id="27" name="Holder 4">
            <a:extLst>
              <a:ext uri="{FF2B5EF4-FFF2-40B4-BE49-F238E27FC236}">
                <a16:creationId xmlns:a16="http://schemas.microsoft.com/office/drawing/2014/main" id="{98DA5EBB-75BE-4920-AB24-F3498B9ABF96}"/>
              </a:ext>
            </a:extLst>
          </p:cNvPr>
          <p:cNvSpPr>
            <a:spLocks noGrp="1"/>
          </p:cNvSpPr>
          <p:nvPr>
            <p:ph type="sldNum" sz="quarter" idx="7"/>
          </p:nvPr>
        </p:nvSpPr>
        <p:spPr>
          <a:xfrm>
            <a:off x="8610600" y="6432605"/>
            <a:ext cx="2743200" cy="272995"/>
          </a:xfrm>
          <a:prstGeom prst="rect">
            <a:avLst/>
          </a:prstGeom>
        </p:spPr>
        <p:txBody>
          <a:bodyPr lIns="0" tIns="0" rIns="0" bIns="0"/>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‹Nr.›</a:t>
            </a:fld>
            <a:endParaRPr lang="fr-BE"/>
          </a:p>
        </p:txBody>
      </p:sp>
      <p:sp>
        <p:nvSpPr>
          <p:cNvPr id="28" name="Titre 1">
            <a:extLst>
              <a:ext uri="{FF2B5EF4-FFF2-40B4-BE49-F238E27FC236}">
                <a16:creationId xmlns:a16="http://schemas.microsoft.com/office/drawing/2014/main" id="{0F2F5538-3794-4752-BED6-B9AB490E6218}"/>
              </a:ext>
            </a:extLst>
          </p:cNvPr>
          <p:cNvSpPr>
            <a:spLocks noGrp="1"/>
          </p:cNvSpPr>
          <p:nvPr>
            <p:ph type="title" hasCustomPrompt="1"/>
          </p:nvPr>
        </p:nvSpPr>
        <p:spPr>
          <a:xfrm>
            <a:off x="1447800" y="228600"/>
            <a:ext cx="8176592" cy="547688"/>
          </a:xfrm>
          <a:prstGeom prst="rect">
            <a:avLst/>
          </a:prstGeom>
        </p:spPr>
        <p:txBody>
          <a:bodyPr/>
          <a:lstStyle>
            <a:lvl1pPr>
              <a:defRPr sz="32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3" name="ZoneTexte 2">
            <a:extLst>
              <a:ext uri="{FF2B5EF4-FFF2-40B4-BE49-F238E27FC236}">
                <a16:creationId xmlns:a16="http://schemas.microsoft.com/office/drawing/2014/main" id="{EAFEE45D-C22C-CEB3-B4EE-F3BC8BB6C6F9}"/>
              </a:ext>
            </a:extLst>
          </p:cNvPr>
          <p:cNvSpPr txBox="1"/>
          <p:nvPr userDrawn="1"/>
        </p:nvSpPr>
        <p:spPr>
          <a:xfrm>
            <a:off x="10422378" y="99564"/>
            <a:ext cx="1653080" cy="676724"/>
          </a:xfrm>
          <a:prstGeom prst="rect">
            <a:avLst/>
          </a:prstGeom>
          <a:noFill/>
        </p:spPr>
        <p:txBody>
          <a:bodyPr wrap="none" rtlCol="0">
            <a:spAutoFit/>
          </a:bodyPr>
          <a:lstStyle/>
          <a:p>
            <a:pPr algn="r"/>
            <a:r>
              <a:rPr lang="fr-FR">
                <a:solidFill>
                  <a:schemeClr val="bg1">
                    <a:lumMod val="50000"/>
                  </a:schemeClr>
                </a:solidFill>
              </a:rPr>
              <a:t>PCM Plombières</a:t>
            </a:r>
          </a:p>
          <a:p>
            <a:pPr algn="r"/>
            <a:r>
              <a:rPr lang="fr-FR">
                <a:solidFill>
                  <a:schemeClr val="bg1">
                    <a:lumMod val="50000"/>
                  </a:schemeClr>
                </a:solidFill>
              </a:rPr>
              <a:t>Réunion de lancement</a:t>
            </a:r>
          </a:p>
          <a:p>
            <a:pPr algn="r"/>
            <a:r>
              <a:rPr lang="fr-FR">
                <a:solidFill>
                  <a:schemeClr val="bg1">
                    <a:lumMod val="50000"/>
                  </a:schemeClr>
                </a:solidFill>
              </a:rPr>
              <a:t>09/02/2023</a:t>
            </a:r>
          </a:p>
        </p:txBody>
      </p:sp>
    </p:spTree>
    <p:extLst>
      <p:ext uri="{BB962C8B-B14F-4D97-AF65-F5344CB8AC3E}">
        <p14:creationId xmlns:p14="http://schemas.microsoft.com/office/powerpoint/2010/main" val="355840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présenta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999457-631F-79A4-7E7B-20762943D719}"/>
              </a:ext>
            </a:extLst>
          </p:cNvPr>
          <p:cNvSpPr/>
          <p:nvPr userDrawn="1"/>
        </p:nvSpPr>
        <p:spPr>
          <a:xfrm>
            <a:off x="4945327" y="-6043"/>
            <a:ext cx="7246673" cy="6857998"/>
          </a:xfrm>
          <a:prstGeom prst="rect">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e 6">
            <a:extLst>
              <a:ext uri="{FF2B5EF4-FFF2-40B4-BE49-F238E27FC236}">
                <a16:creationId xmlns:a16="http://schemas.microsoft.com/office/drawing/2014/main" id="{B2726797-B9AA-4D7E-BA62-A3D440148E76}"/>
              </a:ext>
            </a:extLst>
          </p:cNvPr>
          <p:cNvGrpSpPr/>
          <p:nvPr userDrawn="1"/>
        </p:nvGrpSpPr>
        <p:grpSpPr>
          <a:xfrm>
            <a:off x="0" y="-253284"/>
            <a:ext cx="7905691" cy="7352480"/>
            <a:chOff x="11430" y="-241199"/>
            <a:chExt cx="7905691" cy="7352480"/>
          </a:xfrm>
        </p:grpSpPr>
        <p:sp>
          <p:nvSpPr>
            <p:cNvPr id="15" name="Rectangle 14">
              <a:extLst>
                <a:ext uri="{FF2B5EF4-FFF2-40B4-BE49-F238E27FC236}">
                  <a16:creationId xmlns:a16="http://schemas.microsoft.com/office/drawing/2014/main" id="{CCD29FA7-48F8-489D-9D36-6EB30A7947E0}"/>
                </a:ext>
              </a:extLst>
            </p:cNvPr>
            <p:cNvSpPr/>
            <p:nvPr userDrawn="1"/>
          </p:nvSpPr>
          <p:spPr>
            <a:xfrm>
              <a:off x="11430" y="-3"/>
              <a:ext cx="5610225"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7">
              <a:extLst>
                <a:ext uri="{FF2B5EF4-FFF2-40B4-BE49-F238E27FC236}">
                  <a16:creationId xmlns:a16="http://schemas.microsoft.com/office/drawing/2014/main" id="{ACB1F13C-7BD4-414B-8D94-F467BD18E440}"/>
                </a:ext>
              </a:extLst>
            </p:cNvPr>
            <p:cNvSpPr/>
            <p:nvPr userDrawn="1"/>
          </p:nvSpPr>
          <p:spPr>
            <a:xfrm>
              <a:off x="5621655" y="-6047"/>
              <a:ext cx="2226806" cy="68761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Données 6">
              <a:extLst>
                <a:ext uri="{FF2B5EF4-FFF2-40B4-BE49-F238E27FC236}">
                  <a16:creationId xmlns:a16="http://schemas.microsoft.com/office/drawing/2014/main" id="{32B91693-EFEF-4D21-9594-901C63727F62}"/>
                </a:ext>
              </a:extLst>
            </p:cNvPr>
            <p:cNvSpPr/>
            <p:nvPr userDrawn="1"/>
          </p:nvSpPr>
          <p:spPr>
            <a:xfrm rot="9623196">
              <a:off x="7645102" y="-241199"/>
              <a:ext cx="272019" cy="735248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9497 h 10000"/>
                <a:gd name="connsiteX1" fmla="*/ 2117 w 10117"/>
                <a:gd name="connsiteY1" fmla="*/ 0 h 10000"/>
                <a:gd name="connsiteX2" fmla="*/ 10117 w 10117"/>
                <a:gd name="connsiteY2" fmla="*/ 0 h 10000"/>
                <a:gd name="connsiteX3" fmla="*/ 8117 w 10117"/>
                <a:gd name="connsiteY3" fmla="*/ 10000 h 10000"/>
                <a:gd name="connsiteX4" fmla="*/ 0 w 10117"/>
                <a:gd name="connsiteY4" fmla="*/ 9497 h 10000"/>
                <a:gd name="connsiteX0" fmla="*/ 0 w 10806"/>
                <a:gd name="connsiteY0" fmla="*/ 9651 h 10000"/>
                <a:gd name="connsiteX1" fmla="*/ 2806 w 10806"/>
                <a:gd name="connsiteY1" fmla="*/ 0 h 10000"/>
                <a:gd name="connsiteX2" fmla="*/ 10806 w 10806"/>
                <a:gd name="connsiteY2" fmla="*/ 0 h 10000"/>
                <a:gd name="connsiteX3" fmla="*/ 8806 w 10806"/>
                <a:gd name="connsiteY3" fmla="*/ 10000 h 10000"/>
                <a:gd name="connsiteX4" fmla="*/ 0 w 10806"/>
                <a:gd name="connsiteY4" fmla="*/ 9651 h 10000"/>
                <a:gd name="connsiteX0" fmla="*/ 0 w 10806"/>
                <a:gd name="connsiteY0" fmla="*/ 9651 h 9736"/>
                <a:gd name="connsiteX1" fmla="*/ 2806 w 10806"/>
                <a:gd name="connsiteY1" fmla="*/ 0 h 9736"/>
                <a:gd name="connsiteX2" fmla="*/ 10806 w 10806"/>
                <a:gd name="connsiteY2" fmla="*/ 0 h 9736"/>
                <a:gd name="connsiteX3" fmla="*/ 8240 w 10806"/>
                <a:gd name="connsiteY3" fmla="*/ 9736 h 9736"/>
                <a:gd name="connsiteX4" fmla="*/ 0 w 10806"/>
                <a:gd name="connsiteY4" fmla="*/ 9651 h 9736"/>
                <a:gd name="connsiteX0" fmla="*/ 0 w 9952"/>
                <a:gd name="connsiteY0" fmla="*/ 9913 h 10000"/>
                <a:gd name="connsiteX1" fmla="*/ 2597 w 9952"/>
                <a:gd name="connsiteY1" fmla="*/ 0 h 10000"/>
                <a:gd name="connsiteX2" fmla="*/ 9952 w 9952"/>
                <a:gd name="connsiteY2" fmla="*/ 416 h 10000"/>
                <a:gd name="connsiteX3" fmla="*/ 7625 w 9952"/>
                <a:gd name="connsiteY3" fmla="*/ 10000 h 10000"/>
                <a:gd name="connsiteX4" fmla="*/ 0 w 9952"/>
                <a:gd name="connsiteY4" fmla="*/ 9913 h 10000"/>
                <a:gd name="connsiteX0" fmla="*/ 0 w 10000"/>
                <a:gd name="connsiteY0" fmla="*/ 9643 h 9730"/>
                <a:gd name="connsiteX1" fmla="*/ 1622 w 10000"/>
                <a:gd name="connsiteY1" fmla="*/ 0 h 9730"/>
                <a:gd name="connsiteX2" fmla="*/ 10000 w 10000"/>
                <a:gd name="connsiteY2" fmla="*/ 146 h 9730"/>
                <a:gd name="connsiteX3" fmla="*/ 7662 w 10000"/>
                <a:gd name="connsiteY3" fmla="*/ 9730 h 9730"/>
                <a:gd name="connsiteX4" fmla="*/ 0 w 10000"/>
                <a:gd name="connsiteY4" fmla="*/ 9643 h 9730"/>
                <a:gd name="connsiteX0" fmla="*/ 0 w 10616"/>
                <a:gd name="connsiteY0" fmla="*/ 9911 h 10000"/>
                <a:gd name="connsiteX1" fmla="*/ 1622 w 10616"/>
                <a:gd name="connsiteY1" fmla="*/ 0 h 10000"/>
                <a:gd name="connsiteX2" fmla="*/ 10616 w 10616"/>
                <a:gd name="connsiteY2" fmla="*/ 97 h 10000"/>
                <a:gd name="connsiteX3" fmla="*/ 7662 w 10616"/>
                <a:gd name="connsiteY3" fmla="*/ 10000 h 10000"/>
                <a:gd name="connsiteX4" fmla="*/ 0 w 10616"/>
                <a:gd name="connsiteY4" fmla="*/ 9911 h 10000"/>
                <a:gd name="connsiteX0" fmla="*/ 0 w 10701"/>
                <a:gd name="connsiteY0" fmla="*/ 9835 h 10000"/>
                <a:gd name="connsiteX1" fmla="*/ 1707 w 10701"/>
                <a:gd name="connsiteY1" fmla="*/ 0 h 10000"/>
                <a:gd name="connsiteX2" fmla="*/ 10701 w 10701"/>
                <a:gd name="connsiteY2" fmla="*/ 97 h 10000"/>
                <a:gd name="connsiteX3" fmla="*/ 7747 w 10701"/>
                <a:gd name="connsiteY3" fmla="*/ 10000 h 10000"/>
                <a:gd name="connsiteX4" fmla="*/ 0 w 10701"/>
                <a:gd name="connsiteY4" fmla="*/ 9835 h 10000"/>
                <a:gd name="connsiteX0" fmla="*/ 0 w 10701"/>
                <a:gd name="connsiteY0" fmla="*/ 9835 h 9930"/>
                <a:gd name="connsiteX1" fmla="*/ 1707 w 10701"/>
                <a:gd name="connsiteY1" fmla="*/ 0 h 9930"/>
                <a:gd name="connsiteX2" fmla="*/ 10701 w 10701"/>
                <a:gd name="connsiteY2" fmla="*/ 97 h 9930"/>
                <a:gd name="connsiteX3" fmla="*/ 7746 w 10701"/>
                <a:gd name="connsiteY3" fmla="*/ 9930 h 9930"/>
                <a:gd name="connsiteX4" fmla="*/ 0 w 10701"/>
                <a:gd name="connsiteY4" fmla="*/ 9835 h 9930"/>
                <a:gd name="connsiteX0" fmla="*/ 0 w 9976"/>
                <a:gd name="connsiteY0" fmla="*/ 9904 h 10000"/>
                <a:gd name="connsiteX1" fmla="*/ 1595 w 9976"/>
                <a:gd name="connsiteY1" fmla="*/ 0 h 10000"/>
                <a:gd name="connsiteX2" fmla="*/ 9976 w 9976"/>
                <a:gd name="connsiteY2" fmla="*/ 214 h 10000"/>
                <a:gd name="connsiteX3" fmla="*/ 7239 w 9976"/>
                <a:gd name="connsiteY3" fmla="*/ 10000 h 10000"/>
                <a:gd name="connsiteX4" fmla="*/ 0 w 9976"/>
                <a:gd name="connsiteY4" fmla="*/ 9904 h 10000"/>
                <a:gd name="connsiteX0" fmla="*/ 0 w 10000"/>
                <a:gd name="connsiteY0" fmla="*/ 9808 h 9904"/>
                <a:gd name="connsiteX1" fmla="*/ 1627 w 10000"/>
                <a:gd name="connsiteY1" fmla="*/ 0 h 9904"/>
                <a:gd name="connsiteX2" fmla="*/ 10000 w 10000"/>
                <a:gd name="connsiteY2" fmla="*/ 118 h 9904"/>
                <a:gd name="connsiteX3" fmla="*/ 7256 w 10000"/>
                <a:gd name="connsiteY3" fmla="*/ 9904 h 9904"/>
                <a:gd name="connsiteX4" fmla="*/ 0 w 10000"/>
                <a:gd name="connsiteY4" fmla="*/ 9808 h 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04">
                  <a:moveTo>
                    <a:pt x="0" y="9808"/>
                  </a:moveTo>
                  <a:lnTo>
                    <a:pt x="1627" y="0"/>
                  </a:lnTo>
                  <a:lnTo>
                    <a:pt x="10000" y="118"/>
                  </a:lnTo>
                  <a:lnTo>
                    <a:pt x="7256" y="9904"/>
                  </a:lnTo>
                  <a:lnTo>
                    <a:pt x="0" y="980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 name="Rectangle 3">
            <a:extLst>
              <a:ext uri="{FF2B5EF4-FFF2-40B4-BE49-F238E27FC236}">
                <a16:creationId xmlns:a16="http://schemas.microsoft.com/office/drawing/2014/main" id="{AFF4A3A0-8953-CBF3-1065-8650764BD0E6}"/>
              </a:ext>
            </a:extLst>
          </p:cNvPr>
          <p:cNvSpPr/>
          <p:nvPr userDrawn="1"/>
        </p:nvSpPr>
        <p:spPr>
          <a:xfrm>
            <a:off x="9929138" y="332656"/>
            <a:ext cx="1846800" cy="50405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a:extLst>
              <a:ext uri="{FF2B5EF4-FFF2-40B4-BE49-F238E27FC236}">
                <a16:creationId xmlns:a16="http://schemas.microsoft.com/office/drawing/2014/main" id="{93A4BD9C-D144-7307-C983-F2BB7E64DA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29138" y="332656"/>
            <a:ext cx="1846800" cy="771394"/>
          </a:xfrm>
          <a:prstGeom prst="rect">
            <a:avLst/>
          </a:prstGeom>
        </p:spPr>
      </p:pic>
    </p:spTree>
    <p:extLst>
      <p:ext uri="{BB962C8B-B14F-4D97-AF65-F5344CB8AC3E}">
        <p14:creationId xmlns:p14="http://schemas.microsoft.com/office/powerpoint/2010/main" val="2983515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age classique vierge">
    <p:spTree>
      <p:nvGrpSpPr>
        <p:cNvPr id="1" name=""/>
        <p:cNvGrpSpPr/>
        <p:nvPr/>
      </p:nvGrpSpPr>
      <p:grpSpPr>
        <a:xfrm>
          <a:off x="0" y="0"/>
          <a:ext cx="0" cy="0"/>
          <a:chOff x="0" y="0"/>
          <a:chExt cx="0" cy="0"/>
        </a:xfrm>
      </p:grpSpPr>
      <p:sp>
        <p:nvSpPr>
          <p:cNvPr id="8" name="Holder 4">
            <a:extLst>
              <a:ext uri="{FF2B5EF4-FFF2-40B4-BE49-F238E27FC236}">
                <a16:creationId xmlns:a16="http://schemas.microsoft.com/office/drawing/2014/main" id="{3072BCA4-78C8-455B-82CF-76E531C7BFBA}"/>
              </a:ext>
            </a:extLst>
          </p:cNvPr>
          <p:cNvSpPr>
            <a:spLocks noGrp="1"/>
          </p:cNvSpPr>
          <p:nvPr>
            <p:ph type="sldNum" sz="quarter" idx="7"/>
          </p:nvPr>
        </p:nvSpPr>
        <p:spPr>
          <a:xfrm>
            <a:off x="10200456" y="6432605"/>
            <a:ext cx="1619010" cy="272995"/>
          </a:xfrm>
          <a:prstGeom prst="rect">
            <a:avLst/>
          </a:prstGeom>
        </p:spPr>
        <p:txBody>
          <a:bodyPr lIns="0" tIns="0" rIns="0" bIns="0"/>
          <a:lstStyle>
            <a:lvl1pPr algn="r">
              <a:defRPr sz="1200">
                <a:solidFill>
                  <a:srgbClr val="000000"/>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‹Nr.›</a:t>
            </a:fld>
            <a:endParaRPr lang="fr-BE"/>
          </a:p>
        </p:txBody>
      </p:sp>
      <p:sp>
        <p:nvSpPr>
          <p:cNvPr id="9" name="Titre 1">
            <a:extLst>
              <a:ext uri="{FF2B5EF4-FFF2-40B4-BE49-F238E27FC236}">
                <a16:creationId xmlns:a16="http://schemas.microsoft.com/office/drawing/2014/main" id="{A76FDB9C-902D-42C3-B026-91CB14036FB5}"/>
              </a:ext>
            </a:extLst>
          </p:cNvPr>
          <p:cNvSpPr>
            <a:spLocks noGrp="1"/>
          </p:cNvSpPr>
          <p:nvPr>
            <p:ph type="title" hasCustomPrompt="1"/>
          </p:nvPr>
        </p:nvSpPr>
        <p:spPr>
          <a:xfrm>
            <a:off x="1447799" y="228600"/>
            <a:ext cx="10371667" cy="547688"/>
          </a:xfrm>
          <a:prstGeom prst="rect">
            <a:avLst/>
          </a:prstGeom>
        </p:spPr>
        <p:txBody>
          <a:bodyPr/>
          <a:lstStyle>
            <a:lvl1pPr>
              <a:defRPr sz="3200" b="1">
                <a:solidFill>
                  <a:srgbClr val="000000"/>
                </a:solidFill>
                <a:latin typeface="Calibri" panose="020F0502020204030204" pitchFamily="34" charset="0"/>
                <a:cs typeface="Calibri" panose="020F0502020204030204" pitchFamily="34" charset="0"/>
              </a:defRPr>
            </a:lvl1pPr>
          </a:lstStyle>
          <a:p>
            <a:r>
              <a:rPr lang="fr-FR"/>
              <a:t>Titre</a:t>
            </a:r>
          </a:p>
        </p:txBody>
      </p:sp>
      <p:sp>
        <p:nvSpPr>
          <p:cNvPr id="5" name="Holder 3">
            <a:extLst>
              <a:ext uri="{FF2B5EF4-FFF2-40B4-BE49-F238E27FC236}">
                <a16:creationId xmlns:a16="http://schemas.microsoft.com/office/drawing/2014/main" id="{824ACA6E-F2A0-49D2-A435-3373081E234C}"/>
              </a:ext>
            </a:extLst>
          </p:cNvPr>
          <p:cNvSpPr>
            <a:spLocks noGrp="1"/>
          </p:cNvSpPr>
          <p:nvPr>
            <p:ph type="dt" sz="half" idx="6"/>
          </p:nvPr>
        </p:nvSpPr>
        <p:spPr>
          <a:xfrm>
            <a:off x="520256" y="6432605"/>
            <a:ext cx="3847552" cy="319242"/>
          </a:xfrm>
          <a:prstGeom prst="rect">
            <a:avLst/>
          </a:prstGeom>
        </p:spPr>
        <p:txBody>
          <a:bodyPr lIns="0" tIns="0" rIns="0" bIns="0"/>
          <a:lstStyle>
            <a:lvl1pPr algn="l">
              <a:defRPr sz="1200">
                <a:solidFill>
                  <a:srgbClr val="000000"/>
                </a:solidFill>
                <a:latin typeface="Calibri Light" panose="020F0302020204030204" pitchFamily="34" charset="0"/>
                <a:cs typeface="Calibri Light" panose="020F0302020204030204" pitchFamily="34" charset="0"/>
              </a:defRPr>
            </a:lvl1pPr>
          </a:lstStyle>
          <a:p>
            <a:r>
              <a:rPr lang="fr-BE"/>
              <a:t>Audit de Politique Cyclable – Neupré – Février 2022</a:t>
            </a:r>
            <a:endParaRPr lang="en-US"/>
          </a:p>
        </p:txBody>
      </p:sp>
    </p:spTree>
    <p:extLst>
      <p:ext uri="{BB962C8B-B14F-4D97-AF65-F5344CB8AC3E}">
        <p14:creationId xmlns:p14="http://schemas.microsoft.com/office/powerpoint/2010/main" val="2361262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e de présenta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6B511-F250-41E9-B810-7AA2784F9D1E}"/>
              </a:ext>
            </a:extLst>
          </p:cNvPr>
          <p:cNvSpPr/>
          <p:nvPr userDrawn="1"/>
        </p:nvSpPr>
        <p:spPr>
          <a:xfrm>
            <a:off x="1600200" y="-1"/>
            <a:ext cx="10591800" cy="6857999"/>
          </a:xfrm>
          <a:prstGeom prst="rect">
            <a:avLst/>
          </a:prstGeom>
          <a:solidFill>
            <a:srgbClr val="00A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e 6">
            <a:extLst>
              <a:ext uri="{FF2B5EF4-FFF2-40B4-BE49-F238E27FC236}">
                <a16:creationId xmlns:a16="http://schemas.microsoft.com/office/drawing/2014/main" id="{B2726797-B9AA-4D7E-BA62-A3D440148E76}"/>
              </a:ext>
            </a:extLst>
          </p:cNvPr>
          <p:cNvGrpSpPr/>
          <p:nvPr userDrawn="1"/>
        </p:nvGrpSpPr>
        <p:grpSpPr>
          <a:xfrm>
            <a:off x="-241456" y="-241199"/>
            <a:ext cx="8158577" cy="7352480"/>
            <a:chOff x="-241456" y="-241199"/>
            <a:chExt cx="8158577" cy="7352480"/>
          </a:xfrm>
        </p:grpSpPr>
        <p:sp>
          <p:nvSpPr>
            <p:cNvPr id="15" name="Rectangle 14">
              <a:extLst>
                <a:ext uri="{FF2B5EF4-FFF2-40B4-BE49-F238E27FC236}">
                  <a16:creationId xmlns:a16="http://schemas.microsoft.com/office/drawing/2014/main" id="{CCD29FA7-48F8-489D-9D36-6EB30A7947E0}"/>
                </a:ext>
              </a:extLst>
            </p:cNvPr>
            <p:cNvSpPr/>
            <p:nvPr userDrawn="1"/>
          </p:nvSpPr>
          <p:spPr>
            <a:xfrm>
              <a:off x="-241456" y="-1"/>
              <a:ext cx="5875971"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7">
              <a:extLst>
                <a:ext uri="{FF2B5EF4-FFF2-40B4-BE49-F238E27FC236}">
                  <a16:creationId xmlns:a16="http://schemas.microsoft.com/office/drawing/2014/main" id="{ACB1F13C-7BD4-414B-8D94-F467BD18E440}"/>
                </a:ext>
              </a:extLst>
            </p:cNvPr>
            <p:cNvSpPr/>
            <p:nvPr userDrawn="1"/>
          </p:nvSpPr>
          <p:spPr>
            <a:xfrm>
              <a:off x="5634516" y="-1"/>
              <a:ext cx="2226806" cy="685800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Données 6">
              <a:extLst>
                <a:ext uri="{FF2B5EF4-FFF2-40B4-BE49-F238E27FC236}">
                  <a16:creationId xmlns:a16="http://schemas.microsoft.com/office/drawing/2014/main" id="{32B91693-EFEF-4D21-9594-901C63727F62}"/>
                </a:ext>
              </a:extLst>
            </p:cNvPr>
            <p:cNvSpPr/>
            <p:nvPr userDrawn="1"/>
          </p:nvSpPr>
          <p:spPr>
            <a:xfrm rot="9623196">
              <a:off x="7645102" y="-241199"/>
              <a:ext cx="272019" cy="735248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9497 h 10000"/>
                <a:gd name="connsiteX1" fmla="*/ 2117 w 10117"/>
                <a:gd name="connsiteY1" fmla="*/ 0 h 10000"/>
                <a:gd name="connsiteX2" fmla="*/ 10117 w 10117"/>
                <a:gd name="connsiteY2" fmla="*/ 0 h 10000"/>
                <a:gd name="connsiteX3" fmla="*/ 8117 w 10117"/>
                <a:gd name="connsiteY3" fmla="*/ 10000 h 10000"/>
                <a:gd name="connsiteX4" fmla="*/ 0 w 10117"/>
                <a:gd name="connsiteY4" fmla="*/ 9497 h 10000"/>
                <a:gd name="connsiteX0" fmla="*/ 0 w 10806"/>
                <a:gd name="connsiteY0" fmla="*/ 9651 h 10000"/>
                <a:gd name="connsiteX1" fmla="*/ 2806 w 10806"/>
                <a:gd name="connsiteY1" fmla="*/ 0 h 10000"/>
                <a:gd name="connsiteX2" fmla="*/ 10806 w 10806"/>
                <a:gd name="connsiteY2" fmla="*/ 0 h 10000"/>
                <a:gd name="connsiteX3" fmla="*/ 8806 w 10806"/>
                <a:gd name="connsiteY3" fmla="*/ 10000 h 10000"/>
                <a:gd name="connsiteX4" fmla="*/ 0 w 10806"/>
                <a:gd name="connsiteY4" fmla="*/ 9651 h 10000"/>
                <a:gd name="connsiteX0" fmla="*/ 0 w 10806"/>
                <a:gd name="connsiteY0" fmla="*/ 9651 h 9736"/>
                <a:gd name="connsiteX1" fmla="*/ 2806 w 10806"/>
                <a:gd name="connsiteY1" fmla="*/ 0 h 9736"/>
                <a:gd name="connsiteX2" fmla="*/ 10806 w 10806"/>
                <a:gd name="connsiteY2" fmla="*/ 0 h 9736"/>
                <a:gd name="connsiteX3" fmla="*/ 8240 w 10806"/>
                <a:gd name="connsiteY3" fmla="*/ 9736 h 9736"/>
                <a:gd name="connsiteX4" fmla="*/ 0 w 10806"/>
                <a:gd name="connsiteY4" fmla="*/ 9651 h 9736"/>
                <a:gd name="connsiteX0" fmla="*/ 0 w 9952"/>
                <a:gd name="connsiteY0" fmla="*/ 9913 h 10000"/>
                <a:gd name="connsiteX1" fmla="*/ 2597 w 9952"/>
                <a:gd name="connsiteY1" fmla="*/ 0 h 10000"/>
                <a:gd name="connsiteX2" fmla="*/ 9952 w 9952"/>
                <a:gd name="connsiteY2" fmla="*/ 416 h 10000"/>
                <a:gd name="connsiteX3" fmla="*/ 7625 w 9952"/>
                <a:gd name="connsiteY3" fmla="*/ 10000 h 10000"/>
                <a:gd name="connsiteX4" fmla="*/ 0 w 9952"/>
                <a:gd name="connsiteY4" fmla="*/ 9913 h 10000"/>
                <a:gd name="connsiteX0" fmla="*/ 0 w 10000"/>
                <a:gd name="connsiteY0" fmla="*/ 9643 h 9730"/>
                <a:gd name="connsiteX1" fmla="*/ 1622 w 10000"/>
                <a:gd name="connsiteY1" fmla="*/ 0 h 9730"/>
                <a:gd name="connsiteX2" fmla="*/ 10000 w 10000"/>
                <a:gd name="connsiteY2" fmla="*/ 146 h 9730"/>
                <a:gd name="connsiteX3" fmla="*/ 7662 w 10000"/>
                <a:gd name="connsiteY3" fmla="*/ 9730 h 9730"/>
                <a:gd name="connsiteX4" fmla="*/ 0 w 10000"/>
                <a:gd name="connsiteY4" fmla="*/ 9643 h 9730"/>
                <a:gd name="connsiteX0" fmla="*/ 0 w 10616"/>
                <a:gd name="connsiteY0" fmla="*/ 9911 h 10000"/>
                <a:gd name="connsiteX1" fmla="*/ 1622 w 10616"/>
                <a:gd name="connsiteY1" fmla="*/ 0 h 10000"/>
                <a:gd name="connsiteX2" fmla="*/ 10616 w 10616"/>
                <a:gd name="connsiteY2" fmla="*/ 97 h 10000"/>
                <a:gd name="connsiteX3" fmla="*/ 7662 w 10616"/>
                <a:gd name="connsiteY3" fmla="*/ 10000 h 10000"/>
                <a:gd name="connsiteX4" fmla="*/ 0 w 10616"/>
                <a:gd name="connsiteY4" fmla="*/ 9911 h 10000"/>
                <a:gd name="connsiteX0" fmla="*/ 0 w 10701"/>
                <a:gd name="connsiteY0" fmla="*/ 9835 h 10000"/>
                <a:gd name="connsiteX1" fmla="*/ 1707 w 10701"/>
                <a:gd name="connsiteY1" fmla="*/ 0 h 10000"/>
                <a:gd name="connsiteX2" fmla="*/ 10701 w 10701"/>
                <a:gd name="connsiteY2" fmla="*/ 97 h 10000"/>
                <a:gd name="connsiteX3" fmla="*/ 7747 w 10701"/>
                <a:gd name="connsiteY3" fmla="*/ 10000 h 10000"/>
                <a:gd name="connsiteX4" fmla="*/ 0 w 10701"/>
                <a:gd name="connsiteY4" fmla="*/ 9835 h 10000"/>
                <a:gd name="connsiteX0" fmla="*/ 0 w 10701"/>
                <a:gd name="connsiteY0" fmla="*/ 9835 h 9930"/>
                <a:gd name="connsiteX1" fmla="*/ 1707 w 10701"/>
                <a:gd name="connsiteY1" fmla="*/ 0 h 9930"/>
                <a:gd name="connsiteX2" fmla="*/ 10701 w 10701"/>
                <a:gd name="connsiteY2" fmla="*/ 97 h 9930"/>
                <a:gd name="connsiteX3" fmla="*/ 7746 w 10701"/>
                <a:gd name="connsiteY3" fmla="*/ 9930 h 9930"/>
                <a:gd name="connsiteX4" fmla="*/ 0 w 10701"/>
                <a:gd name="connsiteY4" fmla="*/ 9835 h 9930"/>
                <a:gd name="connsiteX0" fmla="*/ 0 w 9976"/>
                <a:gd name="connsiteY0" fmla="*/ 9904 h 10000"/>
                <a:gd name="connsiteX1" fmla="*/ 1595 w 9976"/>
                <a:gd name="connsiteY1" fmla="*/ 0 h 10000"/>
                <a:gd name="connsiteX2" fmla="*/ 9976 w 9976"/>
                <a:gd name="connsiteY2" fmla="*/ 214 h 10000"/>
                <a:gd name="connsiteX3" fmla="*/ 7239 w 9976"/>
                <a:gd name="connsiteY3" fmla="*/ 10000 h 10000"/>
                <a:gd name="connsiteX4" fmla="*/ 0 w 9976"/>
                <a:gd name="connsiteY4" fmla="*/ 9904 h 10000"/>
                <a:gd name="connsiteX0" fmla="*/ 0 w 10000"/>
                <a:gd name="connsiteY0" fmla="*/ 9808 h 9904"/>
                <a:gd name="connsiteX1" fmla="*/ 1627 w 10000"/>
                <a:gd name="connsiteY1" fmla="*/ 0 h 9904"/>
                <a:gd name="connsiteX2" fmla="*/ 10000 w 10000"/>
                <a:gd name="connsiteY2" fmla="*/ 118 h 9904"/>
                <a:gd name="connsiteX3" fmla="*/ 7256 w 10000"/>
                <a:gd name="connsiteY3" fmla="*/ 9904 h 9904"/>
                <a:gd name="connsiteX4" fmla="*/ 0 w 10000"/>
                <a:gd name="connsiteY4" fmla="*/ 9808 h 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04">
                  <a:moveTo>
                    <a:pt x="0" y="9808"/>
                  </a:moveTo>
                  <a:lnTo>
                    <a:pt x="1627" y="0"/>
                  </a:lnTo>
                  <a:lnTo>
                    <a:pt x="10000" y="118"/>
                  </a:lnTo>
                  <a:lnTo>
                    <a:pt x="7256" y="9904"/>
                  </a:lnTo>
                  <a:lnTo>
                    <a:pt x="0" y="980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 name="Espace réservé du texte 2">
            <a:extLst>
              <a:ext uri="{FF2B5EF4-FFF2-40B4-BE49-F238E27FC236}">
                <a16:creationId xmlns:a16="http://schemas.microsoft.com/office/drawing/2014/main" id="{2762984D-3BCC-495D-B06B-420331F8B275}"/>
              </a:ext>
            </a:extLst>
          </p:cNvPr>
          <p:cNvSpPr>
            <a:spLocks noGrp="1"/>
          </p:cNvSpPr>
          <p:nvPr>
            <p:ph type="body" idx="1" hasCustomPrompt="1"/>
          </p:nvPr>
        </p:nvSpPr>
        <p:spPr>
          <a:xfrm>
            <a:off x="441519" y="4329338"/>
            <a:ext cx="5445882" cy="804638"/>
          </a:xfrm>
          <a:prstGeom prst="rect">
            <a:avLst/>
          </a:prstGeom>
        </p:spPr>
        <p:txBody>
          <a:bodyPr/>
          <a:lstStyle>
            <a:lvl1pPr marL="0" indent="0">
              <a:lnSpc>
                <a:spcPct val="100000"/>
              </a:lnSpc>
              <a:spcBef>
                <a:spcPts val="0"/>
              </a:spcBef>
              <a:buNone/>
              <a:defRPr lang="fr-FR" sz="16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des orateurs</a:t>
            </a:r>
          </a:p>
        </p:txBody>
      </p:sp>
      <p:sp>
        <p:nvSpPr>
          <p:cNvPr id="23" name="Espace réservé du texte 2">
            <a:extLst>
              <a:ext uri="{FF2B5EF4-FFF2-40B4-BE49-F238E27FC236}">
                <a16:creationId xmlns:a16="http://schemas.microsoft.com/office/drawing/2014/main" id="{8C47A26A-CB6B-4C74-A975-9A72711BDDCD}"/>
              </a:ext>
            </a:extLst>
          </p:cNvPr>
          <p:cNvSpPr>
            <a:spLocks noGrp="1"/>
          </p:cNvSpPr>
          <p:nvPr>
            <p:ph type="body" idx="13" hasCustomPrompt="1"/>
          </p:nvPr>
        </p:nvSpPr>
        <p:spPr>
          <a:xfrm>
            <a:off x="441519" y="1401988"/>
            <a:ext cx="5445882" cy="804638"/>
          </a:xfrm>
          <a:prstGeom prst="rect">
            <a:avLst/>
          </a:prstGeom>
        </p:spPr>
        <p:txBody>
          <a:bodyPr/>
          <a:lstStyle>
            <a:lvl1pPr marL="0" indent="0">
              <a:lnSpc>
                <a:spcPct val="100000"/>
              </a:lnSpc>
              <a:spcBef>
                <a:spcPts val="0"/>
              </a:spcBef>
              <a:buNone/>
              <a:defRPr lang="fr-FR" sz="1600" kern="12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 la réunion </a:t>
            </a:r>
          </a:p>
          <a:p>
            <a:pPr lvl="0"/>
            <a:r>
              <a:rPr lang="fr-FR"/>
              <a:t>Date</a:t>
            </a:r>
          </a:p>
        </p:txBody>
      </p:sp>
      <p:sp>
        <p:nvSpPr>
          <p:cNvPr id="25" name="Espace réservé du texte 2">
            <a:extLst>
              <a:ext uri="{FF2B5EF4-FFF2-40B4-BE49-F238E27FC236}">
                <a16:creationId xmlns:a16="http://schemas.microsoft.com/office/drawing/2014/main" id="{028C877F-A27F-443E-8037-9D23747457F6}"/>
              </a:ext>
            </a:extLst>
          </p:cNvPr>
          <p:cNvSpPr>
            <a:spLocks noGrp="1"/>
          </p:cNvSpPr>
          <p:nvPr>
            <p:ph type="body" idx="14" hasCustomPrompt="1"/>
          </p:nvPr>
        </p:nvSpPr>
        <p:spPr>
          <a:xfrm>
            <a:off x="458452" y="2708575"/>
            <a:ext cx="5637548" cy="804638"/>
          </a:xfrm>
          <a:prstGeom prst="rect">
            <a:avLst/>
          </a:prstGeom>
        </p:spPr>
        <p:txBody>
          <a:bodyPr anchor="ctr"/>
          <a:lstStyle>
            <a:lvl1pPr marL="0" indent="0">
              <a:lnSpc>
                <a:spcPct val="100000"/>
              </a:lnSpc>
              <a:spcBef>
                <a:spcPts val="0"/>
              </a:spcBef>
              <a:buNone/>
              <a:defRPr lang="fr-FR" sz="3200" b="1" kern="12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Titre</a:t>
            </a:r>
          </a:p>
        </p:txBody>
      </p:sp>
      <p:pic>
        <p:nvPicPr>
          <p:cNvPr id="2" name="Image 1">
            <a:extLst>
              <a:ext uri="{FF2B5EF4-FFF2-40B4-BE49-F238E27FC236}">
                <a16:creationId xmlns:a16="http://schemas.microsoft.com/office/drawing/2014/main" id="{6F1693B4-1BBE-4E99-AE84-1A5365F646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41691" y="5039166"/>
            <a:ext cx="1024217" cy="1499746"/>
          </a:xfrm>
          <a:prstGeom prst="rect">
            <a:avLst/>
          </a:prstGeom>
        </p:spPr>
      </p:pic>
      <p:sp>
        <p:nvSpPr>
          <p:cNvPr id="20" name="Espace réservé du texte 2">
            <a:extLst>
              <a:ext uri="{FF2B5EF4-FFF2-40B4-BE49-F238E27FC236}">
                <a16:creationId xmlns:a16="http://schemas.microsoft.com/office/drawing/2014/main" id="{0FF951C0-5201-4C22-BB5C-F03CFCA54329}"/>
              </a:ext>
            </a:extLst>
          </p:cNvPr>
          <p:cNvSpPr>
            <a:spLocks noGrp="1"/>
          </p:cNvSpPr>
          <p:nvPr>
            <p:ph type="body" idx="18" hasCustomPrompt="1"/>
          </p:nvPr>
        </p:nvSpPr>
        <p:spPr>
          <a:xfrm>
            <a:off x="3312483" y="5345027"/>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Pour le compte de :</a:t>
            </a:r>
          </a:p>
        </p:txBody>
      </p:sp>
      <p:sp>
        <p:nvSpPr>
          <p:cNvPr id="21" name="Espace réservé du texte 2">
            <a:extLst>
              <a:ext uri="{FF2B5EF4-FFF2-40B4-BE49-F238E27FC236}">
                <a16:creationId xmlns:a16="http://schemas.microsoft.com/office/drawing/2014/main" id="{8BBB7C2E-6A43-4183-954B-5C4D37E97DE4}"/>
              </a:ext>
            </a:extLst>
          </p:cNvPr>
          <p:cNvSpPr>
            <a:spLocks noGrp="1"/>
          </p:cNvSpPr>
          <p:nvPr>
            <p:ph type="body" idx="19" hasCustomPrompt="1"/>
          </p:nvPr>
        </p:nvSpPr>
        <p:spPr>
          <a:xfrm>
            <a:off x="457200" y="5345027"/>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En collaboration avec :</a:t>
            </a:r>
          </a:p>
        </p:txBody>
      </p:sp>
    </p:spTree>
    <p:extLst>
      <p:ext uri="{BB962C8B-B14F-4D97-AF65-F5344CB8AC3E}">
        <p14:creationId xmlns:p14="http://schemas.microsoft.com/office/powerpoint/2010/main" val="39639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DM">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‹Nr.›</a:t>
            </a:fld>
            <a:endParaRPr lang="fr-BE"/>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Espace réservé du contenu 2">
            <a:extLst>
              <a:ext uri="{FF2B5EF4-FFF2-40B4-BE49-F238E27FC236}">
                <a16:creationId xmlns:a16="http://schemas.microsoft.com/office/drawing/2014/main" id="{91A5A59D-391B-847E-EF61-1E594A756F6E}"/>
              </a:ext>
            </a:extLst>
          </p:cNvPr>
          <p:cNvSpPr>
            <a:spLocks noGrp="1"/>
          </p:cNvSpPr>
          <p:nvPr>
            <p:ph idx="10" hasCustomPrompt="1"/>
          </p:nvPr>
        </p:nvSpPr>
        <p:spPr>
          <a:xfrm>
            <a:off x="335359" y="1002955"/>
            <a:ext cx="11593287" cy="5594397"/>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
        <p:nvSpPr>
          <p:cNvPr id="8" name="ZoneTexte 7">
            <a:extLst>
              <a:ext uri="{FF2B5EF4-FFF2-40B4-BE49-F238E27FC236}">
                <a16:creationId xmlns:a16="http://schemas.microsoft.com/office/drawing/2014/main" id="{EF6E04F9-6E79-42C4-F1DD-ADD1EE2F2F89}"/>
              </a:ext>
            </a:extLst>
          </p:cNvPr>
          <p:cNvSpPr txBox="1"/>
          <p:nvPr userDrawn="1"/>
        </p:nvSpPr>
        <p:spPr>
          <a:xfrm>
            <a:off x="838199" y="103339"/>
            <a:ext cx="2963375" cy="523220"/>
          </a:xfrm>
          <a:prstGeom prst="rect">
            <a:avLst/>
          </a:prstGeom>
          <a:noFill/>
        </p:spPr>
        <p:txBody>
          <a:bodyPr wrap="none" rtlCol="0">
            <a:spAutoFit/>
          </a:bodyPr>
          <a:lstStyle/>
          <a:p>
            <a:r>
              <a:rPr lang="fr-BE" sz="2800" b="1">
                <a:solidFill>
                  <a:schemeClr val="bg2">
                    <a:lumMod val="10000"/>
                  </a:schemeClr>
                </a:solidFill>
                <a:latin typeface="+mj-lt"/>
              </a:rPr>
              <a:t>Table des matières</a:t>
            </a:r>
          </a:p>
        </p:txBody>
      </p:sp>
    </p:spTree>
    <p:extLst>
      <p:ext uri="{BB962C8B-B14F-4D97-AF65-F5344CB8AC3E}">
        <p14:creationId xmlns:p14="http://schemas.microsoft.com/office/powerpoint/2010/main" val="287194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CES">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‹Nr.›</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Espace réservé du contenu 2">
            <a:extLst>
              <a:ext uri="{FF2B5EF4-FFF2-40B4-BE49-F238E27FC236}">
                <a16:creationId xmlns:a16="http://schemas.microsoft.com/office/drawing/2014/main" id="{91A5A59D-391B-847E-EF61-1E594A756F6E}"/>
              </a:ext>
            </a:extLst>
          </p:cNvPr>
          <p:cNvSpPr>
            <a:spLocks noGrp="1"/>
          </p:cNvSpPr>
          <p:nvPr>
            <p:ph idx="10" hasCustomPrompt="1"/>
          </p:nvPr>
        </p:nvSpPr>
        <p:spPr>
          <a:xfrm>
            <a:off x="335359" y="1002955"/>
            <a:ext cx="11593287" cy="5594397"/>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Tree>
    <p:extLst>
      <p:ext uri="{BB962C8B-B14F-4D97-AF65-F5344CB8AC3E}">
        <p14:creationId xmlns:p14="http://schemas.microsoft.com/office/powerpoint/2010/main" val="126423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US TITRE - PUCE">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‹Nr.›</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6" name="Espace réservé du contenu 2">
            <a:extLst>
              <a:ext uri="{FF2B5EF4-FFF2-40B4-BE49-F238E27FC236}">
                <a16:creationId xmlns:a16="http://schemas.microsoft.com/office/drawing/2014/main" id="{FF7A1EFB-1E45-4B7F-B1F0-21B388A32582}"/>
              </a:ext>
            </a:extLst>
          </p:cNvPr>
          <p:cNvSpPr>
            <a:spLocks noGrp="1"/>
          </p:cNvSpPr>
          <p:nvPr>
            <p:ph idx="1" hasCustomPrompt="1"/>
          </p:nvPr>
        </p:nvSpPr>
        <p:spPr>
          <a:xfrm>
            <a:off x="335359" y="1700808"/>
            <a:ext cx="11593287" cy="4896544"/>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CF3368-226A-34CE-F9A9-3ADD4FECA924}"/>
              </a:ext>
            </a:extLst>
          </p:cNvPr>
          <p:cNvSpPr>
            <a:spLocks noGrp="1"/>
          </p:cNvSpPr>
          <p:nvPr>
            <p:ph idx="10" hasCustomPrompt="1"/>
          </p:nvPr>
        </p:nvSpPr>
        <p:spPr>
          <a:xfrm>
            <a:off x="335359" y="1052736"/>
            <a:ext cx="11593287" cy="478404"/>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Pct val="100000"/>
              <a:buFontTx/>
              <a:buNone/>
              <a:tabLst/>
              <a:defRPr sz="2400" b="1">
                <a:solidFill>
                  <a:schemeClr val="accent2"/>
                </a:solidFill>
                <a:latin typeface="+mj-lt"/>
                <a:cs typeface="Calibri Light" panose="020F0302020204030204" pitchFamily="34" charset="0"/>
              </a:defRPr>
            </a:lvl1pPr>
            <a:lvl2pPr marL="685800" indent="-228600">
              <a:buClr>
                <a:srgbClr val="00ACA3"/>
              </a:buClr>
              <a:buFont typeface="Arial" panose="020B0604020202020204" pitchFamily="34" charset="0"/>
              <a:buChar char="•"/>
              <a:defRPr sz="1800">
                <a:solidFill>
                  <a:schemeClr val="bg2">
                    <a:lumMod val="10000"/>
                  </a:schemeClr>
                </a:solidFill>
                <a:latin typeface="Calibri Light" panose="020F0302020204030204" pitchFamily="34" charset="0"/>
                <a:cs typeface="Calibri Light" panose="020F0302020204030204" pitchFamily="34" charset="0"/>
              </a:defRPr>
            </a:lvl2pPr>
            <a:lvl3pPr marL="1143000" indent="-228600">
              <a:buClr>
                <a:schemeClr val="accent1"/>
              </a:buClr>
              <a:buFont typeface="Poppins" panose="00000500000000000000" pitchFamily="2" charset="0"/>
              <a:buChar char="–"/>
              <a:defRPr sz="16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Sous-Titre</a:t>
            </a:r>
          </a:p>
        </p:txBody>
      </p:sp>
    </p:spTree>
    <p:extLst>
      <p:ext uri="{BB962C8B-B14F-4D97-AF65-F5344CB8AC3E}">
        <p14:creationId xmlns:p14="http://schemas.microsoft.com/office/powerpoint/2010/main" val="37529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C">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‹Nr.›</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944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rnière page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C24C09-8110-4F8D-AE57-70663776D99C}"/>
              </a:ext>
            </a:extLst>
          </p:cNvPr>
          <p:cNvSpPr/>
          <p:nvPr userDrawn="1"/>
        </p:nvSpPr>
        <p:spPr>
          <a:xfrm rot="10800000">
            <a:off x="0" y="-1"/>
            <a:ext cx="12192000" cy="6877970"/>
          </a:xfrm>
          <a:prstGeom prst="rect">
            <a:avLst/>
          </a:prstGeom>
          <a:solidFill>
            <a:schemeClr val="tx1">
              <a:lumMod val="75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49" name="Forme libre : forme 48">
            <a:extLst>
              <a:ext uri="{FF2B5EF4-FFF2-40B4-BE49-F238E27FC236}">
                <a16:creationId xmlns:a16="http://schemas.microsoft.com/office/drawing/2014/main" id="{5CAABCB5-C737-4A4C-AD7D-EDA3743A9E4F}"/>
              </a:ext>
            </a:extLst>
          </p:cNvPr>
          <p:cNvSpPr/>
          <p:nvPr userDrawn="1"/>
        </p:nvSpPr>
        <p:spPr>
          <a:xfrm>
            <a:off x="3970470" y="-36419"/>
            <a:ext cx="8225028" cy="6914388"/>
          </a:xfrm>
          <a:custGeom>
            <a:avLst/>
            <a:gdLst>
              <a:gd name="connsiteX0" fmla="*/ 0 w 8174736"/>
              <a:gd name="connsiteY0" fmla="*/ 0 h 6885432"/>
              <a:gd name="connsiteX1" fmla="*/ 8174736 w 8174736"/>
              <a:gd name="connsiteY1" fmla="*/ 18288 h 6885432"/>
              <a:gd name="connsiteX2" fmla="*/ 8156448 w 8174736"/>
              <a:gd name="connsiteY2" fmla="*/ 6885432 h 6885432"/>
              <a:gd name="connsiteX3" fmla="*/ 2249424 w 8174736"/>
              <a:gd name="connsiteY3" fmla="*/ 68671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715768 w 8174736"/>
              <a:gd name="connsiteY3" fmla="*/ 59527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240280 w 8174736"/>
              <a:gd name="connsiteY3" fmla="*/ 6876288 h 6885432"/>
              <a:gd name="connsiteX4" fmla="*/ 0 w 8174736"/>
              <a:gd name="connsiteY4" fmla="*/ 0 h 6885432"/>
              <a:gd name="connsiteX0" fmla="*/ 0 w 8174736"/>
              <a:gd name="connsiteY0" fmla="*/ 0 h 6891528"/>
              <a:gd name="connsiteX1" fmla="*/ 8174736 w 8174736"/>
              <a:gd name="connsiteY1" fmla="*/ 18288 h 6891528"/>
              <a:gd name="connsiteX2" fmla="*/ 8156448 w 8174736"/>
              <a:gd name="connsiteY2" fmla="*/ 6885432 h 6891528"/>
              <a:gd name="connsiteX3" fmla="*/ 2240280 w 8174736"/>
              <a:gd name="connsiteY3" fmla="*/ 6891528 h 6891528"/>
              <a:gd name="connsiteX4" fmla="*/ 0 w 8174736"/>
              <a:gd name="connsiteY4" fmla="*/ 0 h 6891528"/>
              <a:gd name="connsiteX0" fmla="*/ 0 w 8225028"/>
              <a:gd name="connsiteY0" fmla="*/ 0 h 6908292"/>
              <a:gd name="connsiteX1" fmla="*/ 8174736 w 8225028"/>
              <a:gd name="connsiteY1" fmla="*/ 18288 h 6908292"/>
              <a:gd name="connsiteX2" fmla="*/ 8225028 w 8225028"/>
              <a:gd name="connsiteY2" fmla="*/ 6908292 h 6908292"/>
              <a:gd name="connsiteX3" fmla="*/ 2240280 w 8225028"/>
              <a:gd name="connsiteY3" fmla="*/ 6891528 h 6908292"/>
              <a:gd name="connsiteX4" fmla="*/ 0 w 8225028"/>
              <a:gd name="connsiteY4" fmla="*/ 0 h 6908292"/>
              <a:gd name="connsiteX0" fmla="*/ 0 w 8225028"/>
              <a:gd name="connsiteY0" fmla="*/ 0 h 6908292"/>
              <a:gd name="connsiteX1" fmla="*/ 8007096 w 8225028"/>
              <a:gd name="connsiteY1" fmla="*/ 521208 h 6908292"/>
              <a:gd name="connsiteX2" fmla="*/ 8225028 w 8225028"/>
              <a:gd name="connsiteY2" fmla="*/ 6908292 h 6908292"/>
              <a:gd name="connsiteX3" fmla="*/ 2240280 w 8225028"/>
              <a:gd name="connsiteY3" fmla="*/ 6891528 h 6908292"/>
              <a:gd name="connsiteX4" fmla="*/ 0 w 8225028"/>
              <a:gd name="connsiteY4" fmla="*/ 0 h 6908292"/>
              <a:gd name="connsiteX0" fmla="*/ 0 w 8225028"/>
              <a:gd name="connsiteY0" fmla="*/ 0 h 6908292"/>
              <a:gd name="connsiteX1" fmla="*/ 8220456 w 8225028"/>
              <a:gd name="connsiteY1" fmla="*/ 25908 h 6908292"/>
              <a:gd name="connsiteX2" fmla="*/ 8225028 w 8225028"/>
              <a:gd name="connsiteY2" fmla="*/ 6908292 h 6908292"/>
              <a:gd name="connsiteX3" fmla="*/ 2240280 w 8225028"/>
              <a:gd name="connsiteY3" fmla="*/ 6891528 h 6908292"/>
              <a:gd name="connsiteX4" fmla="*/ 0 w 8225028"/>
              <a:gd name="connsiteY4" fmla="*/ 0 h 6908292"/>
              <a:gd name="connsiteX0" fmla="*/ 0 w 8225028"/>
              <a:gd name="connsiteY0" fmla="*/ 0 h 6914388"/>
              <a:gd name="connsiteX1" fmla="*/ 8220456 w 8225028"/>
              <a:gd name="connsiteY1" fmla="*/ 25908 h 6914388"/>
              <a:gd name="connsiteX2" fmla="*/ 8225028 w 8225028"/>
              <a:gd name="connsiteY2" fmla="*/ 6908292 h 6914388"/>
              <a:gd name="connsiteX3" fmla="*/ 2240280 w 8225028"/>
              <a:gd name="connsiteY3" fmla="*/ 6914388 h 6914388"/>
              <a:gd name="connsiteX4" fmla="*/ 0 w 8225028"/>
              <a:gd name="connsiteY4" fmla="*/ 0 h 691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5028" h="6914388">
                <a:moveTo>
                  <a:pt x="0" y="0"/>
                </a:moveTo>
                <a:lnTo>
                  <a:pt x="8220456" y="25908"/>
                </a:lnTo>
                <a:lnTo>
                  <a:pt x="8225028" y="6908292"/>
                </a:lnTo>
                <a:lnTo>
                  <a:pt x="2240280" y="691438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6" name="Image 25">
            <a:extLst>
              <a:ext uri="{FF2B5EF4-FFF2-40B4-BE49-F238E27FC236}">
                <a16:creationId xmlns:a16="http://schemas.microsoft.com/office/drawing/2014/main" id="{AF07650A-707A-4A2E-84E1-A632D08468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803"/>
            <a:ext cx="3084843" cy="3084843"/>
          </a:xfrm>
          <a:prstGeom prst="rect">
            <a:avLst/>
          </a:prstGeom>
        </p:spPr>
      </p:pic>
      <p:pic>
        <p:nvPicPr>
          <p:cNvPr id="6" name="Image 5">
            <a:extLst>
              <a:ext uri="{FF2B5EF4-FFF2-40B4-BE49-F238E27FC236}">
                <a16:creationId xmlns:a16="http://schemas.microsoft.com/office/drawing/2014/main" id="{C5C41723-6BCD-49AA-8C50-0439087FF6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168" y="3250253"/>
            <a:ext cx="3554276" cy="3060457"/>
          </a:xfrm>
          <a:prstGeom prst="rect">
            <a:avLst/>
          </a:prstGeom>
        </p:spPr>
      </p:pic>
      <p:cxnSp>
        <p:nvCxnSpPr>
          <p:cNvPr id="3" name="Connecteur droit 2">
            <a:extLst>
              <a:ext uri="{FF2B5EF4-FFF2-40B4-BE49-F238E27FC236}">
                <a16:creationId xmlns:a16="http://schemas.microsoft.com/office/drawing/2014/main" id="{138E996B-80D3-4CED-BF3F-2B1DA8766B63}"/>
              </a:ext>
            </a:extLst>
          </p:cNvPr>
          <p:cNvCxnSpPr>
            <a:cxnSpLocks/>
          </p:cNvCxnSpPr>
          <p:nvPr userDrawn="1"/>
        </p:nvCxnSpPr>
        <p:spPr>
          <a:xfrm>
            <a:off x="3060697" y="-221778"/>
            <a:ext cx="2354151" cy="7328847"/>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1F4BABDB-1DB2-4FD1-9822-A524C1422E1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86181" b="14712"/>
          <a:stretch/>
        </p:blipFill>
        <p:spPr>
          <a:xfrm>
            <a:off x="4953000" y="581201"/>
            <a:ext cx="911105" cy="900000"/>
          </a:xfrm>
          <a:prstGeom prst="rect">
            <a:avLst/>
          </a:prstGeom>
        </p:spPr>
      </p:pic>
      <p:pic>
        <p:nvPicPr>
          <p:cNvPr id="32" name="Image 31">
            <a:extLst>
              <a:ext uri="{FF2B5EF4-FFF2-40B4-BE49-F238E27FC236}">
                <a16:creationId xmlns:a16="http://schemas.microsoft.com/office/drawing/2014/main" id="{75A00422-5667-48F5-868E-CFE233733DF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4710" b="14712"/>
          <a:stretch/>
        </p:blipFill>
        <p:spPr>
          <a:xfrm>
            <a:off x="6535700" y="5292929"/>
            <a:ext cx="1008100" cy="900000"/>
          </a:xfrm>
          <a:prstGeom prst="rect">
            <a:avLst/>
          </a:prstGeom>
        </p:spPr>
      </p:pic>
      <p:pic>
        <p:nvPicPr>
          <p:cNvPr id="18" name="Image 17">
            <a:extLst>
              <a:ext uri="{FF2B5EF4-FFF2-40B4-BE49-F238E27FC236}">
                <a16:creationId xmlns:a16="http://schemas.microsoft.com/office/drawing/2014/main" id="{C40AD888-6E10-4E62-90DC-6F4A9E5C5AD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85301" y="870708"/>
            <a:ext cx="3859516" cy="343264"/>
          </a:xfrm>
          <a:prstGeom prst="rect">
            <a:avLst/>
          </a:prstGeom>
        </p:spPr>
      </p:pic>
      <p:pic>
        <p:nvPicPr>
          <p:cNvPr id="35" name="Image 34">
            <a:extLst>
              <a:ext uri="{FF2B5EF4-FFF2-40B4-BE49-F238E27FC236}">
                <a16:creationId xmlns:a16="http://schemas.microsoft.com/office/drawing/2014/main" id="{BE67A50F-B6C4-4B8C-B5FB-366A640715F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763471" y="5575970"/>
            <a:ext cx="3613070" cy="334462"/>
          </a:xfrm>
          <a:prstGeom prst="rect">
            <a:avLst/>
          </a:prstGeom>
        </p:spPr>
      </p:pic>
      <p:pic>
        <p:nvPicPr>
          <p:cNvPr id="15" name="Image 14">
            <a:extLst>
              <a:ext uri="{FF2B5EF4-FFF2-40B4-BE49-F238E27FC236}">
                <a16:creationId xmlns:a16="http://schemas.microsoft.com/office/drawing/2014/main" id="{AF0F46ED-665F-4A45-BB27-F5448D797F4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6674" r="27555" b="14712"/>
          <a:stretch/>
        </p:blipFill>
        <p:spPr>
          <a:xfrm>
            <a:off x="5473645" y="2168960"/>
            <a:ext cx="1039865" cy="900000"/>
          </a:xfrm>
          <a:prstGeom prst="rect">
            <a:avLst/>
          </a:prstGeom>
        </p:spPr>
      </p:pic>
      <p:pic>
        <p:nvPicPr>
          <p:cNvPr id="16" name="Image 15">
            <a:extLst>
              <a:ext uri="{FF2B5EF4-FFF2-40B4-BE49-F238E27FC236}">
                <a16:creationId xmlns:a16="http://schemas.microsoft.com/office/drawing/2014/main" id="{6C0F770A-0AA2-4DD7-9E80-D16A614A49D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614092" y="2440727"/>
            <a:ext cx="3815508" cy="356466"/>
          </a:xfrm>
          <a:prstGeom prst="rect">
            <a:avLst/>
          </a:prstGeom>
        </p:spPr>
      </p:pic>
      <p:pic>
        <p:nvPicPr>
          <p:cNvPr id="17" name="Image 16">
            <a:extLst>
              <a:ext uri="{FF2B5EF4-FFF2-40B4-BE49-F238E27FC236}">
                <a16:creationId xmlns:a16="http://schemas.microsoft.com/office/drawing/2014/main" id="{F76E528F-4CD9-48BB-952C-93038BF67FD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8493" r="57015" b="14712"/>
          <a:stretch/>
        </p:blipFill>
        <p:spPr>
          <a:xfrm>
            <a:off x="6003963" y="3681128"/>
            <a:ext cx="955530" cy="900000"/>
          </a:xfrm>
          <a:prstGeom prst="rect">
            <a:avLst/>
          </a:prstGeom>
        </p:spPr>
      </p:pic>
      <p:pic>
        <p:nvPicPr>
          <p:cNvPr id="19" name="Image 18">
            <a:extLst>
              <a:ext uri="{FF2B5EF4-FFF2-40B4-BE49-F238E27FC236}">
                <a16:creationId xmlns:a16="http://schemas.microsoft.com/office/drawing/2014/main" id="{9BED990C-4D4B-4B9E-BE22-E097D49CB1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91358" y="3950423"/>
            <a:ext cx="2517267" cy="347664"/>
          </a:xfrm>
          <a:prstGeom prst="rect">
            <a:avLst/>
          </a:prstGeom>
        </p:spPr>
      </p:pic>
    </p:spTree>
    <p:extLst>
      <p:ext uri="{BB962C8B-B14F-4D97-AF65-F5344CB8AC3E}">
        <p14:creationId xmlns:p14="http://schemas.microsoft.com/office/powerpoint/2010/main" val="1089190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rnière page_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C24C09-8110-4F8D-AE57-70663776D99C}"/>
              </a:ext>
            </a:extLst>
          </p:cNvPr>
          <p:cNvSpPr/>
          <p:nvPr userDrawn="1"/>
        </p:nvSpPr>
        <p:spPr>
          <a:xfrm rot="10800000">
            <a:off x="-15241" y="-8988"/>
            <a:ext cx="6331268" cy="6885432"/>
          </a:xfrm>
          <a:prstGeom prst="rect">
            <a:avLst/>
          </a:prstGeom>
          <a:solidFill>
            <a:srgbClr val="00ACA3"/>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pic>
        <p:nvPicPr>
          <p:cNvPr id="26" name="Image 25">
            <a:extLst>
              <a:ext uri="{FF2B5EF4-FFF2-40B4-BE49-F238E27FC236}">
                <a16:creationId xmlns:a16="http://schemas.microsoft.com/office/drawing/2014/main" id="{AF07650A-707A-4A2E-84E1-A632D08468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803"/>
            <a:ext cx="3084843" cy="3084843"/>
          </a:xfrm>
          <a:prstGeom prst="rect">
            <a:avLst/>
          </a:prstGeom>
        </p:spPr>
      </p:pic>
      <p:pic>
        <p:nvPicPr>
          <p:cNvPr id="6" name="Image 5">
            <a:extLst>
              <a:ext uri="{FF2B5EF4-FFF2-40B4-BE49-F238E27FC236}">
                <a16:creationId xmlns:a16="http://schemas.microsoft.com/office/drawing/2014/main" id="{C5C41723-6BCD-49AA-8C50-0439087FF6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168" y="3250253"/>
            <a:ext cx="3554276" cy="3060457"/>
          </a:xfrm>
          <a:prstGeom prst="rect">
            <a:avLst/>
          </a:prstGeom>
        </p:spPr>
      </p:pic>
      <p:sp>
        <p:nvSpPr>
          <p:cNvPr id="4" name="Forme libre : forme 3">
            <a:extLst>
              <a:ext uri="{FF2B5EF4-FFF2-40B4-BE49-F238E27FC236}">
                <a16:creationId xmlns:a16="http://schemas.microsoft.com/office/drawing/2014/main" id="{71F0AE6B-737D-4285-BAB3-A365827C7944}"/>
              </a:ext>
            </a:extLst>
          </p:cNvPr>
          <p:cNvSpPr/>
          <p:nvPr userDrawn="1"/>
        </p:nvSpPr>
        <p:spPr>
          <a:xfrm>
            <a:off x="3970470" y="-36419"/>
            <a:ext cx="8174736" cy="6925056"/>
          </a:xfrm>
          <a:custGeom>
            <a:avLst/>
            <a:gdLst>
              <a:gd name="connsiteX0" fmla="*/ 0 w 8174736"/>
              <a:gd name="connsiteY0" fmla="*/ 0 h 6885432"/>
              <a:gd name="connsiteX1" fmla="*/ 8174736 w 8174736"/>
              <a:gd name="connsiteY1" fmla="*/ 18288 h 6885432"/>
              <a:gd name="connsiteX2" fmla="*/ 8156448 w 8174736"/>
              <a:gd name="connsiteY2" fmla="*/ 6885432 h 6885432"/>
              <a:gd name="connsiteX3" fmla="*/ 2249424 w 8174736"/>
              <a:gd name="connsiteY3" fmla="*/ 68671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715768 w 8174736"/>
              <a:gd name="connsiteY3" fmla="*/ 59527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240280 w 8174736"/>
              <a:gd name="connsiteY3" fmla="*/ 6876288 h 6885432"/>
              <a:gd name="connsiteX4" fmla="*/ 0 w 8174736"/>
              <a:gd name="connsiteY4" fmla="*/ 0 h 6885432"/>
              <a:gd name="connsiteX0" fmla="*/ 0 w 8174736"/>
              <a:gd name="connsiteY0" fmla="*/ 0 h 6900672"/>
              <a:gd name="connsiteX1" fmla="*/ 8174736 w 8174736"/>
              <a:gd name="connsiteY1" fmla="*/ 18288 h 6900672"/>
              <a:gd name="connsiteX2" fmla="*/ 8156448 w 8174736"/>
              <a:gd name="connsiteY2" fmla="*/ 6885432 h 6900672"/>
              <a:gd name="connsiteX3" fmla="*/ 2240280 w 8174736"/>
              <a:gd name="connsiteY3" fmla="*/ 6900672 h 6900672"/>
              <a:gd name="connsiteX4" fmla="*/ 0 w 8174736"/>
              <a:gd name="connsiteY4" fmla="*/ 0 h 6900672"/>
              <a:gd name="connsiteX0" fmla="*/ 0 w 8174736"/>
              <a:gd name="connsiteY0" fmla="*/ 0 h 6925056"/>
              <a:gd name="connsiteX1" fmla="*/ 8174736 w 8174736"/>
              <a:gd name="connsiteY1" fmla="*/ 18288 h 6925056"/>
              <a:gd name="connsiteX2" fmla="*/ 8156448 w 8174736"/>
              <a:gd name="connsiteY2" fmla="*/ 6885432 h 6925056"/>
              <a:gd name="connsiteX3" fmla="*/ 2258568 w 8174736"/>
              <a:gd name="connsiteY3" fmla="*/ 6925056 h 6925056"/>
              <a:gd name="connsiteX4" fmla="*/ 0 w 8174736"/>
              <a:gd name="connsiteY4" fmla="*/ 0 h 692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4736" h="6925056">
                <a:moveTo>
                  <a:pt x="0" y="0"/>
                </a:moveTo>
                <a:lnTo>
                  <a:pt x="8174736" y="18288"/>
                </a:lnTo>
                <a:lnTo>
                  <a:pt x="8156448" y="6885432"/>
                </a:lnTo>
                <a:lnTo>
                  <a:pt x="2258568" y="69250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4" name="Connecteur droit 23">
            <a:extLst>
              <a:ext uri="{FF2B5EF4-FFF2-40B4-BE49-F238E27FC236}">
                <a16:creationId xmlns:a16="http://schemas.microsoft.com/office/drawing/2014/main" id="{49E732B5-2DE1-4CF5-8649-BA3136CF7A34}"/>
              </a:ext>
            </a:extLst>
          </p:cNvPr>
          <p:cNvCxnSpPr>
            <a:cxnSpLocks/>
          </p:cNvCxnSpPr>
          <p:nvPr userDrawn="1"/>
        </p:nvCxnSpPr>
        <p:spPr>
          <a:xfrm>
            <a:off x="3072538" y="-221778"/>
            <a:ext cx="2354151" cy="7328847"/>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Image 29">
            <a:extLst>
              <a:ext uri="{FF2B5EF4-FFF2-40B4-BE49-F238E27FC236}">
                <a16:creationId xmlns:a16="http://schemas.microsoft.com/office/drawing/2014/main" id="{9C1E8155-7D00-458E-9F18-A5B5F15C89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85301" y="870708"/>
            <a:ext cx="3859516" cy="343264"/>
          </a:xfrm>
          <a:prstGeom prst="rect">
            <a:avLst/>
          </a:prstGeom>
        </p:spPr>
      </p:pic>
      <p:pic>
        <p:nvPicPr>
          <p:cNvPr id="33" name="Image 32">
            <a:extLst>
              <a:ext uri="{FF2B5EF4-FFF2-40B4-BE49-F238E27FC236}">
                <a16:creationId xmlns:a16="http://schemas.microsoft.com/office/drawing/2014/main" id="{421AB4DA-35BB-4C67-8E55-B81903DFD89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63471" y="5575970"/>
            <a:ext cx="3613070" cy="334462"/>
          </a:xfrm>
          <a:prstGeom prst="rect">
            <a:avLst/>
          </a:prstGeom>
        </p:spPr>
      </p:pic>
      <p:pic>
        <p:nvPicPr>
          <p:cNvPr id="49" name="Image 48">
            <a:extLst>
              <a:ext uri="{FF2B5EF4-FFF2-40B4-BE49-F238E27FC236}">
                <a16:creationId xmlns:a16="http://schemas.microsoft.com/office/drawing/2014/main" id="{DA15EFBB-3F8C-4D27-A2E5-5B45B04888E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77462" y="5262329"/>
            <a:ext cx="955048" cy="961200"/>
          </a:xfrm>
          <a:prstGeom prst="rect">
            <a:avLst/>
          </a:prstGeom>
        </p:spPr>
      </p:pic>
      <p:pic>
        <p:nvPicPr>
          <p:cNvPr id="51" name="Image 50">
            <a:extLst>
              <a:ext uri="{FF2B5EF4-FFF2-40B4-BE49-F238E27FC236}">
                <a16:creationId xmlns:a16="http://schemas.microsoft.com/office/drawing/2014/main" id="{B7075415-AB5A-4664-BC52-EDAC5E57B0D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908574" y="534604"/>
            <a:ext cx="955531" cy="961686"/>
          </a:xfrm>
          <a:prstGeom prst="rect">
            <a:avLst/>
          </a:prstGeom>
        </p:spPr>
      </p:pic>
      <p:pic>
        <p:nvPicPr>
          <p:cNvPr id="15" name="Image 14">
            <a:extLst>
              <a:ext uri="{FF2B5EF4-FFF2-40B4-BE49-F238E27FC236}">
                <a16:creationId xmlns:a16="http://schemas.microsoft.com/office/drawing/2014/main" id="{422AA62D-2F14-4A4B-B4E0-FFC06B62D5C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61464" y="3954057"/>
            <a:ext cx="2517267" cy="347664"/>
          </a:xfrm>
          <a:prstGeom prst="rect">
            <a:avLst/>
          </a:prstGeom>
        </p:spPr>
      </p:pic>
      <p:pic>
        <p:nvPicPr>
          <p:cNvPr id="16" name="Image 15">
            <a:extLst>
              <a:ext uri="{FF2B5EF4-FFF2-40B4-BE49-F238E27FC236}">
                <a16:creationId xmlns:a16="http://schemas.microsoft.com/office/drawing/2014/main" id="{D626932E-1129-408D-88C5-E95D603F849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983068" y="3645024"/>
            <a:ext cx="955048" cy="961200"/>
          </a:xfrm>
          <a:prstGeom prst="rect">
            <a:avLst/>
          </a:prstGeom>
        </p:spPr>
      </p:pic>
      <p:pic>
        <p:nvPicPr>
          <p:cNvPr id="17" name="Image 16">
            <a:extLst>
              <a:ext uri="{FF2B5EF4-FFF2-40B4-BE49-F238E27FC236}">
                <a16:creationId xmlns:a16="http://schemas.microsoft.com/office/drawing/2014/main" id="{B9FCE0CA-B6AF-4DB5-B143-3E3A1DA38F9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588375" y="2451331"/>
            <a:ext cx="3815508" cy="356466"/>
          </a:xfrm>
          <a:prstGeom prst="rect">
            <a:avLst/>
          </a:prstGeom>
        </p:spPr>
      </p:pic>
      <p:pic>
        <p:nvPicPr>
          <p:cNvPr id="18" name="Image 17">
            <a:extLst>
              <a:ext uri="{FF2B5EF4-FFF2-40B4-BE49-F238E27FC236}">
                <a16:creationId xmlns:a16="http://schemas.microsoft.com/office/drawing/2014/main" id="{1DF6AB74-28C5-4A80-B1B4-30384A33295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447928" y="2132856"/>
            <a:ext cx="955048" cy="961200"/>
          </a:xfrm>
          <a:prstGeom prst="rect">
            <a:avLst/>
          </a:prstGeom>
        </p:spPr>
      </p:pic>
    </p:spTree>
    <p:extLst>
      <p:ext uri="{BB962C8B-B14F-4D97-AF65-F5344CB8AC3E}">
        <p14:creationId xmlns:p14="http://schemas.microsoft.com/office/powerpoint/2010/main" val="323064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2.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Espace réservé du contenu 2"/>
          <p:cNvSpPr txBox="1">
            <a:spLocks/>
          </p:cNvSpPr>
          <p:nvPr userDrawn="1"/>
        </p:nvSpPr>
        <p:spPr>
          <a:xfrm>
            <a:off x="910524" y="2496461"/>
            <a:ext cx="10370952" cy="4038600"/>
          </a:xfrm>
          <a:prstGeom prst="rect">
            <a:avLst/>
          </a:prstGeom>
        </p:spPr>
        <p:txBody>
          <a:bodyPr wrap="square" lIns="0" tIns="0" rIns="0" bIns="0" numCol="2">
            <a:normAutofit/>
          </a:bodyPr>
          <a:lstStyle>
            <a:lvl1pPr marL="0">
              <a:defRPr sz="2461" b="1" i="0">
                <a:solidFill>
                  <a:srgbClr val="60D4A8"/>
                </a:solidFill>
                <a:latin typeface="BrandonGrotesque-Black"/>
                <a:ea typeface="+mn-ea"/>
                <a:cs typeface="BrandonGrotesque-Black"/>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marL="342900" indent="-342900" defTabSz="914400">
              <a:buBlip>
                <a:blip r:embed="rId14"/>
              </a:buBlip>
            </a:pPr>
            <a:endParaRPr lang="fr-BE" sz="1600" kern="0">
              <a:solidFill>
                <a:schemeClr val="tx1">
                  <a:lumMod val="85000"/>
                  <a:lumOff val="15000"/>
                </a:schemeClr>
              </a:solidFill>
              <a:latin typeface="Poppins" charset="0"/>
              <a:ea typeface="Poppins" charset="0"/>
              <a:cs typeface="Poppins" charset="0"/>
            </a:endParaRPr>
          </a:p>
          <a:p>
            <a:pPr marL="1314450" lvl="1" indent="-857250" defTabSz="914400">
              <a:buFont typeface="Arial" charset="0"/>
              <a:buChar char="•"/>
            </a:pPr>
            <a:endParaRPr lang="fr-BE" sz="5400" kern="0">
              <a:solidFill>
                <a:schemeClr val="tx1">
                  <a:lumMod val="85000"/>
                  <a:lumOff val="15000"/>
                </a:schemeClr>
              </a:solidFill>
              <a:latin typeface="Poppins" charset="0"/>
              <a:ea typeface="Poppins" charset="0"/>
              <a:cs typeface="Poppins" charset="0"/>
            </a:endParaRPr>
          </a:p>
          <a:p>
            <a:pPr marL="1152525" lvl="1" indent="-857250" defTabSz="914400">
              <a:spcBef>
                <a:spcPts val="1000"/>
              </a:spcBef>
              <a:buFont typeface="Arial" charset="0"/>
              <a:buChar char="•"/>
            </a:pPr>
            <a:endParaRPr lang="fr-BE" sz="6400" kern="0">
              <a:solidFill>
                <a:schemeClr val="tx1">
                  <a:lumMod val="85000"/>
                  <a:lumOff val="15000"/>
                </a:schemeClr>
              </a:solidFill>
              <a:latin typeface="Poppins" charset="0"/>
              <a:ea typeface="Poppins" charset="0"/>
              <a:cs typeface="Poppins" charset="0"/>
            </a:endParaRPr>
          </a:p>
          <a:p>
            <a:pPr marL="342900" indent="-342900" defTabSz="914400">
              <a:buFont typeface="Arial" charset="0"/>
              <a:buChar char="•"/>
            </a:pPr>
            <a:endParaRPr lang="en-GB" kern="0">
              <a:solidFill>
                <a:schemeClr val="tx1">
                  <a:lumMod val="85000"/>
                  <a:lumOff val="15000"/>
                </a:schemeClr>
              </a:solidFill>
              <a:latin typeface="Poppins" charset="0"/>
              <a:ea typeface="Poppins" charset="0"/>
              <a:cs typeface="Poppins" charset="0"/>
            </a:endParaRPr>
          </a:p>
        </p:txBody>
      </p:sp>
      <p:grpSp>
        <p:nvGrpSpPr>
          <p:cNvPr id="14" name="Grouper 13">
            <a:extLst>
              <a:ext uri="{FF2B5EF4-FFF2-40B4-BE49-F238E27FC236}">
                <a16:creationId xmlns:a16="http://schemas.microsoft.com/office/drawing/2014/main" id="{04E2B535-A022-47B0-8BF4-5A1549FF77F0}"/>
              </a:ext>
            </a:extLst>
          </p:cNvPr>
          <p:cNvGrpSpPr/>
          <p:nvPr userDrawn="1"/>
        </p:nvGrpSpPr>
        <p:grpSpPr>
          <a:xfrm>
            <a:off x="2" y="0"/>
            <a:ext cx="12191998" cy="836712"/>
            <a:chOff x="2" y="152400"/>
            <a:chExt cx="12191998" cy="836712"/>
          </a:xfrm>
        </p:grpSpPr>
        <p:pic>
          <p:nvPicPr>
            <p:cNvPr id="15" name="Image 14">
              <a:extLst>
                <a:ext uri="{FF2B5EF4-FFF2-40B4-BE49-F238E27FC236}">
                  <a16:creationId xmlns:a16="http://schemas.microsoft.com/office/drawing/2014/main" id="{2F2BDF0D-1435-45D2-98E5-760EB333335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 y="152400"/>
              <a:ext cx="12191998" cy="720000"/>
            </a:xfrm>
            <a:prstGeom prst="rect">
              <a:avLst/>
            </a:prstGeom>
          </p:spPr>
        </p:pic>
        <p:pic>
          <p:nvPicPr>
            <p:cNvPr id="16" name="Image 15">
              <a:extLst>
                <a:ext uri="{FF2B5EF4-FFF2-40B4-BE49-F238E27FC236}">
                  <a16:creationId xmlns:a16="http://schemas.microsoft.com/office/drawing/2014/main" id="{F6772522-A720-432B-BB03-1C7EF9D8E65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3795" y="614647"/>
              <a:ext cx="628135" cy="374465"/>
            </a:xfrm>
            <a:prstGeom prst="rect">
              <a:avLst/>
            </a:prstGeom>
          </p:spPr>
        </p:pic>
      </p:grpSp>
      <p:pic>
        <p:nvPicPr>
          <p:cNvPr id="17" name="Image 16">
            <a:extLst>
              <a:ext uri="{FF2B5EF4-FFF2-40B4-BE49-F238E27FC236}">
                <a16:creationId xmlns:a16="http://schemas.microsoft.com/office/drawing/2014/main" id="{E043F479-0242-4C1D-8750-BC1E86E8399A}"/>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a:xfrm>
            <a:off x="183795" y="0"/>
            <a:ext cx="655621" cy="720000"/>
          </a:xfrm>
          <a:prstGeom prst="rect">
            <a:avLst/>
          </a:prstGeom>
        </p:spPr>
      </p:pic>
    </p:spTree>
    <p:extLst>
      <p:ext uri="{BB962C8B-B14F-4D97-AF65-F5344CB8AC3E}">
        <p14:creationId xmlns:p14="http://schemas.microsoft.com/office/powerpoint/2010/main" val="640826117"/>
      </p:ext>
    </p:extLst>
  </p:cSld>
  <p:clrMap bg1="lt1" tx1="dk1" bg2="lt2" tx2="dk2" accent1="accent1" accent2="accent2" accent3="accent3" accent4="accent4" accent5="accent5" accent6="accent6" hlink="hlink" folHlink="folHlink"/>
  <p:sldLayoutIdLst>
    <p:sldLayoutId id="2147483667" r:id="rId1"/>
    <p:sldLayoutId id="2147483680" r:id="rId2"/>
    <p:sldLayoutId id="2147483684" r:id="rId3"/>
    <p:sldLayoutId id="2147483706" r:id="rId4"/>
    <p:sldLayoutId id="2147483701" r:id="rId5"/>
    <p:sldLayoutId id="2147483705" r:id="rId6"/>
    <p:sldLayoutId id="2147483707" r:id="rId7"/>
    <p:sldLayoutId id="2147483682" r:id="rId8"/>
    <p:sldLayoutId id="2147483699" r:id="rId9"/>
    <p:sldLayoutId id="2147483714" r:id="rId10"/>
    <p:sldLayoutId id="2147483715" r:id="rId11"/>
    <p:sldLayoutId id="2147483716"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ACA3"/>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DF34E3A-F766-402A-9630-E27E6F123BA2}"/>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1013224" y="5442720"/>
            <a:ext cx="799200" cy="1080000"/>
          </a:xfrm>
          <a:prstGeom prst="rect">
            <a:avLst/>
          </a:prstGeom>
        </p:spPr>
      </p:pic>
    </p:spTree>
    <p:extLst>
      <p:ext uri="{BB962C8B-B14F-4D97-AF65-F5344CB8AC3E}">
        <p14:creationId xmlns:p14="http://schemas.microsoft.com/office/powerpoint/2010/main" val="1590278594"/>
      </p:ext>
    </p:extLst>
  </p:cSld>
  <p:clrMap bg1="lt1" tx1="dk1" bg2="lt2" tx2="dk2" accent1="accent1" accent2="accent2" accent3="accent3" accent4="accent4" accent5="accent5" accent6="accent6" hlink="hlink" folHlink="folHlink"/>
  <p:sldLayoutIdLst>
    <p:sldLayoutId id="2147483700" r:id="rId1"/>
    <p:sldLayoutId id="2147483681" r:id="rId2"/>
    <p:sldLayoutId id="2147483687" r:id="rId3"/>
    <p:sldLayoutId id="2147483697" r:id="rId4"/>
    <p:sldLayoutId id="2147483698" r:id="rId5"/>
    <p:sldLayoutId id="2147483710" r:id="rId6"/>
    <p:sldLayoutId id="2147483712" r:id="rId7"/>
    <p:sldLayoutId id="2147483713"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svg"/></Relationships>
</file>

<file path=ppt/slides/_rels/slide27.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3.jpeg"/><Relationship Id="rId7" Type="http://schemas.openxmlformats.org/officeDocument/2006/relationships/image" Target="../media/image95.emf"/><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98.png"/><Relationship Id="rId4" Type="http://schemas.openxmlformats.org/officeDocument/2006/relationships/image" Target="../media/image94.jpe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4.jpeg"/><Relationship Id="rId5" Type="http://schemas.microsoft.com/office/2007/relationships/hdphoto" Target="../media/hdphoto3.wdp"/><Relationship Id="rId10" Type="http://schemas.openxmlformats.org/officeDocument/2006/relationships/image" Target="../media/image107.jpeg"/><Relationship Id="rId4" Type="http://schemas.openxmlformats.org/officeDocument/2006/relationships/image" Target="../media/image103.png"/><Relationship Id="rId9"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svg"/></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png"/><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media/image109.sv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image" Target="../media/image114.jpeg"/><Relationship Id="rId1" Type="http://schemas.openxmlformats.org/officeDocument/2006/relationships/slideLayout" Target="../slideLayouts/slideLayout5.xml"/><Relationship Id="rId6" Type="http://schemas.openxmlformats.org/officeDocument/2006/relationships/chart" Target="../charts/chart1.xml"/><Relationship Id="rId11" Type="http://schemas.openxmlformats.org/officeDocument/2006/relationships/chart" Target="../charts/chart2.xml"/><Relationship Id="rId5" Type="http://schemas.microsoft.com/office/2007/relationships/hdphoto" Target="../media/hdphoto5.wdp"/><Relationship Id="rId10" Type="http://schemas.openxmlformats.org/officeDocument/2006/relationships/image" Target="../media/image120.svg"/><Relationship Id="rId4" Type="http://schemas.openxmlformats.org/officeDocument/2006/relationships/image" Target="../media/image116.png"/><Relationship Id="rId9"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svg"/></Relationships>
</file>

<file path=ppt/slides/_rels/slide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xml"/><Relationship Id="rId5" Type="http://schemas.openxmlformats.org/officeDocument/2006/relationships/image" Target="../media/image132.jpeg"/><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jpeg"/><Relationship Id="rId9" Type="http://schemas.openxmlformats.org/officeDocument/2006/relationships/image" Target="../media/image141.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146.png"/><Relationship Id="rId7" Type="http://schemas.openxmlformats.org/officeDocument/2006/relationships/image" Target="../media/image150.emf"/><Relationship Id="rId2" Type="http://schemas.openxmlformats.org/officeDocument/2006/relationships/image" Target="../media/image145.png"/><Relationship Id="rId1" Type="http://schemas.openxmlformats.org/officeDocument/2006/relationships/slideLayout" Target="../slideLayouts/slideLayout5.xml"/><Relationship Id="rId6" Type="http://schemas.openxmlformats.org/officeDocument/2006/relationships/image" Target="../media/image149.emf"/><Relationship Id="rId5" Type="http://schemas.openxmlformats.org/officeDocument/2006/relationships/image" Target="../media/image148.emf"/><Relationship Id="rId10" Type="http://schemas.openxmlformats.org/officeDocument/2006/relationships/image" Target="../media/image153.svg"/><Relationship Id="rId4" Type="http://schemas.openxmlformats.org/officeDocument/2006/relationships/image" Target="../media/image147.emf"/><Relationship Id="rId9" Type="http://schemas.openxmlformats.org/officeDocument/2006/relationships/image" Target="../media/image152.png"/></Relationships>
</file>

<file path=ppt/slides/_rels/slide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5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4.png"/></Relationships>
</file>

<file path=ppt/slides/_rels/slide5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1.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5.xml"/><Relationship Id="rId6" Type="http://schemas.openxmlformats.org/officeDocument/2006/relationships/hyperlink" Target="https://securotheque.wallonie.be/home.html" TargetMode="External"/><Relationship Id="rId5" Type="http://schemas.openxmlformats.org/officeDocument/2006/relationships/image" Target="../media/image169.jpeg"/><Relationship Id="rId4" Type="http://schemas.openxmlformats.org/officeDocument/2006/relationships/image" Target="../media/image168.jpeg"/></Relationships>
</file>

<file path=ppt/slides/_rels/slide5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5.xml"/><Relationship Id="rId6" Type="http://schemas.openxmlformats.org/officeDocument/2006/relationships/image" Target="../media/image170.jpe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6.png"/><Relationship Id="rId1" Type="http://schemas.openxmlformats.org/officeDocument/2006/relationships/slideLayout" Target="../slideLayouts/slideLayout5.xml"/><Relationship Id="rId4" Type="http://schemas.openxmlformats.org/officeDocument/2006/relationships/image" Target="../media/image177.png"/></Relationships>
</file>

<file path=ppt/slides/_rels/slide6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5.xml"/><Relationship Id="rId4" Type="http://schemas.openxmlformats.org/officeDocument/2006/relationships/image" Target="../media/image180.png"/></Relationships>
</file>

<file path=ppt/slides/_rels/slide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5.xml"/><Relationship Id="rId4" Type="http://schemas.openxmlformats.org/officeDocument/2006/relationships/image" Target="../media/image18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5.xml"/><Relationship Id="rId4" Type="http://schemas.openxmlformats.org/officeDocument/2006/relationships/image" Target="../media/image1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image" Target="../media/image190.png"/><Relationship Id="rId1" Type="http://schemas.openxmlformats.org/officeDocument/2006/relationships/slideLayout" Target="../slideLayouts/slideLayout5.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6.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5.xml"/><Relationship Id="rId6" Type="http://schemas.openxmlformats.org/officeDocument/2006/relationships/image" Target="../media/image203.svg"/><Relationship Id="rId5" Type="http://schemas.openxmlformats.org/officeDocument/2006/relationships/image" Target="../media/image202.png"/><Relationship Id="rId4" Type="http://schemas.openxmlformats.org/officeDocument/2006/relationships/image" Target="../media/image201.png"/></Relationships>
</file>

<file path=ppt/slides/_rels/slide77.xml.rels><?xml version="1.0" encoding="UTF-8" standalone="yes"?>
<Relationships xmlns="http://schemas.openxmlformats.org/package/2006/relationships"><Relationship Id="rId8" Type="http://schemas.openxmlformats.org/officeDocument/2006/relationships/image" Target="../media/image211.svg"/><Relationship Id="rId3" Type="http://schemas.openxmlformats.org/officeDocument/2006/relationships/image" Target="../media/image206.png"/><Relationship Id="rId7" Type="http://schemas.openxmlformats.org/officeDocument/2006/relationships/image" Target="../media/image210.gif"/><Relationship Id="rId2" Type="http://schemas.openxmlformats.org/officeDocument/2006/relationships/image" Target="../media/image205.png"/><Relationship Id="rId1" Type="http://schemas.openxmlformats.org/officeDocument/2006/relationships/slideLayout" Target="../slideLayouts/slideLayout5.xml"/><Relationship Id="rId6" Type="http://schemas.openxmlformats.org/officeDocument/2006/relationships/image" Target="../media/image209.svg"/><Relationship Id="rId5" Type="http://schemas.openxmlformats.org/officeDocument/2006/relationships/image" Target="../media/image208.png"/><Relationship Id="rId10" Type="http://schemas.openxmlformats.org/officeDocument/2006/relationships/image" Target="../media/image212.png"/><Relationship Id="rId4" Type="http://schemas.openxmlformats.org/officeDocument/2006/relationships/image" Target="../media/image207.svg"/><Relationship Id="rId9" Type="http://schemas.openxmlformats.org/officeDocument/2006/relationships/image" Target="../media/image10.png"/></Relationships>
</file>

<file path=ppt/slides/_rels/slide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5.xml"/><Relationship Id="rId6" Type="http://schemas.openxmlformats.org/officeDocument/2006/relationships/image" Target="../media/image217.png"/><Relationship Id="rId5" Type="http://schemas.openxmlformats.org/officeDocument/2006/relationships/image" Target="../media/image216.svg"/><Relationship Id="rId4" Type="http://schemas.openxmlformats.org/officeDocument/2006/relationships/image" Target="../media/image21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èche : chevron 26">
            <a:extLst>
              <a:ext uri="{FF2B5EF4-FFF2-40B4-BE49-F238E27FC236}">
                <a16:creationId xmlns:a16="http://schemas.microsoft.com/office/drawing/2014/main" id="{8874E840-E460-5636-8CA0-D2FABE3999C4}"/>
              </a:ext>
            </a:extLst>
          </p:cNvPr>
          <p:cNvSpPr/>
          <p:nvPr/>
        </p:nvSpPr>
        <p:spPr>
          <a:xfrm>
            <a:off x="4367808" y="3409130"/>
            <a:ext cx="2177592" cy="7535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5" name="Flèche : pentagone 14">
            <a:extLst>
              <a:ext uri="{FF2B5EF4-FFF2-40B4-BE49-F238E27FC236}">
                <a16:creationId xmlns:a16="http://schemas.microsoft.com/office/drawing/2014/main" id="{10D0690F-FEB3-2AFC-26E4-2DCE4157F412}"/>
              </a:ext>
            </a:extLst>
          </p:cNvPr>
          <p:cNvSpPr/>
          <p:nvPr/>
        </p:nvSpPr>
        <p:spPr>
          <a:xfrm>
            <a:off x="443300" y="3403665"/>
            <a:ext cx="2191890" cy="76450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 chevron 15">
            <a:extLst>
              <a:ext uri="{FF2B5EF4-FFF2-40B4-BE49-F238E27FC236}">
                <a16:creationId xmlns:a16="http://schemas.microsoft.com/office/drawing/2014/main" id="{4D16522A-0D1F-C2C2-2D13-2A017755C8DA}"/>
              </a:ext>
            </a:extLst>
          </p:cNvPr>
          <p:cNvSpPr/>
          <p:nvPr/>
        </p:nvSpPr>
        <p:spPr>
          <a:xfrm>
            <a:off x="2405554" y="3409130"/>
            <a:ext cx="2177592" cy="7535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 name="ZoneTexte 1">
            <a:extLst>
              <a:ext uri="{FF2B5EF4-FFF2-40B4-BE49-F238E27FC236}">
                <a16:creationId xmlns:a16="http://schemas.microsoft.com/office/drawing/2014/main" id="{D43E6D1F-54F0-D696-39E5-EDB0E86BB417}"/>
              </a:ext>
            </a:extLst>
          </p:cNvPr>
          <p:cNvSpPr txBox="1"/>
          <p:nvPr/>
        </p:nvSpPr>
        <p:spPr>
          <a:xfrm>
            <a:off x="404736" y="2040665"/>
            <a:ext cx="5676362" cy="646331"/>
          </a:xfrm>
          <a:prstGeom prst="rect">
            <a:avLst/>
          </a:prstGeom>
          <a:noFill/>
        </p:spPr>
        <p:txBody>
          <a:bodyPr wrap="none" rtlCol="0">
            <a:spAutoFit/>
          </a:bodyPr>
          <a:lstStyle/>
          <a:p>
            <a:r>
              <a:rPr lang="fr-BE" sz="3600" b="1" dirty="0" err="1">
                <a:solidFill>
                  <a:schemeClr val="bg2">
                    <a:lumMod val="10000"/>
                  </a:schemeClr>
                </a:solidFill>
                <a:latin typeface="+mj-lt"/>
              </a:rPr>
              <a:t>Kommunaler</a:t>
            </a:r>
            <a:r>
              <a:rPr lang="fr-BE" sz="3600" b="1" dirty="0">
                <a:solidFill>
                  <a:schemeClr val="bg2">
                    <a:lumMod val="10000"/>
                  </a:schemeClr>
                </a:solidFill>
                <a:latin typeface="+mj-lt"/>
              </a:rPr>
              <a:t> </a:t>
            </a:r>
            <a:r>
              <a:rPr lang="fr-BE" sz="3600" b="1" dirty="0" err="1">
                <a:solidFill>
                  <a:schemeClr val="bg2">
                    <a:lumMod val="10000"/>
                  </a:schemeClr>
                </a:solidFill>
                <a:latin typeface="+mj-lt"/>
              </a:rPr>
              <a:t>Mobilitätsplan</a:t>
            </a:r>
            <a:r>
              <a:rPr lang="fr-BE" sz="3600" b="1" dirty="0">
                <a:solidFill>
                  <a:schemeClr val="bg2">
                    <a:lumMod val="10000"/>
                  </a:schemeClr>
                </a:solidFill>
                <a:latin typeface="+mj-lt"/>
              </a:rPr>
              <a:t> </a:t>
            </a:r>
          </a:p>
        </p:txBody>
      </p:sp>
      <p:pic>
        <p:nvPicPr>
          <p:cNvPr id="11" name="Image 10">
            <a:extLst>
              <a:ext uri="{FF2B5EF4-FFF2-40B4-BE49-F238E27FC236}">
                <a16:creationId xmlns:a16="http://schemas.microsoft.com/office/drawing/2014/main" id="{38C9E8FA-255F-71D2-F28C-8566AF3070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344" y="5229200"/>
            <a:ext cx="2880320" cy="1440160"/>
          </a:xfrm>
          <a:prstGeom prst="rect">
            <a:avLst/>
          </a:prstGeom>
        </p:spPr>
      </p:pic>
      <p:sp>
        <p:nvSpPr>
          <p:cNvPr id="12" name="ZoneTexte 11">
            <a:extLst>
              <a:ext uri="{FF2B5EF4-FFF2-40B4-BE49-F238E27FC236}">
                <a16:creationId xmlns:a16="http://schemas.microsoft.com/office/drawing/2014/main" id="{9F9443DB-9219-D649-006B-76DCCB181BF4}"/>
              </a:ext>
            </a:extLst>
          </p:cNvPr>
          <p:cNvSpPr txBox="1"/>
          <p:nvPr/>
        </p:nvSpPr>
        <p:spPr>
          <a:xfrm>
            <a:off x="404736" y="2636912"/>
            <a:ext cx="2786276" cy="523220"/>
          </a:xfrm>
          <a:prstGeom prst="rect">
            <a:avLst/>
          </a:prstGeom>
          <a:noFill/>
        </p:spPr>
        <p:txBody>
          <a:bodyPr wrap="none" rtlCol="0">
            <a:spAutoFit/>
          </a:bodyPr>
          <a:lstStyle/>
          <a:p>
            <a:r>
              <a:rPr lang="fr-BE" sz="2800" b="1" dirty="0" err="1">
                <a:solidFill>
                  <a:schemeClr val="accent2"/>
                </a:solidFill>
                <a:latin typeface="+mj-lt"/>
              </a:rPr>
              <a:t>Gemeinde</a:t>
            </a:r>
            <a:r>
              <a:rPr lang="fr-BE" sz="2800" b="1" dirty="0">
                <a:solidFill>
                  <a:schemeClr val="accent2"/>
                </a:solidFill>
                <a:latin typeface="+mj-lt"/>
              </a:rPr>
              <a:t> Kelmis</a:t>
            </a:r>
          </a:p>
        </p:txBody>
      </p:sp>
      <p:sp>
        <p:nvSpPr>
          <p:cNvPr id="13" name="ZoneTexte 12">
            <a:extLst>
              <a:ext uri="{FF2B5EF4-FFF2-40B4-BE49-F238E27FC236}">
                <a16:creationId xmlns:a16="http://schemas.microsoft.com/office/drawing/2014/main" id="{C5A80862-63AB-525A-97B4-695E4EFD590C}"/>
              </a:ext>
            </a:extLst>
          </p:cNvPr>
          <p:cNvSpPr txBox="1"/>
          <p:nvPr/>
        </p:nvSpPr>
        <p:spPr>
          <a:xfrm>
            <a:off x="404736" y="419614"/>
            <a:ext cx="4683654" cy="400110"/>
          </a:xfrm>
          <a:prstGeom prst="rect">
            <a:avLst/>
          </a:prstGeom>
          <a:noFill/>
        </p:spPr>
        <p:txBody>
          <a:bodyPr wrap="none" rtlCol="0">
            <a:spAutoFit/>
          </a:bodyPr>
          <a:lstStyle/>
          <a:p>
            <a:r>
              <a:rPr lang="fr-BE" sz="2000" dirty="0" err="1">
                <a:solidFill>
                  <a:schemeClr val="bg2">
                    <a:lumMod val="10000"/>
                  </a:schemeClr>
                </a:solidFill>
                <a:latin typeface="+mj-lt"/>
              </a:rPr>
              <a:t>Februar</a:t>
            </a:r>
            <a:r>
              <a:rPr lang="fr-BE" sz="2000" dirty="0">
                <a:solidFill>
                  <a:schemeClr val="bg2">
                    <a:lumMod val="10000"/>
                  </a:schemeClr>
                </a:solidFill>
                <a:latin typeface="+mj-lt"/>
              </a:rPr>
              <a:t> 2024 – </a:t>
            </a:r>
            <a:r>
              <a:rPr lang="fr-BE" sz="2000" dirty="0" err="1">
                <a:solidFill>
                  <a:schemeClr val="bg2">
                    <a:lumMod val="10000"/>
                  </a:schemeClr>
                </a:solidFill>
                <a:latin typeface="+mj-lt"/>
              </a:rPr>
              <a:t>Zusammenfassung</a:t>
            </a:r>
            <a:r>
              <a:rPr lang="fr-BE" sz="2000" dirty="0">
                <a:solidFill>
                  <a:schemeClr val="bg2">
                    <a:lumMod val="10000"/>
                  </a:schemeClr>
                </a:solidFill>
                <a:latin typeface="+mj-lt"/>
              </a:rPr>
              <a:t> Phase 3 </a:t>
            </a:r>
          </a:p>
        </p:txBody>
      </p:sp>
      <p:pic>
        <p:nvPicPr>
          <p:cNvPr id="19" name="Graphique 18" descr="Badge 1 avec un remplissage uni">
            <a:extLst>
              <a:ext uri="{FF2B5EF4-FFF2-40B4-BE49-F238E27FC236}">
                <a16:creationId xmlns:a16="http://schemas.microsoft.com/office/drawing/2014/main" id="{5558591A-E65E-AAB7-9B70-5D0C129C414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16456" y="3515917"/>
            <a:ext cx="540000" cy="540000"/>
          </a:xfrm>
          <a:prstGeom prst="rect">
            <a:avLst/>
          </a:prstGeom>
        </p:spPr>
      </p:pic>
      <p:pic>
        <p:nvPicPr>
          <p:cNvPr id="21" name="Graphique 20" descr="Badge 3 avec un remplissage uni">
            <a:extLst>
              <a:ext uri="{FF2B5EF4-FFF2-40B4-BE49-F238E27FC236}">
                <a16:creationId xmlns:a16="http://schemas.microsoft.com/office/drawing/2014/main" id="{B4CF258E-9A38-B5A8-9D33-B449F8A5F6A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26000" y="3515917"/>
            <a:ext cx="540000" cy="540000"/>
          </a:xfrm>
          <a:prstGeom prst="rect">
            <a:avLst/>
          </a:prstGeom>
        </p:spPr>
      </p:pic>
      <p:pic>
        <p:nvPicPr>
          <p:cNvPr id="23" name="Graphique 22" descr="Badge avec un remplissage uni">
            <a:extLst>
              <a:ext uri="{FF2B5EF4-FFF2-40B4-BE49-F238E27FC236}">
                <a16:creationId xmlns:a16="http://schemas.microsoft.com/office/drawing/2014/main" id="{A30743A2-6AF9-9950-85A5-A915BF32CA7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50230" y="3515917"/>
            <a:ext cx="540000" cy="540000"/>
          </a:xfrm>
          <a:prstGeom prst="rect">
            <a:avLst/>
          </a:prstGeom>
        </p:spPr>
      </p:pic>
      <p:sp>
        <p:nvSpPr>
          <p:cNvPr id="25" name="ZoneTexte 24">
            <a:extLst>
              <a:ext uri="{FF2B5EF4-FFF2-40B4-BE49-F238E27FC236}">
                <a16:creationId xmlns:a16="http://schemas.microsoft.com/office/drawing/2014/main" id="{45D4871C-9560-30F9-2C1B-DF68BEF5E631}"/>
              </a:ext>
            </a:extLst>
          </p:cNvPr>
          <p:cNvSpPr txBox="1"/>
          <p:nvPr/>
        </p:nvSpPr>
        <p:spPr>
          <a:xfrm>
            <a:off x="518127" y="3574177"/>
            <a:ext cx="1165704" cy="400110"/>
          </a:xfrm>
          <a:prstGeom prst="rect">
            <a:avLst/>
          </a:prstGeom>
          <a:noFill/>
        </p:spPr>
        <p:txBody>
          <a:bodyPr wrap="none" rtlCol="0">
            <a:spAutoFit/>
          </a:bodyPr>
          <a:lstStyle/>
          <a:p>
            <a:r>
              <a:rPr lang="fr-BE" sz="2000" b="1" dirty="0">
                <a:solidFill>
                  <a:schemeClr val="bg1"/>
                </a:solidFill>
                <a:latin typeface="+mj-lt"/>
              </a:rPr>
              <a:t>Diagnose</a:t>
            </a:r>
          </a:p>
        </p:txBody>
      </p:sp>
      <p:sp>
        <p:nvSpPr>
          <p:cNvPr id="26" name="ZoneTexte 25">
            <a:extLst>
              <a:ext uri="{FF2B5EF4-FFF2-40B4-BE49-F238E27FC236}">
                <a16:creationId xmlns:a16="http://schemas.microsoft.com/office/drawing/2014/main" id="{62595402-8A4F-4AA0-C426-2E1656CF70D6}"/>
              </a:ext>
            </a:extLst>
          </p:cNvPr>
          <p:cNvSpPr txBox="1"/>
          <p:nvPr/>
        </p:nvSpPr>
        <p:spPr>
          <a:xfrm>
            <a:off x="2782304" y="3601251"/>
            <a:ext cx="691215" cy="400110"/>
          </a:xfrm>
          <a:prstGeom prst="rect">
            <a:avLst/>
          </a:prstGeom>
          <a:noFill/>
        </p:spPr>
        <p:txBody>
          <a:bodyPr wrap="none" rtlCol="0">
            <a:spAutoFit/>
          </a:bodyPr>
          <a:lstStyle/>
          <a:p>
            <a:r>
              <a:rPr lang="fr-BE" sz="2000" b="1" dirty="0" err="1">
                <a:solidFill>
                  <a:schemeClr val="bg1"/>
                </a:solidFill>
                <a:latin typeface="+mj-lt"/>
              </a:rPr>
              <a:t>Ziele</a:t>
            </a:r>
            <a:endParaRPr lang="fr-BE" sz="2000" b="1" dirty="0">
              <a:solidFill>
                <a:schemeClr val="bg1"/>
              </a:solidFill>
              <a:latin typeface="+mj-lt"/>
            </a:endParaRPr>
          </a:p>
        </p:txBody>
      </p:sp>
      <p:sp>
        <p:nvSpPr>
          <p:cNvPr id="28" name="ZoneTexte 27">
            <a:extLst>
              <a:ext uri="{FF2B5EF4-FFF2-40B4-BE49-F238E27FC236}">
                <a16:creationId xmlns:a16="http://schemas.microsoft.com/office/drawing/2014/main" id="{CC287E42-163F-0F1C-EBD1-74F12999B96C}"/>
              </a:ext>
            </a:extLst>
          </p:cNvPr>
          <p:cNvSpPr txBox="1"/>
          <p:nvPr/>
        </p:nvSpPr>
        <p:spPr>
          <a:xfrm>
            <a:off x="4831419" y="3601251"/>
            <a:ext cx="1156407" cy="400110"/>
          </a:xfrm>
          <a:prstGeom prst="rect">
            <a:avLst/>
          </a:prstGeom>
          <a:noFill/>
        </p:spPr>
        <p:txBody>
          <a:bodyPr wrap="none" rtlCol="0">
            <a:spAutoFit/>
          </a:bodyPr>
          <a:lstStyle/>
          <a:p>
            <a:r>
              <a:rPr lang="fr-BE" sz="2000" b="1" dirty="0" err="1">
                <a:solidFill>
                  <a:schemeClr val="bg1"/>
                </a:solidFill>
                <a:latin typeface="+mj-lt"/>
              </a:rPr>
              <a:t>Aktionen</a:t>
            </a:r>
            <a:endParaRPr lang="fr-BE" sz="2000" b="1" dirty="0">
              <a:solidFill>
                <a:schemeClr val="bg1"/>
              </a:solidFill>
              <a:latin typeface="+mj-lt"/>
            </a:endParaRPr>
          </a:p>
        </p:txBody>
      </p:sp>
      <p:sp>
        <p:nvSpPr>
          <p:cNvPr id="3" name="ZoneTexte 2">
            <a:extLst>
              <a:ext uri="{FF2B5EF4-FFF2-40B4-BE49-F238E27FC236}">
                <a16:creationId xmlns:a16="http://schemas.microsoft.com/office/drawing/2014/main" id="{8F4F1777-7C92-FDA7-C86E-DA333F2C6ABC}"/>
              </a:ext>
            </a:extLst>
          </p:cNvPr>
          <p:cNvSpPr txBox="1"/>
          <p:nvPr/>
        </p:nvSpPr>
        <p:spPr>
          <a:xfrm>
            <a:off x="10677476" y="6596390"/>
            <a:ext cx="1539204" cy="261610"/>
          </a:xfrm>
          <a:prstGeom prst="rect">
            <a:avLst/>
          </a:prstGeom>
          <a:noFill/>
        </p:spPr>
        <p:txBody>
          <a:bodyPr wrap="none" rtlCol="0">
            <a:spAutoFit/>
          </a:bodyPr>
          <a:lstStyle/>
          <a:p>
            <a:r>
              <a:rPr lang="fr-FR" sz="1100">
                <a:solidFill>
                  <a:schemeClr val="bg1"/>
                </a:solidFill>
              </a:rPr>
              <a:t>Source : www.kelmis.be</a:t>
            </a:r>
            <a:endParaRPr lang="fr-BE" sz="1100">
              <a:solidFill>
                <a:schemeClr val="bg1"/>
              </a:solidFill>
            </a:endParaRPr>
          </a:p>
        </p:txBody>
      </p:sp>
    </p:spTree>
    <p:extLst>
      <p:ext uri="{BB962C8B-B14F-4D97-AF65-F5344CB8AC3E}">
        <p14:creationId xmlns:p14="http://schemas.microsoft.com/office/powerpoint/2010/main" val="1678962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a:xfrm>
            <a:off x="2400300" y="2133599"/>
            <a:ext cx="7391400" cy="1981200"/>
          </a:xfrm>
        </p:spPr>
        <p:txBody>
          <a:bodyPr/>
          <a:lstStyle/>
          <a:p>
            <a:r>
              <a:rPr lang="fr-FR" dirty="0"/>
              <a:t>KMP Kelmis</a:t>
            </a:r>
            <a:endParaRPr lang="fr-BE" dirty="0"/>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a:xfrm>
            <a:off x="2400300" y="2971798"/>
            <a:ext cx="7391400" cy="1143001"/>
          </a:xfrm>
        </p:spPr>
        <p:txBody>
          <a:bodyPr/>
          <a:lstStyle/>
          <a:p>
            <a:r>
              <a:rPr lang="fr-FR" sz="3600" dirty="0" err="1"/>
              <a:t>Maßnahme</a:t>
            </a:r>
            <a:r>
              <a:rPr lang="fr-FR" sz="3600" dirty="0"/>
              <a:t> 1 – Multimodales </a:t>
            </a:r>
            <a:r>
              <a:rPr lang="fr-FR" sz="3600" dirty="0" err="1"/>
              <a:t>Schema</a:t>
            </a:r>
            <a:r>
              <a:rPr lang="fr-FR" sz="3600" dirty="0"/>
              <a:t> des </a:t>
            </a:r>
            <a:r>
              <a:rPr lang="fr-FR" sz="3600" dirty="0" err="1"/>
              <a:t>Dorfzentrums</a:t>
            </a:r>
            <a:r>
              <a:rPr lang="fr-FR" sz="3600" dirty="0"/>
              <a:t> in Kelmis </a:t>
            </a:r>
          </a:p>
        </p:txBody>
      </p:sp>
    </p:spTree>
    <p:extLst>
      <p:ext uri="{BB962C8B-B14F-4D97-AF65-F5344CB8AC3E}">
        <p14:creationId xmlns:p14="http://schemas.microsoft.com/office/powerpoint/2010/main" val="67268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A3446B5-8B8D-FA19-2A64-52C9C4EFE015}"/>
              </a:ext>
            </a:extLst>
          </p:cNvPr>
          <p:cNvSpPr>
            <a:spLocks noGrp="1"/>
          </p:cNvSpPr>
          <p:nvPr>
            <p:ph type="sldNum" sz="quarter" idx="7"/>
          </p:nvPr>
        </p:nvSpPr>
        <p:spPr/>
        <p:txBody>
          <a:bodyPr/>
          <a:lstStyle/>
          <a:p>
            <a:fld id="{B6F15528-21DE-4FAA-801E-634DDDAF4B2B}" type="slidenum">
              <a:rPr lang="fr-BE" smtClean="0"/>
              <a:pPr/>
              <a:t>11</a:t>
            </a:fld>
            <a:endParaRPr lang="fr-BE"/>
          </a:p>
        </p:txBody>
      </p:sp>
      <p:sp>
        <p:nvSpPr>
          <p:cNvPr id="3" name="Titre 2">
            <a:extLst>
              <a:ext uri="{FF2B5EF4-FFF2-40B4-BE49-F238E27FC236}">
                <a16:creationId xmlns:a16="http://schemas.microsoft.com/office/drawing/2014/main" id="{F9D6F412-7F2B-2096-D5A5-FA6D909F5F15}"/>
              </a:ext>
            </a:extLst>
          </p:cNvPr>
          <p:cNvSpPr>
            <a:spLocks noGrp="1"/>
          </p:cNvSpPr>
          <p:nvPr>
            <p:ph type="title"/>
          </p:nvPr>
        </p:nvSpPr>
        <p:spPr/>
        <p:txBody>
          <a:bodyPr/>
          <a:lstStyle/>
          <a:p>
            <a:r>
              <a:rPr lang="fr-FR" dirty="0" err="1"/>
              <a:t>Trümpfe</a:t>
            </a:r>
            <a:r>
              <a:rPr lang="fr-FR" dirty="0"/>
              <a:t> und </a:t>
            </a:r>
            <a:r>
              <a:rPr lang="fr-FR" dirty="0" err="1"/>
              <a:t>Schwächen</a:t>
            </a:r>
            <a:r>
              <a:rPr lang="fr-FR" dirty="0"/>
              <a:t> des </a:t>
            </a:r>
            <a:r>
              <a:rPr lang="fr-FR" dirty="0" err="1"/>
              <a:t>Zentrums</a:t>
            </a:r>
            <a:r>
              <a:rPr lang="fr-FR" dirty="0"/>
              <a:t> </a:t>
            </a:r>
            <a:endParaRPr lang="fr-BE" dirty="0"/>
          </a:p>
        </p:txBody>
      </p:sp>
      <p:sp>
        <p:nvSpPr>
          <p:cNvPr id="4" name="Espace réservé du contenu 3">
            <a:extLst>
              <a:ext uri="{FF2B5EF4-FFF2-40B4-BE49-F238E27FC236}">
                <a16:creationId xmlns:a16="http://schemas.microsoft.com/office/drawing/2014/main" id="{7CF9BE62-DA45-56E8-F5C0-36CD3C4D9C85}"/>
              </a:ext>
            </a:extLst>
          </p:cNvPr>
          <p:cNvSpPr>
            <a:spLocks noGrp="1"/>
          </p:cNvSpPr>
          <p:nvPr>
            <p:ph idx="10"/>
          </p:nvPr>
        </p:nvSpPr>
        <p:spPr>
          <a:xfrm>
            <a:off x="335359" y="1457010"/>
            <a:ext cx="5760641" cy="4996325"/>
          </a:xfrm>
        </p:spPr>
        <p:txBody>
          <a:bodyPr/>
          <a:lstStyle/>
          <a:p>
            <a:pPr algn="just">
              <a:spcBef>
                <a:spcPts val="600"/>
              </a:spcBef>
              <a:spcAft>
                <a:spcPts val="600"/>
              </a:spcAft>
              <a:buFont typeface="Arial" panose="020B0604020202020204" pitchFamily="34" charset="0"/>
              <a:buChar char="•"/>
            </a:pPr>
            <a:r>
              <a:rPr lang="fr-BE" sz="1800" dirty="0" err="1"/>
              <a:t>Ein</a:t>
            </a:r>
            <a:r>
              <a:rPr lang="fr-BE" sz="1800" dirty="0"/>
              <a:t> </a:t>
            </a:r>
            <a:r>
              <a:rPr lang="fr-BE" sz="1800" b="1" dirty="0" err="1"/>
              <a:t>altes</a:t>
            </a:r>
            <a:r>
              <a:rPr lang="fr-BE" sz="1800" b="1" dirty="0"/>
              <a:t> </a:t>
            </a:r>
            <a:r>
              <a:rPr lang="fr-BE" sz="1800" b="1" dirty="0" err="1"/>
              <a:t>Hyperzentrum</a:t>
            </a:r>
            <a:r>
              <a:rPr lang="fr-BE" sz="1800" dirty="0"/>
              <a:t>, </a:t>
            </a:r>
            <a:r>
              <a:rPr lang="fr-BE" sz="1800" dirty="0" err="1"/>
              <a:t>gebaut</a:t>
            </a:r>
            <a:r>
              <a:rPr lang="fr-BE" sz="1800" dirty="0"/>
              <a:t> </a:t>
            </a:r>
            <a:r>
              <a:rPr lang="fr-BE" sz="1800" dirty="0" err="1"/>
              <a:t>auf</a:t>
            </a:r>
            <a:r>
              <a:rPr lang="fr-BE" sz="1800" dirty="0"/>
              <a:t> </a:t>
            </a:r>
            <a:r>
              <a:rPr lang="fr-BE" sz="1800" dirty="0" err="1"/>
              <a:t>felsigem</a:t>
            </a:r>
            <a:r>
              <a:rPr lang="fr-BE" sz="1800" dirty="0"/>
              <a:t> Boden, mit </a:t>
            </a:r>
            <a:r>
              <a:rPr lang="fr-BE" sz="1800" b="1" dirty="0" err="1"/>
              <a:t>engen</a:t>
            </a:r>
            <a:r>
              <a:rPr lang="fr-BE" sz="1800" b="1" dirty="0"/>
              <a:t> </a:t>
            </a:r>
            <a:r>
              <a:rPr lang="fr-BE" sz="1800" b="1" dirty="0" err="1"/>
              <a:t>Straßen</a:t>
            </a:r>
            <a:r>
              <a:rPr lang="fr-BE" sz="1800" b="1" dirty="0"/>
              <a:t> </a:t>
            </a:r>
            <a:r>
              <a:rPr lang="fr-BE" sz="1800" dirty="0"/>
              <a:t>und </a:t>
            </a:r>
            <a:r>
              <a:rPr lang="fr-BE" sz="1800" b="1" dirty="0" err="1"/>
              <a:t>eng</a:t>
            </a:r>
            <a:r>
              <a:rPr lang="fr-BE" sz="1800" b="1" dirty="0"/>
              <a:t> </a:t>
            </a:r>
            <a:r>
              <a:rPr lang="fr-BE" sz="1800" b="1" dirty="0" err="1"/>
              <a:t>aneinander</a:t>
            </a:r>
            <a:r>
              <a:rPr lang="fr-BE" sz="1800" b="1" dirty="0"/>
              <a:t> </a:t>
            </a:r>
            <a:r>
              <a:rPr lang="fr-BE" sz="1800" b="1" dirty="0" err="1"/>
              <a:t>liegenden</a:t>
            </a:r>
            <a:r>
              <a:rPr lang="fr-BE" sz="1800" b="1" dirty="0"/>
              <a:t> </a:t>
            </a:r>
            <a:r>
              <a:rPr lang="fr-BE" sz="1800" b="1" dirty="0" err="1"/>
              <a:t>Gebäuden</a:t>
            </a:r>
            <a:r>
              <a:rPr lang="fr-BE" sz="1800" b="1" dirty="0"/>
              <a:t>.</a:t>
            </a:r>
            <a:endParaRPr lang="fr-BE" sz="1800" dirty="0"/>
          </a:p>
          <a:p>
            <a:pPr algn="just">
              <a:spcBef>
                <a:spcPts val="600"/>
              </a:spcBef>
              <a:spcAft>
                <a:spcPts val="600"/>
              </a:spcAft>
              <a:buFont typeface="Arial" panose="020B0604020202020204" pitchFamily="34" charset="0"/>
              <a:buChar char="•"/>
            </a:pPr>
            <a:r>
              <a:rPr lang="fr-BE" sz="1800" dirty="0" err="1"/>
              <a:t>Eine</a:t>
            </a:r>
            <a:r>
              <a:rPr lang="fr-BE" sz="1800" dirty="0"/>
              <a:t> </a:t>
            </a:r>
            <a:r>
              <a:rPr lang="fr-BE" sz="1800" b="1" dirty="0" err="1"/>
              <a:t>Konzentration</a:t>
            </a:r>
            <a:r>
              <a:rPr lang="fr-BE" sz="1800" b="1" dirty="0"/>
              <a:t> von </a:t>
            </a:r>
            <a:r>
              <a:rPr lang="fr-BE" sz="1800" b="1" dirty="0" err="1"/>
              <a:t>Geschäften</a:t>
            </a:r>
            <a:r>
              <a:rPr lang="fr-BE" sz="1800" b="1" dirty="0"/>
              <a:t> und </a:t>
            </a:r>
            <a:r>
              <a:rPr lang="fr-BE" sz="1800" b="1" dirty="0" err="1"/>
              <a:t>Dienstleistern</a:t>
            </a:r>
            <a:r>
              <a:rPr lang="fr-BE" sz="1800" b="1" dirty="0"/>
              <a:t>  </a:t>
            </a:r>
            <a:r>
              <a:rPr lang="fr-BE" sz="1800" dirty="0" err="1"/>
              <a:t>im</a:t>
            </a:r>
            <a:r>
              <a:rPr lang="fr-BE" sz="1800" dirty="0"/>
              <a:t> </a:t>
            </a:r>
            <a:r>
              <a:rPr lang="fr-BE" sz="1800" dirty="0" err="1"/>
              <a:t>Dorfzentrum</a:t>
            </a:r>
            <a:r>
              <a:rPr lang="fr-BE" sz="1800" dirty="0"/>
              <a:t> und </a:t>
            </a:r>
            <a:r>
              <a:rPr lang="fr-BE" sz="1800" dirty="0" err="1"/>
              <a:t>entlang</a:t>
            </a:r>
            <a:r>
              <a:rPr lang="fr-BE" sz="1800" dirty="0"/>
              <a:t> der </a:t>
            </a:r>
            <a:r>
              <a:rPr lang="fr-BE" sz="1800" dirty="0" err="1"/>
              <a:t>Lütticher</a:t>
            </a:r>
            <a:r>
              <a:rPr lang="fr-BE" sz="1800" dirty="0"/>
              <a:t> </a:t>
            </a:r>
            <a:r>
              <a:rPr lang="fr-BE" sz="1800" dirty="0" err="1"/>
              <a:t>Straße</a:t>
            </a:r>
            <a:r>
              <a:rPr lang="fr-BE" sz="1800" dirty="0"/>
              <a:t> </a:t>
            </a:r>
          </a:p>
          <a:p>
            <a:pPr algn="just">
              <a:spcBef>
                <a:spcPts val="600"/>
              </a:spcBef>
              <a:spcAft>
                <a:spcPts val="600"/>
              </a:spcAft>
              <a:buFont typeface="Arial" panose="020B0604020202020204" pitchFamily="34" charset="0"/>
              <a:buChar char="•"/>
            </a:pPr>
            <a:r>
              <a:rPr lang="fr-BE" sz="1800" dirty="0" err="1"/>
              <a:t>Ein</a:t>
            </a:r>
            <a:r>
              <a:rPr lang="fr-BE" sz="1800" dirty="0"/>
              <a:t> </a:t>
            </a:r>
            <a:r>
              <a:rPr lang="fr-BE" sz="1800" dirty="0" err="1"/>
              <a:t>generell</a:t>
            </a:r>
            <a:r>
              <a:rPr lang="fr-BE" sz="1800" dirty="0"/>
              <a:t> </a:t>
            </a:r>
            <a:r>
              <a:rPr lang="fr-BE" sz="1800" b="1" dirty="0" err="1"/>
              <a:t>fußgängerfreundliches</a:t>
            </a:r>
            <a:r>
              <a:rPr lang="fr-BE" sz="1800" dirty="0"/>
              <a:t> Zentrum (</a:t>
            </a:r>
            <a:r>
              <a:rPr lang="fr-BE" sz="1800" dirty="0" err="1"/>
              <a:t>Bürgersteige</a:t>
            </a:r>
            <a:r>
              <a:rPr lang="fr-BE" sz="1800" dirty="0"/>
              <a:t> </a:t>
            </a:r>
            <a:r>
              <a:rPr lang="fr-BE" sz="1800" dirty="0" err="1"/>
              <a:t>mehrheitlich</a:t>
            </a:r>
            <a:r>
              <a:rPr lang="fr-BE" sz="1800" dirty="0"/>
              <a:t> in </a:t>
            </a:r>
            <a:r>
              <a:rPr lang="fr-BE" sz="1800" dirty="0" err="1"/>
              <a:t>gutem</a:t>
            </a:r>
            <a:r>
              <a:rPr lang="fr-BE" sz="1800" dirty="0"/>
              <a:t> </a:t>
            </a:r>
            <a:r>
              <a:rPr lang="fr-BE" sz="1800" dirty="0" err="1"/>
              <a:t>Zustand</a:t>
            </a:r>
            <a:r>
              <a:rPr lang="fr-BE" sz="1800" dirty="0"/>
              <a:t>), aber </a:t>
            </a:r>
            <a:r>
              <a:rPr lang="fr-BE" sz="1800" dirty="0" err="1"/>
              <a:t>eine</a:t>
            </a:r>
            <a:r>
              <a:rPr lang="fr-BE" sz="1800" dirty="0"/>
              <a:t> </a:t>
            </a:r>
            <a:r>
              <a:rPr lang="fr-BE" sz="1800" b="1" dirty="0" err="1"/>
              <a:t>starke</a:t>
            </a:r>
            <a:r>
              <a:rPr lang="fr-BE" sz="1800" b="1" dirty="0"/>
              <a:t> </a:t>
            </a:r>
            <a:r>
              <a:rPr lang="fr-BE" sz="1800" b="1" dirty="0" err="1"/>
              <a:t>Präsenz</a:t>
            </a:r>
            <a:r>
              <a:rPr lang="fr-BE" sz="1800" b="1" dirty="0"/>
              <a:t> von Autos </a:t>
            </a:r>
            <a:r>
              <a:rPr lang="fr-BE" sz="1800" dirty="0"/>
              <a:t>(</a:t>
            </a:r>
            <a:r>
              <a:rPr lang="fr-BE" sz="1800" dirty="0" err="1"/>
              <a:t>Parken</a:t>
            </a:r>
            <a:r>
              <a:rPr lang="fr-BE" sz="1800" dirty="0"/>
              <a:t> und </a:t>
            </a:r>
            <a:r>
              <a:rPr lang="fr-BE" sz="1800" dirty="0" err="1"/>
              <a:t>Verkehr</a:t>
            </a:r>
            <a:r>
              <a:rPr lang="fr-BE" sz="1800" dirty="0"/>
              <a:t>)</a:t>
            </a:r>
          </a:p>
          <a:p>
            <a:pPr algn="just">
              <a:spcBef>
                <a:spcPts val="600"/>
              </a:spcBef>
              <a:spcAft>
                <a:spcPts val="600"/>
              </a:spcAft>
              <a:buFont typeface="Arial" panose="020B0604020202020204" pitchFamily="34" charset="0"/>
              <a:buChar char="•"/>
            </a:pPr>
            <a:r>
              <a:rPr lang="fr-FR" sz="1800" dirty="0">
                <a:solidFill>
                  <a:schemeClr val="bg2">
                    <a:lumMod val="10000"/>
                  </a:schemeClr>
                </a:solidFill>
                <a:latin typeface="Calibri Light" panose="020F0302020204030204" pitchFamily="34" charset="0"/>
                <a:cs typeface="Calibri Light" panose="020F0302020204030204" pitchFamily="34" charset="0"/>
              </a:rPr>
              <a:t>Im Zentr</a:t>
            </a:r>
            <a:r>
              <a:rPr lang="fr-FR" sz="1800" dirty="0"/>
              <a:t>um </a:t>
            </a:r>
            <a:r>
              <a:rPr lang="fr-FR" sz="1800" dirty="0" err="1"/>
              <a:t>gilt</a:t>
            </a:r>
            <a:r>
              <a:rPr lang="fr-FR" sz="1800" dirty="0"/>
              <a:t> </a:t>
            </a:r>
            <a:r>
              <a:rPr lang="fr-FR" sz="1800" dirty="0" err="1"/>
              <a:t>zumeist</a:t>
            </a:r>
            <a:r>
              <a:rPr lang="fr-FR" sz="1800" dirty="0"/>
              <a:t> </a:t>
            </a:r>
            <a:r>
              <a:rPr lang="fr-FR" sz="1800" dirty="0" err="1"/>
              <a:t>eine</a:t>
            </a:r>
            <a:r>
              <a:rPr lang="fr-FR" sz="1800" dirty="0"/>
              <a:t> </a:t>
            </a:r>
            <a:r>
              <a:rPr lang="fr-FR" sz="1800" dirty="0" err="1"/>
              <a:t>Geschwindigkeitsbegrenzung</a:t>
            </a:r>
            <a:r>
              <a:rPr lang="fr-FR" sz="1800" dirty="0"/>
              <a:t> von </a:t>
            </a:r>
            <a:r>
              <a:rPr lang="fr-FR" sz="1800" b="1" dirty="0"/>
              <a:t>50 km/h</a:t>
            </a:r>
            <a:r>
              <a:rPr lang="fr-FR" sz="1800" dirty="0"/>
              <a:t>, mit </a:t>
            </a:r>
            <a:r>
              <a:rPr lang="fr-FR" sz="1800" b="1" dirty="0"/>
              <a:t>30er </a:t>
            </a:r>
            <a:r>
              <a:rPr lang="fr-FR" sz="1800" b="1" dirty="0" err="1"/>
              <a:t>Zonen</a:t>
            </a:r>
            <a:r>
              <a:rPr lang="fr-FR" sz="1800" dirty="0"/>
              <a:t> </a:t>
            </a:r>
            <a:r>
              <a:rPr lang="fr-FR" sz="1800" dirty="0" err="1"/>
              <a:t>nahe</a:t>
            </a:r>
            <a:r>
              <a:rPr lang="fr-FR" sz="1800" dirty="0"/>
              <a:t> der </a:t>
            </a:r>
            <a:r>
              <a:rPr lang="fr-FR" sz="1800" dirty="0" err="1"/>
              <a:t>Schulen</a:t>
            </a:r>
            <a:r>
              <a:rPr lang="fr-FR" sz="1800" dirty="0"/>
              <a:t>, die aber </a:t>
            </a:r>
            <a:r>
              <a:rPr lang="fr-FR" sz="1800" dirty="0" err="1"/>
              <a:t>wenig</a:t>
            </a:r>
            <a:r>
              <a:rPr lang="fr-FR" sz="1800" dirty="0"/>
              <a:t> </a:t>
            </a:r>
            <a:r>
              <a:rPr lang="fr-FR" sz="1800" dirty="0" err="1"/>
              <a:t>beachtet</a:t>
            </a:r>
            <a:r>
              <a:rPr lang="fr-FR" sz="1800" dirty="0"/>
              <a:t> </a:t>
            </a:r>
            <a:r>
              <a:rPr lang="fr-FR" sz="1800" dirty="0" err="1"/>
              <a:t>werden</a:t>
            </a:r>
            <a:endParaRPr lang="fr-FR" sz="1800" dirty="0"/>
          </a:p>
          <a:p>
            <a:pPr algn="just">
              <a:spcBef>
                <a:spcPts val="600"/>
              </a:spcBef>
              <a:spcAft>
                <a:spcPts val="600"/>
              </a:spcAft>
              <a:buFont typeface="Arial" panose="020B0604020202020204" pitchFamily="34" charset="0"/>
              <a:buChar char="•"/>
            </a:pPr>
            <a:r>
              <a:rPr lang="fr-FR" sz="1800" dirty="0" err="1"/>
              <a:t>Umstrukturierungsprojekt</a:t>
            </a:r>
            <a:r>
              <a:rPr lang="fr-FR" sz="1800" dirty="0"/>
              <a:t> </a:t>
            </a:r>
            <a:r>
              <a:rPr lang="fr-FR" sz="1800" dirty="0" err="1"/>
              <a:t>am</a:t>
            </a:r>
            <a:r>
              <a:rPr lang="fr-FR" sz="1800" dirty="0"/>
              <a:t> </a:t>
            </a:r>
            <a:r>
              <a:rPr lang="fr-FR" sz="1800" dirty="0" err="1"/>
              <a:t>Kirchplatz</a:t>
            </a:r>
            <a:r>
              <a:rPr lang="fr-FR" sz="1800" dirty="0"/>
              <a:t> mit </a:t>
            </a:r>
            <a:r>
              <a:rPr lang="fr-FR" sz="1800" dirty="0" err="1"/>
              <a:t>politischem</a:t>
            </a:r>
            <a:r>
              <a:rPr lang="fr-FR" sz="1800" dirty="0"/>
              <a:t> </a:t>
            </a:r>
            <a:r>
              <a:rPr lang="fr-FR" sz="1800" dirty="0" err="1"/>
              <a:t>Willen</a:t>
            </a:r>
            <a:r>
              <a:rPr lang="fr-FR" sz="1800" dirty="0"/>
              <a:t>, die </a:t>
            </a:r>
            <a:r>
              <a:rPr lang="fr-FR" sz="1800" dirty="0" err="1"/>
              <a:t>Räume</a:t>
            </a:r>
            <a:r>
              <a:rPr lang="fr-FR" sz="1800" dirty="0"/>
              <a:t> </a:t>
            </a:r>
            <a:r>
              <a:rPr lang="fr-FR" sz="1800" dirty="0" err="1"/>
              <a:t>für</a:t>
            </a:r>
            <a:r>
              <a:rPr lang="fr-FR" sz="1800" dirty="0"/>
              <a:t> </a:t>
            </a:r>
            <a:r>
              <a:rPr lang="fr-FR" sz="1800" dirty="0" err="1"/>
              <a:t>Fußgänger</a:t>
            </a:r>
            <a:r>
              <a:rPr lang="fr-FR" sz="1800" dirty="0"/>
              <a:t> und Autos </a:t>
            </a:r>
            <a:r>
              <a:rPr lang="fr-FR" sz="1800" b="1" dirty="0" err="1"/>
              <a:t>neu</a:t>
            </a:r>
            <a:r>
              <a:rPr lang="fr-FR" sz="1800" b="1" dirty="0"/>
              <a:t> </a:t>
            </a:r>
            <a:r>
              <a:rPr lang="fr-FR" sz="1800" b="1" dirty="0" err="1"/>
              <a:t>zu</a:t>
            </a:r>
            <a:r>
              <a:rPr lang="fr-FR" sz="1800" b="1" dirty="0"/>
              <a:t> </a:t>
            </a:r>
            <a:r>
              <a:rPr lang="fr-FR" sz="1800" b="1" dirty="0" err="1"/>
              <a:t>gewichten</a:t>
            </a:r>
            <a:r>
              <a:rPr lang="fr-FR" sz="1800" dirty="0"/>
              <a:t>. </a:t>
            </a:r>
            <a:endParaRPr lang="fr-FR" sz="1800" dirty="0">
              <a:solidFill>
                <a:srgbClr val="000000"/>
              </a:solidFill>
              <a:latin typeface="Calibri Light" panose="020F0302020204030204" pitchFamily="34" charset="0"/>
              <a:cs typeface="Calibri Light" panose="020F0302020204030204" pitchFamily="34" charset="0"/>
            </a:endParaRPr>
          </a:p>
          <a:p>
            <a:pPr marL="285750" indent="-285750" algn="just">
              <a:spcBef>
                <a:spcPts val="600"/>
              </a:spcBef>
              <a:buFont typeface="Arial" panose="020B0604020202020204" pitchFamily="34" charset="0"/>
              <a:buChar char="•"/>
              <a:defRPr/>
            </a:pP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gn="just">
              <a:spcAft>
                <a:spcPts val="600"/>
              </a:spcAft>
              <a:buFont typeface="Arial" panose="020B0604020202020204" pitchFamily="34" charset="0"/>
              <a:buChar char="•"/>
            </a:pPr>
            <a:endParaRPr lang="fr-BE" sz="1800" dirty="0"/>
          </a:p>
        </p:txBody>
      </p:sp>
      <p:pic>
        <p:nvPicPr>
          <p:cNvPr id="5" name="Image 4" descr="Une image contenant carte&#10;&#10;Description générée automatiquement">
            <a:extLst>
              <a:ext uri="{FF2B5EF4-FFF2-40B4-BE49-F238E27FC236}">
                <a16:creationId xmlns:a16="http://schemas.microsoft.com/office/drawing/2014/main" id="{F47DA3AA-EA3F-8EBE-1D87-B5DC868340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80704" y="1108404"/>
            <a:ext cx="5593126" cy="5344932"/>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577D6240-E361-694A-FA43-3209EF7DC5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80704" y="1108404"/>
            <a:ext cx="1440160" cy="1584981"/>
          </a:xfrm>
          <a:prstGeom prst="rect">
            <a:avLst/>
          </a:prstGeom>
          <a:ln>
            <a:noFill/>
          </a:ln>
        </p:spPr>
      </p:pic>
    </p:spTree>
    <p:extLst>
      <p:ext uri="{BB962C8B-B14F-4D97-AF65-F5344CB8AC3E}">
        <p14:creationId xmlns:p14="http://schemas.microsoft.com/office/powerpoint/2010/main" val="3519254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19DCA1-2850-5B08-1275-7C8DBD922470}"/>
              </a:ext>
            </a:extLst>
          </p:cNvPr>
          <p:cNvSpPr>
            <a:spLocks noGrp="1"/>
          </p:cNvSpPr>
          <p:nvPr>
            <p:ph type="sldNum" sz="quarter" idx="7"/>
          </p:nvPr>
        </p:nvSpPr>
        <p:spPr/>
        <p:txBody>
          <a:bodyPr/>
          <a:lstStyle/>
          <a:p>
            <a:fld id="{B6F15528-21DE-4FAA-801E-634DDDAF4B2B}" type="slidenum">
              <a:rPr lang="fr-BE" smtClean="0"/>
              <a:pPr/>
              <a:t>12</a:t>
            </a:fld>
            <a:endParaRPr lang="fr-BE"/>
          </a:p>
        </p:txBody>
      </p:sp>
      <p:sp>
        <p:nvSpPr>
          <p:cNvPr id="3" name="Titre 2">
            <a:extLst>
              <a:ext uri="{FF2B5EF4-FFF2-40B4-BE49-F238E27FC236}">
                <a16:creationId xmlns:a16="http://schemas.microsoft.com/office/drawing/2014/main" id="{3E9D8D23-4665-D62E-6E2B-C36709356823}"/>
              </a:ext>
            </a:extLst>
          </p:cNvPr>
          <p:cNvSpPr>
            <a:spLocks noGrp="1"/>
          </p:cNvSpPr>
          <p:nvPr>
            <p:ph type="title"/>
          </p:nvPr>
        </p:nvSpPr>
        <p:spPr/>
        <p:txBody>
          <a:bodyPr/>
          <a:lstStyle/>
          <a:p>
            <a:r>
              <a:rPr lang="fr-BE" dirty="0"/>
              <a:t>Organisation </a:t>
            </a:r>
            <a:r>
              <a:rPr lang="fr-BE" dirty="0" err="1"/>
              <a:t>einer</a:t>
            </a:r>
            <a:r>
              <a:rPr lang="fr-BE" dirty="0"/>
              <a:t> </a:t>
            </a:r>
            <a:r>
              <a:rPr lang="fr-BE" dirty="0" err="1"/>
              <a:t>Umfrage</a:t>
            </a:r>
            <a:r>
              <a:rPr lang="fr-BE" dirty="0"/>
              <a:t> </a:t>
            </a:r>
            <a:r>
              <a:rPr lang="fr-BE" dirty="0" err="1"/>
              <a:t>bei</a:t>
            </a:r>
            <a:r>
              <a:rPr lang="fr-BE" dirty="0"/>
              <a:t> </a:t>
            </a:r>
            <a:r>
              <a:rPr lang="fr-BE" dirty="0" err="1"/>
              <a:t>Kundschaft</a:t>
            </a:r>
            <a:r>
              <a:rPr lang="fr-BE" dirty="0"/>
              <a:t>/</a:t>
            </a:r>
            <a:r>
              <a:rPr lang="fr-BE" dirty="0" err="1"/>
              <a:t>Gästen</a:t>
            </a:r>
            <a:endParaRPr lang="fr-BE" dirty="0"/>
          </a:p>
        </p:txBody>
      </p:sp>
      <p:sp>
        <p:nvSpPr>
          <p:cNvPr id="4" name="Espace réservé du contenu 3">
            <a:extLst>
              <a:ext uri="{FF2B5EF4-FFF2-40B4-BE49-F238E27FC236}">
                <a16:creationId xmlns:a16="http://schemas.microsoft.com/office/drawing/2014/main" id="{A1DC9688-48AB-B97D-CD54-7AA1F5FBD101}"/>
              </a:ext>
            </a:extLst>
          </p:cNvPr>
          <p:cNvSpPr>
            <a:spLocks noGrp="1"/>
          </p:cNvSpPr>
          <p:nvPr>
            <p:ph idx="10"/>
          </p:nvPr>
        </p:nvSpPr>
        <p:spPr>
          <a:xfrm>
            <a:off x="335360" y="1277390"/>
            <a:ext cx="5412054" cy="5319962"/>
          </a:xfrm>
        </p:spPr>
        <p:txBody>
          <a:bodyPr/>
          <a:lstStyle/>
          <a:p>
            <a:pPr>
              <a:lnSpc>
                <a:spcPct val="107000"/>
              </a:lnSpc>
              <a:spcAft>
                <a:spcPts val="800"/>
              </a:spcAft>
            </a:pP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Um die </a:t>
            </a:r>
            <a:r>
              <a:rPr lang="de-DE" sz="1800"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a:t>
            </a: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ewohnheiten von Kunden und Besuchern im Zentrum  besser zu verstehen, wurde im Rahmen des KMP eine </a:t>
            </a:r>
            <a:r>
              <a:rPr lang="de-DE" sz="180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Mobilitätsumfrage</a:t>
            </a: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durchgeführt.</a:t>
            </a:r>
            <a:endParaRPr lang="de-B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Diese Umfrage richtete sich an alle Besucher des Dorfzentrums (Kunden, Besucher, Eltern, Arbeiter usw.) und fand in den Monaten März und April 2023 statt.</a:t>
            </a:r>
            <a:endParaRPr lang="de-B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Diese Umfrage ermöglichte die Analyse der Herkunft, des Motivs, der Häufigkeit und der Art der Anreise der Nutzer, die ins Zentrum kamen. Dadurch konnten auch die Hauptanliegen dieser Nutzer</a:t>
            </a:r>
            <a:r>
              <a:rPr lang="de-DE" sz="1800"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(-innen) ermittelt werden.</a:t>
            </a:r>
            <a:endParaRPr lang="de-B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fr-BE" sz="2000" dirty="0"/>
          </a:p>
          <a:p>
            <a:pPr marL="0" indent="0" algn="just">
              <a:buNone/>
            </a:pPr>
            <a:endParaRPr lang="fr-FR" sz="2000" dirty="0">
              <a:solidFill>
                <a:schemeClr val="tx1">
                  <a:lumMod val="50000"/>
                </a:schemeClr>
              </a:solidFill>
            </a:endParaRPr>
          </a:p>
          <a:p>
            <a:pPr marL="0" indent="0" algn="just">
              <a:buNone/>
            </a:pPr>
            <a:endParaRPr lang="fr-BE" sz="2000" dirty="0"/>
          </a:p>
        </p:txBody>
      </p:sp>
      <p:pic>
        <p:nvPicPr>
          <p:cNvPr id="6" name="Image 5">
            <a:extLst>
              <a:ext uri="{FF2B5EF4-FFF2-40B4-BE49-F238E27FC236}">
                <a16:creationId xmlns:a16="http://schemas.microsoft.com/office/drawing/2014/main" id="{B0DA56D0-C6BC-578A-ECF6-3494933A4BFE}"/>
              </a:ext>
            </a:extLst>
          </p:cNvPr>
          <p:cNvPicPr>
            <a:picLocks noChangeAspect="1"/>
          </p:cNvPicPr>
          <p:nvPr/>
        </p:nvPicPr>
        <p:blipFill>
          <a:blip r:embed="rId2"/>
          <a:stretch>
            <a:fillRect/>
          </a:stretch>
        </p:blipFill>
        <p:spPr>
          <a:xfrm rot="231919">
            <a:off x="6386065" y="1449633"/>
            <a:ext cx="5239547" cy="3833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309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0A7AFE-4FE9-183B-C58A-5B8A5217166B}"/>
              </a:ext>
            </a:extLst>
          </p:cNvPr>
          <p:cNvSpPr>
            <a:spLocks noGrp="1"/>
          </p:cNvSpPr>
          <p:nvPr>
            <p:ph type="sldNum" sz="quarter" idx="7"/>
          </p:nvPr>
        </p:nvSpPr>
        <p:spPr/>
        <p:txBody>
          <a:bodyPr/>
          <a:lstStyle/>
          <a:p>
            <a:fld id="{B6F15528-21DE-4FAA-801E-634DDDAF4B2B}" type="slidenum">
              <a:rPr lang="fr-BE" smtClean="0"/>
              <a:pPr/>
              <a:t>13</a:t>
            </a:fld>
            <a:endParaRPr lang="fr-BE"/>
          </a:p>
        </p:txBody>
      </p:sp>
      <p:sp>
        <p:nvSpPr>
          <p:cNvPr id="3" name="Titre 2">
            <a:extLst>
              <a:ext uri="{FF2B5EF4-FFF2-40B4-BE49-F238E27FC236}">
                <a16:creationId xmlns:a16="http://schemas.microsoft.com/office/drawing/2014/main" id="{C56EBDA6-D9C6-2712-D79A-4AE1B589054C}"/>
              </a:ext>
            </a:extLst>
          </p:cNvPr>
          <p:cNvSpPr>
            <a:spLocks noGrp="1"/>
          </p:cNvSpPr>
          <p:nvPr>
            <p:ph type="title"/>
          </p:nvPr>
        </p:nvSpPr>
        <p:spPr/>
        <p:txBody>
          <a:bodyPr/>
          <a:lstStyle/>
          <a:p>
            <a:r>
              <a:rPr lang="fr-BE" dirty="0"/>
              <a:t>Die </a:t>
            </a:r>
            <a:r>
              <a:rPr lang="fr-BE" dirty="0" err="1"/>
              <a:t>wichtigsten</a:t>
            </a:r>
            <a:r>
              <a:rPr lang="fr-BE" dirty="0"/>
              <a:t> </a:t>
            </a:r>
            <a:r>
              <a:rPr lang="fr-BE" dirty="0" err="1"/>
              <a:t>Erkenntnisse</a:t>
            </a:r>
            <a:r>
              <a:rPr lang="fr-BE" dirty="0"/>
              <a:t> der </a:t>
            </a:r>
            <a:r>
              <a:rPr lang="fr-BE" dirty="0" err="1"/>
              <a:t>Umfrage</a:t>
            </a:r>
            <a:endParaRPr lang="fr-BE" dirty="0"/>
          </a:p>
        </p:txBody>
      </p:sp>
      <p:sp>
        <p:nvSpPr>
          <p:cNvPr id="4" name="Espace réservé du contenu 3">
            <a:extLst>
              <a:ext uri="{FF2B5EF4-FFF2-40B4-BE49-F238E27FC236}">
                <a16:creationId xmlns:a16="http://schemas.microsoft.com/office/drawing/2014/main" id="{FC6C43DA-EA56-830D-ED27-62C2A00F939C}"/>
              </a:ext>
            </a:extLst>
          </p:cNvPr>
          <p:cNvSpPr>
            <a:spLocks noGrp="1"/>
          </p:cNvSpPr>
          <p:nvPr>
            <p:ph idx="10"/>
          </p:nvPr>
        </p:nvSpPr>
        <p:spPr>
          <a:xfrm>
            <a:off x="2895893" y="1185710"/>
            <a:ext cx="8277871" cy="5270970"/>
          </a:xfrm>
        </p:spPr>
        <p:txBody>
          <a:bodyPr/>
          <a:lstStyle/>
          <a:p>
            <a:pPr marL="0" indent="0" algn="just">
              <a:buNone/>
            </a:pPr>
            <a:r>
              <a:rPr lang="fr-BE" sz="2000" dirty="0" err="1"/>
              <a:t>Reichweite</a:t>
            </a:r>
            <a:r>
              <a:rPr lang="fr-BE" sz="2000" dirty="0"/>
              <a:t>: 440 </a:t>
            </a:r>
            <a:r>
              <a:rPr lang="fr-BE" sz="2000" dirty="0" err="1"/>
              <a:t>Antworten</a:t>
            </a:r>
            <a:endParaRPr lang="fr-BE" sz="2000" dirty="0"/>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r>
              <a:rPr lang="fr-BE" sz="2000" dirty="0" err="1"/>
              <a:t>Hauptgrund</a:t>
            </a:r>
            <a:r>
              <a:rPr lang="fr-BE" sz="2000" dirty="0"/>
              <a:t> des </a:t>
            </a:r>
            <a:r>
              <a:rPr lang="fr-BE" sz="2000" dirty="0" err="1"/>
              <a:t>Besuchs</a:t>
            </a:r>
            <a:r>
              <a:rPr lang="fr-BE" sz="2000" dirty="0"/>
              <a:t> </a:t>
            </a:r>
            <a:r>
              <a:rPr lang="fr-BE" sz="2000" dirty="0" err="1"/>
              <a:t>im</a:t>
            </a:r>
            <a:r>
              <a:rPr lang="fr-BE" sz="2000" dirty="0"/>
              <a:t> Zentrum: </a:t>
            </a:r>
            <a:r>
              <a:rPr lang="fr-BE" sz="2000" b="1" dirty="0" err="1"/>
              <a:t>Geschäfte</a:t>
            </a:r>
            <a:r>
              <a:rPr lang="fr-BE" sz="2000" b="1" dirty="0"/>
              <a:t>, Horeca und </a:t>
            </a:r>
            <a:r>
              <a:rPr lang="fr-BE" sz="2000" b="1" dirty="0" err="1"/>
              <a:t>Dienstleister</a:t>
            </a:r>
            <a:endParaRPr lang="fr-BE" sz="2000" b="1" dirty="0"/>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r>
              <a:rPr lang="fr-BE" sz="2000" b="1" dirty="0" err="1"/>
              <a:t>Regelmäßige</a:t>
            </a:r>
            <a:r>
              <a:rPr lang="fr-BE" sz="2000" b="1" dirty="0"/>
              <a:t> </a:t>
            </a:r>
            <a:r>
              <a:rPr lang="fr-BE" sz="2000" b="1" dirty="0" err="1"/>
              <a:t>Besucher</a:t>
            </a:r>
            <a:r>
              <a:rPr lang="fr-BE" sz="2000" b="1" dirty="0"/>
              <a:t> (-</a:t>
            </a:r>
            <a:r>
              <a:rPr lang="fr-BE" sz="2000" b="1" dirty="0" err="1"/>
              <a:t>innen</a:t>
            </a:r>
            <a:r>
              <a:rPr lang="fr-BE" sz="2000" b="1" dirty="0"/>
              <a:t>) </a:t>
            </a:r>
            <a:r>
              <a:rPr lang="fr-BE" sz="2000" dirty="0"/>
              <a:t>(&gt; 1 Mal pro </a:t>
            </a:r>
            <a:r>
              <a:rPr lang="fr-BE" sz="2000" dirty="0" err="1"/>
              <a:t>Woche</a:t>
            </a:r>
            <a:r>
              <a:rPr lang="fr-BE" sz="2000" dirty="0"/>
              <a:t>), die </a:t>
            </a:r>
            <a:r>
              <a:rPr lang="fr-BE" sz="2000" dirty="0" err="1"/>
              <a:t>mehrere</a:t>
            </a:r>
            <a:r>
              <a:rPr lang="fr-BE" sz="2000" dirty="0"/>
              <a:t> </a:t>
            </a:r>
            <a:r>
              <a:rPr lang="fr-BE" sz="2000" dirty="0" err="1"/>
              <a:t>Einrichtungen</a:t>
            </a:r>
            <a:r>
              <a:rPr lang="fr-BE" sz="2000" dirty="0"/>
              <a:t> pro Visite </a:t>
            </a:r>
            <a:r>
              <a:rPr lang="fr-BE" sz="2000" dirty="0" err="1"/>
              <a:t>besuchen</a:t>
            </a:r>
            <a:r>
              <a:rPr lang="fr-BE" sz="2000" dirty="0"/>
              <a:t>.</a:t>
            </a:r>
            <a:endParaRPr lang="fr-FR" sz="2000" dirty="0">
              <a:solidFill>
                <a:schemeClr val="tx1">
                  <a:lumMod val="50000"/>
                </a:schemeClr>
              </a:solidFill>
            </a:endParaRPr>
          </a:p>
          <a:p>
            <a:pPr marL="0" indent="0" algn="just">
              <a:buNone/>
            </a:pPr>
            <a:endParaRPr lang="fr-FR" sz="2000" dirty="0">
              <a:solidFill>
                <a:schemeClr val="tx1">
                  <a:lumMod val="50000"/>
                </a:schemeClr>
              </a:solidFill>
            </a:endParaRPr>
          </a:p>
          <a:p>
            <a:pPr marL="0" indent="0" algn="just">
              <a:buNone/>
            </a:pPr>
            <a:endParaRPr lang="fr-FR" sz="2000" dirty="0">
              <a:solidFill>
                <a:schemeClr val="tx1">
                  <a:lumMod val="50000"/>
                </a:schemeClr>
              </a:solidFill>
            </a:endParaRPr>
          </a:p>
          <a:p>
            <a:pPr marL="285750" lvl="1" indent="0" algn="just">
              <a:buNone/>
            </a:pPr>
            <a:r>
              <a:rPr lang="fr-FR" b="1" dirty="0" err="1">
                <a:solidFill>
                  <a:schemeClr val="tx1">
                    <a:lumMod val="50000"/>
                  </a:schemeClr>
                </a:solidFill>
              </a:rPr>
              <a:t>Jede</a:t>
            </a:r>
            <a:r>
              <a:rPr lang="fr-FR" b="1" dirty="0">
                <a:solidFill>
                  <a:schemeClr val="tx1">
                    <a:lumMod val="50000"/>
                  </a:schemeClr>
                </a:solidFill>
              </a:rPr>
              <a:t> (r) </a:t>
            </a:r>
            <a:r>
              <a:rPr lang="fr-FR" b="1" dirty="0" err="1">
                <a:solidFill>
                  <a:schemeClr val="tx1">
                    <a:lumMod val="50000"/>
                  </a:schemeClr>
                </a:solidFill>
              </a:rPr>
              <a:t>vierte</a:t>
            </a:r>
            <a:r>
              <a:rPr lang="fr-FR" b="1" dirty="0">
                <a:solidFill>
                  <a:schemeClr val="tx1">
                    <a:lumMod val="50000"/>
                  </a:schemeClr>
                </a:solidFill>
              </a:rPr>
              <a:t> </a:t>
            </a:r>
            <a:r>
              <a:rPr lang="fr-FR" b="1" dirty="0" err="1">
                <a:solidFill>
                  <a:schemeClr val="tx1">
                    <a:lumMod val="50000"/>
                  </a:schemeClr>
                </a:solidFill>
              </a:rPr>
              <a:t>Nutzer</a:t>
            </a:r>
            <a:r>
              <a:rPr lang="fr-FR" b="1" dirty="0">
                <a:solidFill>
                  <a:schemeClr val="tx1">
                    <a:lumMod val="50000"/>
                  </a:schemeClr>
                </a:solidFill>
              </a:rPr>
              <a:t> (-in)  </a:t>
            </a:r>
            <a:r>
              <a:rPr lang="fr-FR" b="1" dirty="0" err="1">
                <a:solidFill>
                  <a:schemeClr val="tx1">
                    <a:lumMod val="50000"/>
                  </a:schemeClr>
                </a:solidFill>
              </a:rPr>
              <a:t>kommt</a:t>
            </a:r>
            <a:r>
              <a:rPr lang="fr-FR" dirty="0">
                <a:solidFill>
                  <a:schemeClr val="tx1">
                    <a:lumMod val="50000"/>
                  </a:schemeClr>
                </a:solidFill>
              </a:rPr>
              <a:t> </a:t>
            </a:r>
            <a:r>
              <a:rPr lang="fr-FR" b="1" dirty="0" err="1">
                <a:solidFill>
                  <a:schemeClr val="tx1">
                    <a:lumMod val="50000"/>
                  </a:schemeClr>
                </a:solidFill>
              </a:rPr>
              <a:t>zu</a:t>
            </a:r>
            <a:r>
              <a:rPr lang="fr-FR" b="1" dirty="0">
                <a:solidFill>
                  <a:schemeClr val="tx1">
                    <a:lumMod val="50000"/>
                  </a:schemeClr>
                </a:solidFill>
              </a:rPr>
              <a:t> </a:t>
            </a:r>
            <a:r>
              <a:rPr lang="fr-FR" b="1" dirty="0" err="1">
                <a:solidFill>
                  <a:schemeClr val="tx1">
                    <a:lumMod val="50000"/>
                  </a:schemeClr>
                </a:solidFill>
              </a:rPr>
              <a:t>Fuß</a:t>
            </a:r>
            <a:r>
              <a:rPr lang="fr-FR" b="1" dirty="0">
                <a:solidFill>
                  <a:schemeClr val="tx1">
                    <a:lumMod val="50000"/>
                  </a:schemeClr>
                </a:solidFill>
              </a:rPr>
              <a:t> </a:t>
            </a:r>
            <a:r>
              <a:rPr lang="fr-FR" dirty="0">
                <a:solidFill>
                  <a:schemeClr val="tx1">
                    <a:lumMod val="50000"/>
                  </a:schemeClr>
                </a:solidFill>
              </a:rPr>
              <a:t>ins Zentrum </a:t>
            </a:r>
          </a:p>
          <a:p>
            <a:pPr marL="809625" lvl="2" indent="0" algn="just">
              <a:buNone/>
            </a:pPr>
            <a:r>
              <a:rPr lang="fr-FR" sz="2000" dirty="0">
                <a:solidFill>
                  <a:schemeClr val="tx1">
                    <a:lumMod val="50000"/>
                  </a:schemeClr>
                </a:solidFill>
                <a:sym typeface="Wingdings" panose="05000000000000000000" pitchFamily="2" charset="2"/>
              </a:rPr>
              <a:t> </a:t>
            </a:r>
            <a:r>
              <a:rPr lang="fr-FR" sz="2000" dirty="0" err="1">
                <a:solidFill>
                  <a:schemeClr val="tx1">
                    <a:lumMod val="50000"/>
                  </a:schemeClr>
                </a:solidFill>
                <a:sym typeface="Wingdings" panose="05000000000000000000" pitchFamily="2" charset="2"/>
              </a:rPr>
              <a:t>Anteil</a:t>
            </a:r>
            <a:r>
              <a:rPr lang="fr-FR" sz="2000" dirty="0">
                <a:solidFill>
                  <a:schemeClr val="tx1">
                    <a:lumMod val="50000"/>
                  </a:schemeClr>
                </a:solidFill>
                <a:sym typeface="Wingdings" panose="05000000000000000000" pitchFamily="2" charset="2"/>
              </a:rPr>
              <a:t> </a:t>
            </a:r>
            <a:r>
              <a:rPr lang="fr-FR" sz="2000" dirty="0" err="1">
                <a:solidFill>
                  <a:schemeClr val="tx1">
                    <a:lumMod val="50000"/>
                  </a:schemeClr>
                </a:solidFill>
                <a:sym typeface="Wingdings" panose="05000000000000000000" pitchFamily="2" charset="2"/>
              </a:rPr>
              <a:t>steigt</a:t>
            </a:r>
            <a:r>
              <a:rPr lang="fr-FR" sz="2000" dirty="0">
                <a:solidFill>
                  <a:schemeClr val="tx1">
                    <a:lumMod val="50000"/>
                  </a:schemeClr>
                </a:solidFill>
                <a:sym typeface="Wingdings" panose="05000000000000000000" pitchFamily="2" charset="2"/>
              </a:rPr>
              <a:t> mit </a:t>
            </a:r>
            <a:r>
              <a:rPr lang="fr-FR" sz="2000" dirty="0" err="1">
                <a:solidFill>
                  <a:schemeClr val="tx1">
                    <a:lumMod val="50000"/>
                  </a:schemeClr>
                </a:solidFill>
                <a:sym typeface="Wingdings" panose="05000000000000000000" pitchFamily="2" charset="2"/>
              </a:rPr>
              <a:t>dem</a:t>
            </a:r>
            <a:r>
              <a:rPr lang="fr-FR" sz="2000" dirty="0">
                <a:solidFill>
                  <a:schemeClr val="tx1">
                    <a:lumMod val="50000"/>
                  </a:schemeClr>
                </a:solidFill>
                <a:sym typeface="Wingdings" panose="05000000000000000000" pitchFamily="2" charset="2"/>
              </a:rPr>
              <a:t> Alter</a:t>
            </a:r>
            <a:r>
              <a:rPr lang="fr-FR" sz="2000" dirty="0">
                <a:solidFill>
                  <a:schemeClr val="tx1">
                    <a:lumMod val="50000"/>
                  </a:schemeClr>
                </a:solidFill>
              </a:rPr>
              <a:t> (</a:t>
            </a:r>
            <a:r>
              <a:rPr lang="fr-FR" sz="2000" dirty="0" err="1">
                <a:solidFill>
                  <a:schemeClr val="tx1">
                    <a:lumMod val="50000"/>
                  </a:schemeClr>
                </a:solidFill>
              </a:rPr>
              <a:t>ein</a:t>
            </a:r>
            <a:r>
              <a:rPr lang="fr-FR" sz="2000" dirty="0">
                <a:solidFill>
                  <a:schemeClr val="tx1">
                    <a:lumMod val="50000"/>
                  </a:schemeClr>
                </a:solidFill>
              </a:rPr>
              <a:t> </a:t>
            </a:r>
            <a:r>
              <a:rPr lang="fr-FR" sz="2000" dirty="0" err="1">
                <a:solidFill>
                  <a:schemeClr val="tx1">
                    <a:lumMod val="50000"/>
                  </a:schemeClr>
                </a:solidFill>
              </a:rPr>
              <a:t>Drittel</a:t>
            </a:r>
            <a:r>
              <a:rPr lang="fr-FR" sz="2000" dirty="0">
                <a:solidFill>
                  <a:schemeClr val="tx1">
                    <a:lumMod val="50000"/>
                  </a:schemeClr>
                </a:solidFill>
              </a:rPr>
              <a:t> </a:t>
            </a:r>
            <a:r>
              <a:rPr lang="fr-FR" sz="2000" dirty="0" err="1">
                <a:solidFill>
                  <a:schemeClr val="tx1">
                    <a:lumMod val="50000"/>
                  </a:schemeClr>
                </a:solidFill>
              </a:rPr>
              <a:t>über</a:t>
            </a:r>
            <a:r>
              <a:rPr lang="fr-FR" sz="2000" dirty="0">
                <a:solidFill>
                  <a:schemeClr val="tx1">
                    <a:lumMod val="50000"/>
                  </a:schemeClr>
                </a:solidFill>
              </a:rPr>
              <a:t> 60 </a:t>
            </a:r>
            <a:r>
              <a:rPr lang="fr-FR" sz="2000" dirty="0" err="1">
                <a:solidFill>
                  <a:schemeClr val="tx1">
                    <a:lumMod val="50000"/>
                  </a:schemeClr>
                </a:solidFill>
              </a:rPr>
              <a:t>Jahre</a:t>
            </a:r>
            <a:r>
              <a:rPr lang="fr-FR" sz="2000" dirty="0">
                <a:solidFill>
                  <a:schemeClr val="tx1">
                    <a:lumMod val="50000"/>
                  </a:schemeClr>
                </a:solidFill>
              </a:rPr>
              <a:t>)</a:t>
            </a:r>
          </a:p>
          <a:p>
            <a:pPr marL="809625" lvl="2" indent="0" algn="just">
              <a:buNone/>
            </a:pPr>
            <a:r>
              <a:rPr lang="fr-FR" sz="2000" dirty="0">
                <a:solidFill>
                  <a:schemeClr val="tx1">
                    <a:lumMod val="50000"/>
                  </a:schemeClr>
                </a:solidFill>
                <a:sym typeface="Wingdings" panose="05000000000000000000" pitchFamily="2" charset="2"/>
              </a:rPr>
              <a:t> Mehr </a:t>
            </a:r>
            <a:r>
              <a:rPr lang="fr-FR" sz="2000" dirty="0" err="1">
                <a:solidFill>
                  <a:schemeClr val="tx1">
                    <a:lumMod val="50000"/>
                  </a:schemeClr>
                </a:solidFill>
                <a:sym typeface="Wingdings" panose="05000000000000000000" pitchFamily="2" charset="2"/>
              </a:rPr>
              <a:t>als</a:t>
            </a:r>
            <a:r>
              <a:rPr lang="fr-FR" sz="2000" dirty="0">
                <a:solidFill>
                  <a:schemeClr val="tx1">
                    <a:lumMod val="50000"/>
                  </a:schemeClr>
                </a:solidFill>
                <a:sym typeface="Wingdings" panose="05000000000000000000" pitchFamily="2" charset="2"/>
              </a:rPr>
              <a:t> die </a:t>
            </a:r>
            <a:r>
              <a:rPr lang="fr-FR" sz="2000" dirty="0" err="1">
                <a:solidFill>
                  <a:schemeClr val="tx1">
                    <a:lumMod val="50000"/>
                  </a:schemeClr>
                </a:solidFill>
                <a:sym typeface="Wingdings" panose="05000000000000000000" pitchFamily="2" charset="2"/>
              </a:rPr>
              <a:t>Hälfte</a:t>
            </a:r>
            <a:r>
              <a:rPr lang="fr-FR" sz="2000" dirty="0">
                <a:solidFill>
                  <a:schemeClr val="tx1">
                    <a:lumMod val="50000"/>
                  </a:schemeClr>
                </a:solidFill>
                <a:sym typeface="Wingdings" panose="05000000000000000000" pitchFamily="2" charset="2"/>
              </a:rPr>
              <a:t> der </a:t>
            </a:r>
            <a:r>
              <a:rPr lang="fr-FR" sz="2000" dirty="0" err="1">
                <a:solidFill>
                  <a:schemeClr val="tx1">
                    <a:lumMod val="50000"/>
                  </a:schemeClr>
                </a:solidFill>
                <a:sym typeface="Wingdings" panose="05000000000000000000" pitchFamily="2" charset="2"/>
              </a:rPr>
              <a:t>Autofahrer</a:t>
            </a:r>
            <a:r>
              <a:rPr lang="fr-FR" sz="2000" dirty="0">
                <a:solidFill>
                  <a:schemeClr val="tx1">
                    <a:lumMod val="50000"/>
                  </a:schemeClr>
                </a:solidFill>
                <a:sym typeface="Wingdings" panose="05000000000000000000" pitchFamily="2" charset="2"/>
              </a:rPr>
              <a:t> (-</a:t>
            </a:r>
            <a:r>
              <a:rPr lang="fr-FR" sz="2000" dirty="0" err="1">
                <a:solidFill>
                  <a:schemeClr val="tx1">
                    <a:lumMod val="50000"/>
                  </a:schemeClr>
                </a:solidFill>
                <a:sym typeface="Wingdings" panose="05000000000000000000" pitchFamily="2" charset="2"/>
              </a:rPr>
              <a:t>innen</a:t>
            </a:r>
            <a:r>
              <a:rPr lang="fr-FR" sz="2000" dirty="0">
                <a:solidFill>
                  <a:schemeClr val="tx1">
                    <a:lumMod val="50000"/>
                  </a:schemeClr>
                </a:solidFill>
                <a:sym typeface="Wingdings" panose="05000000000000000000" pitchFamily="2" charset="2"/>
              </a:rPr>
              <a:t>) </a:t>
            </a:r>
            <a:r>
              <a:rPr lang="fr-FR" sz="2000" dirty="0" err="1">
                <a:solidFill>
                  <a:schemeClr val="tx1">
                    <a:lumMod val="50000"/>
                  </a:schemeClr>
                </a:solidFill>
                <a:sym typeface="Wingdings" panose="05000000000000000000" pitchFamily="2" charset="2"/>
              </a:rPr>
              <a:t>kommt</a:t>
            </a:r>
            <a:r>
              <a:rPr lang="fr-FR" sz="2000" dirty="0">
                <a:solidFill>
                  <a:schemeClr val="tx1">
                    <a:lumMod val="50000"/>
                  </a:schemeClr>
                </a:solidFill>
                <a:sym typeface="Wingdings" panose="05000000000000000000" pitchFamily="2" charset="2"/>
              </a:rPr>
              <a:t> </a:t>
            </a:r>
            <a:r>
              <a:rPr lang="fr-FR" sz="2000" dirty="0" err="1">
                <a:solidFill>
                  <a:schemeClr val="tx1">
                    <a:lumMod val="50000"/>
                  </a:schemeClr>
                </a:solidFill>
                <a:sym typeface="Wingdings" panose="05000000000000000000" pitchFamily="2" charset="2"/>
              </a:rPr>
              <a:t>gelegentlich</a:t>
            </a:r>
            <a:r>
              <a:rPr lang="fr-FR" sz="2000" dirty="0">
                <a:solidFill>
                  <a:schemeClr val="tx1">
                    <a:lumMod val="50000"/>
                  </a:schemeClr>
                </a:solidFill>
                <a:sym typeface="Wingdings" panose="05000000000000000000" pitchFamily="2" charset="2"/>
              </a:rPr>
              <a:t> </a:t>
            </a:r>
            <a:r>
              <a:rPr lang="fr-FR" sz="2000" dirty="0" err="1">
                <a:solidFill>
                  <a:schemeClr val="tx1">
                    <a:lumMod val="50000"/>
                  </a:schemeClr>
                </a:solidFill>
                <a:sym typeface="Wingdings" panose="05000000000000000000" pitchFamily="2" charset="2"/>
              </a:rPr>
              <a:t>zu</a:t>
            </a:r>
            <a:r>
              <a:rPr lang="fr-FR" sz="2000" dirty="0">
                <a:solidFill>
                  <a:schemeClr val="tx1">
                    <a:lumMod val="50000"/>
                  </a:schemeClr>
                </a:solidFill>
                <a:sym typeface="Wingdings" panose="05000000000000000000" pitchFamily="2" charset="2"/>
              </a:rPr>
              <a:t> </a:t>
            </a:r>
            <a:r>
              <a:rPr lang="fr-FR" sz="2000" dirty="0" err="1">
                <a:solidFill>
                  <a:schemeClr val="tx1">
                    <a:lumMod val="50000"/>
                  </a:schemeClr>
                </a:solidFill>
                <a:sym typeface="Wingdings" panose="05000000000000000000" pitchFamily="2" charset="2"/>
              </a:rPr>
              <a:t>Fuß</a:t>
            </a:r>
            <a:r>
              <a:rPr lang="fr-FR" sz="2000" dirty="0">
                <a:solidFill>
                  <a:schemeClr val="tx1">
                    <a:lumMod val="50000"/>
                  </a:schemeClr>
                </a:solidFill>
                <a:sym typeface="Wingdings" panose="05000000000000000000" pitchFamily="2" charset="2"/>
              </a:rPr>
              <a:t> ins Zentrum</a:t>
            </a:r>
            <a:endParaRPr lang="fr-BE" sz="2000" dirty="0">
              <a:solidFill>
                <a:schemeClr val="tx1">
                  <a:lumMod val="50000"/>
                </a:schemeClr>
              </a:solidFill>
            </a:endParaRPr>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endParaRPr lang="fr-BE" sz="2000" dirty="0"/>
          </a:p>
        </p:txBody>
      </p:sp>
      <p:pic>
        <p:nvPicPr>
          <p:cNvPr id="6" name="Image 5" descr="Une image contenant noir, obscurité&#10;&#10;Description générée automatiquement">
            <a:extLst>
              <a:ext uri="{FF2B5EF4-FFF2-40B4-BE49-F238E27FC236}">
                <a16:creationId xmlns:a16="http://schemas.microsoft.com/office/drawing/2014/main" id="{225BB5F1-F743-280B-02A0-D6C007D546C6}"/>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17181" t="13873" r="16153" b="28709"/>
          <a:stretch/>
        </p:blipFill>
        <p:spPr>
          <a:xfrm>
            <a:off x="1621516" y="964647"/>
            <a:ext cx="1001170" cy="862280"/>
          </a:xfrm>
          <a:prstGeom prst="rect">
            <a:avLst/>
          </a:prstGeom>
        </p:spPr>
      </p:pic>
      <p:pic>
        <p:nvPicPr>
          <p:cNvPr id="8" name="Image 7" descr="Une image contenant noir, obscurité&#10;&#10;Description générée automatiquement">
            <a:extLst>
              <a:ext uri="{FF2B5EF4-FFF2-40B4-BE49-F238E27FC236}">
                <a16:creationId xmlns:a16="http://schemas.microsoft.com/office/drawing/2014/main" id="{A9188676-20A3-0EC4-DFBD-4C1E65306E96}"/>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2393" t="10101" r="13175" b="21612"/>
          <a:stretch/>
        </p:blipFill>
        <p:spPr>
          <a:xfrm>
            <a:off x="1678525" y="2239550"/>
            <a:ext cx="887152" cy="813916"/>
          </a:xfrm>
          <a:prstGeom prst="rect">
            <a:avLst/>
          </a:prstGeom>
        </p:spPr>
      </p:pic>
      <p:pic>
        <p:nvPicPr>
          <p:cNvPr id="10" name="Image 9" descr="Une image contenant noir, obscurité&#10;&#10;Description générée automatiquement">
            <a:extLst>
              <a:ext uri="{FF2B5EF4-FFF2-40B4-BE49-F238E27FC236}">
                <a16:creationId xmlns:a16="http://schemas.microsoft.com/office/drawing/2014/main" id="{4FE23A77-0D05-8FA2-4F72-A02635E29031}"/>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12635" b="26238"/>
          <a:stretch/>
        </p:blipFill>
        <p:spPr>
          <a:xfrm>
            <a:off x="1456337" y="3597315"/>
            <a:ext cx="1331528" cy="813916"/>
          </a:xfrm>
          <a:prstGeom prst="rect">
            <a:avLst/>
          </a:prstGeom>
        </p:spPr>
      </p:pic>
      <p:grpSp>
        <p:nvGrpSpPr>
          <p:cNvPr id="18" name="Groupe 17">
            <a:extLst>
              <a:ext uri="{FF2B5EF4-FFF2-40B4-BE49-F238E27FC236}">
                <a16:creationId xmlns:a16="http://schemas.microsoft.com/office/drawing/2014/main" id="{92FF7824-B380-A2A1-9891-E528697BF3BB}"/>
              </a:ext>
            </a:extLst>
          </p:cNvPr>
          <p:cNvGrpSpPr/>
          <p:nvPr/>
        </p:nvGrpSpPr>
        <p:grpSpPr>
          <a:xfrm>
            <a:off x="1266889" y="4866305"/>
            <a:ext cx="1710424" cy="1706015"/>
            <a:chOff x="331362" y="5040839"/>
            <a:chExt cx="1710424" cy="1706015"/>
          </a:xfrm>
        </p:grpSpPr>
        <p:pic>
          <p:nvPicPr>
            <p:cNvPr id="12" name="Image 11" descr="Une image contenant noir, obscurité&#10;&#10;Description générée automatiquement">
              <a:extLst>
                <a:ext uri="{FF2B5EF4-FFF2-40B4-BE49-F238E27FC236}">
                  <a16:creationId xmlns:a16="http://schemas.microsoft.com/office/drawing/2014/main" id="{ED98B63E-B0C4-B9AA-5034-A758ED18718C}"/>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0891" t="3800" r="20940" b="17362"/>
            <a:stretch/>
          </p:blipFill>
          <p:spPr>
            <a:xfrm>
              <a:off x="602230" y="5046399"/>
              <a:ext cx="606380" cy="821838"/>
            </a:xfrm>
            <a:prstGeom prst="rect">
              <a:avLst/>
            </a:prstGeom>
          </p:spPr>
        </p:pic>
        <p:pic>
          <p:nvPicPr>
            <p:cNvPr id="14" name="Image 13" descr="Une image contenant noir, obscurité&#10;&#10;Description générée automatiquement">
              <a:extLst>
                <a:ext uri="{FF2B5EF4-FFF2-40B4-BE49-F238E27FC236}">
                  <a16:creationId xmlns:a16="http://schemas.microsoft.com/office/drawing/2014/main" id="{F361B60F-9C52-D52B-7E42-5AFC3D29FAB2}"/>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l="15821" b="14651"/>
            <a:stretch/>
          </p:blipFill>
          <p:spPr>
            <a:xfrm>
              <a:off x="1208610" y="5109240"/>
              <a:ext cx="833176" cy="844756"/>
            </a:xfrm>
            <a:prstGeom prst="rect">
              <a:avLst/>
            </a:prstGeom>
          </p:spPr>
        </p:pic>
        <p:pic>
          <p:nvPicPr>
            <p:cNvPr id="15" name="Image 14" descr="Une image contenant noir, obscurité&#10;&#10;Description générée automatiquement">
              <a:extLst>
                <a:ext uri="{FF2B5EF4-FFF2-40B4-BE49-F238E27FC236}">
                  <a16:creationId xmlns:a16="http://schemas.microsoft.com/office/drawing/2014/main" id="{1E6A3AE7-9517-9C8A-0859-6B35D180FD41}"/>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l="15821" b="14651"/>
            <a:stretch/>
          </p:blipFill>
          <p:spPr>
            <a:xfrm>
              <a:off x="587741" y="5834562"/>
              <a:ext cx="833176" cy="844756"/>
            </a:xfrm>
            <a:prstGeom prst="rect">
              <a:avLst/>
            </a:prstGeom>
          </p:spPr>
        </p:pic>
        <p:pic>
          <p:nvPicPr>
            <p:cNvPr id="16" name="Image 15" descr="Une image contenant noir, obscurité&#10;&#10;Description générée automatiquement">
              <a:extLst>
                <a:ext uri="{FF2B5EF4-FFF2-40B4-BE49-F238E27FC236}">
                  <a16:creationId xmlns:a16="http://schemas.microsoft.com/office/drawing/2014/main" id="{8AEB23CD-6921-2827-B996-D139ADE24E6D}"/>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l="15821" b="14651"/>
            <a:stretch/>
          </p:blipFill>
          <p:spPr>
            <a:xfrm>
              <a:off x="1208610" y="5862107"/>
              <a:ext cx="833176" cy="844756"/>
            </a:xfrm>
            <a:prstGeom prst="rect">
              <a:avLst/>
            </a:prstGeom>
          </p:spPr>
        </p:pic>
        <p:sp>
          <p:nvSpPr>
            <p:cNvPr id="17" name="Forme libre : forme 16">
              <a:extLst>
                <a:ext uri="{FF2B5EF4-FFF2-40B4-BE49-F238E27FC236}">
                  <a16:creationId xmlns:a16="http://schemas.microsoft.com/office/drawing/2014/main" id="{CE90AE8F-21BF-9BE7-D5C2-583E59FAC4DA}"/>
                </a:ext>
              </a:extLst>
            </p:cNvPr>
            <p:cNvSpPr/>
            <p:nvPr/>
          </p:nvSpPr>
          <p:spPr>
            <a:xfrm>
              <a:off x="331362" y="5040839"/>
              <a:ext cx="1663501" cy="1706015"/>
            </a:xfrm>
            <a:custGeom>
              <a:avLst/>
              <a:gdLst>
                <a:gd name="connsiteX0" fmla="*/ 824198 w 1663501"/>
                <a:gd name="connsiteY0" fmla="*/ 144110 h 1706015"/>
                <a:gd name="connsiteX1" fmla="*/ 1175891 w 1663501"/>
                <a:gd name="connsiteY1" fmla="*/ 3434 h 1706015"/>
                <a:gd name="connsiteX2" fmla="*/ 1577825 w 1663501"/>
                <a:gd name="connsiteY2" fmla="*/ 254642 h 1706015"/>
                <a:gd name="connsiteX3" fmla="*/ 1628067 w 1663501"/>
                <a:gd name="connsiteY3" fmla="*/ 787205 h 1706015"/>
                <a:gd name="connsiteX4" fmla="*/ 1628067 w 1663501"/>
                <a:gd name="connsiteY4" fmla="*/ 1530783 h 1706015"/>
                <a:gd name="connsiteX5" fmla="*/ 1175891 w 1663501"/>
                <a:gd name="connsiteY5" fmla="*/ 1701605 h 1706015"/>
                <a:gd name="connsiteX6" fmla="*/ 70572 w 1663501"/>
                <a:gd name="connsiteY6" fmla="*/ 1591073 h 1706015"/>
                <a:gd name="connsiteX7" fmla="*/ 161007 w 1663501"/>
                <a:gd name="connsiteY7" fmla="*/ 958027 h 1706015"/>
                <a:gd name="connsiteX8" fmla="*/ 562941 w 1663501"/>
                <a:gd name="connsiteY8" fmla="*/ 837447 h 1706015"/>
                <a:gd name="connsiteX9" fmla="*/ 804102 w 1663501"/>
                <a:gd name="connsiteY9" fmla="*/ 837447 h 1706015"/>
                <a:gd name="connsiteX10" fmla="*/ 854343 w 1663501"/>
                <a:gd name="connsiteY10" fmla="*/ 616383 h 1706015"/>
                <a:gd name="connsiteX11" fmla="*/ 824198 w 1663501"/>
                <a:gd name="connsiteY11" fmla="*/ 144110 h 170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3501" h="1706015">
                  <a:moveTo>
                    <a:pt x="824198" y="144110"/>
                  </a:moveTo>
                  <a:cubicBezTo>
                    <a:pt x="877789" y="41952"/>
                    <a:pt x="1050287" y="-14988"/>
                    <a:pt x="1175891" y="3434"/>
                  </a:cubicBezTo>
                  <a:cubicBezTo>
                    <a:pt x="1301495" y="21856"/>
                    <a:pt x="1502462" y="124014"/>
                    <a:pt x="1577825" y="254642"/>
                  </a:cubicBezTo>
                  <a:cubicBezTo>
                    <a:pt x="1653188" y="385270"/>
                    <a:pt x="1619693" y="574515"/>
                    <a:pt x="1628067" y="787205"/>
                  </a:cubicBezTo>
                  <a:cubicBezTo>
                    <a:pt x="1636441" y="999895"/>
                    <a:pt x="1703430" y="1378383"/>
                    <a:pt x="1628067" y="1530783"/>
                  </a:cubicBezTo>
                  <a:cubicBezTo>
                    <a:pt x="1552704" y="1683183"/>
                    <a:pt x="1435473" y="1691557"/>
                    <a:pt x="1175891" y="1701605"/>
                  </a:cubicBezTo>
                  <a:cubicBezTo>
                    <a:pt x="916309" y="1711653"/>
                    <a:pt x="239719" y="1715003"/>
                    <a:pt x="70572" y="1591073"/>
                  </a:cubicBezTo>
                  <a:cubicBezTo>
                    <a:pt x="-98575" y="1467143"/>
                    <a:pt x="78946" y="1083631"/>
                    <a:pt x="161007" y="958027"/>
                  </a:cubicBezTo>
                  <a:cubicBezTo>
                    <a:pt x="243068" y="832423"/>
                    <a:pt x="455759" y="857544"/>
                    <a:pt x="562941" y="837447"/>
                  </a:cubicBezTo>
                  <a:cubicBezTo>
                    <a:pt x="670123" y="817350"/>
                    <a:pt x="755535" y="874291"/>
                    <a:pt x="804102" y="837447"/>
                  </a:cubicBezTo>
                  <a:cubicBezTo>
                    <a:pt x="852669" y="800603"/>
                    <a:pt x="847644" y="730264"/>
                    <a:pt x="854343" y="616383"/>
                  </a:cubicBezTo>
                  <a:cubicBezTo>
                    <a:pt x="861042" y="502502"/>
                    <a:pt x="770607" y="246268"/>
                    <a:pt x="824198" y="144110"/>
                  </a:cubicBezTo>
                  <a:close/>
                </a:path>
              </a:pathLst>
            </a:custGeom>
            <a:solidFill>
              <a:srgbClr val="FFFFFF">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95641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FE6CC6-9E8F-D212-C2C4-9479C9FFDDDA}"/>
              </a:ext>
            </a:extLst>
          </p:cNvPr>
          <p:cNvSpPr>
            <a:spLocks noGrp="1"/>
          </p:cNvSpPr>
          <p:nvPr>
            <p:ph type="sldNum" sz="quarter" idx="7"/>
          </p:nvPr>
        </p:nvSpPr>
        <p:spPr/>
        <p:txBody>
          <a:bodyPr/>
          <a:lstStyle/>
          <a:p>
            <a:fld id="{B6F15528-21DE-4FAA-801E-634DDDAF4B2B}" type="slidenum">
              <a:rPr lang="fr-BE" smtClean="0"/>
              <a:pPr/>
              <a:t>14</a:t>
            </a:fld>
            <a:endParaRPr lang="fr-BE"/>
          </a:p>
        </p:txBody>
      </p:sp>
      <p:sp>
        <p:nvSpPr>
          <p:cNvPr id="5" name="Espace réservé du contenu 3">
            <a:extLst>
              <a:ext uri="{FF2B5EF4-FFF2-40B4-BE49-F238E27FC236}">
                <a16:creationId xmlns:a16="http://schemas.microsoft.com/office/drawing/2014/main" id="{B4225067-6071-7680-8DC7-D62514628470}"/>
              </a:ext>
            </a:extLst>
          </p:cNvPr>
          <p:cNvSpPr>
            <a:spLocks noGrp="1"/>
          </p:cNvSpPr>
          <p:nvPr>
            <p:ph idx="10"/>
          </p:nvPr>
        </p:nvSpPr>
        <p:spPr>
          <a:xfrm>
            <a:off x="3575720" y="1285799"/>
            <a:ext cx="8352926" cy="2712299"/>
          </a:xfrm>
        </p:spPr>
        <p:txBody>
          <a:bodyPr/>
          <a:lstStyle/>
          <a:p>
            <a:pPr marL="0" indent="0">
              <a:buNone/>
            </a:pPr>
            <a:r>
              <a:rPr lang="fr-BE" sz="2800" b="1" dirty="0">
                <a:solidFill>
                  <a:schemeClr val="accent4">
                    <a:lumMod val="75000"/>
                  </a:schemeClr>
                </a:solidFill>
                <a:latin typeface="+mj-lt"/>
              </a:rPr>
              <a:t>Das </a:t>
            </a:r>
            <a:r>
              <a:rPr lang="fr-BE" sz="2800" b="1" dirty="0" err="1">
                <a:solidFill>
                  <a:schemeClr val="accent4">
                    <a:lumMod val="75000"/>
                  </a:schemeClr>
                </a:solidFill>
                <a:latin typeface="+mj-lt"/>
              </a:rPr>
              <a:t>Parken</a:t>
            </a:r>
            <a:endParaRPr lang="fr-BE" sz="2800" b="1" dirty="0">
              <a:solidFill>
                <a:schemeClr val="accent4">
                  <a:lumMod val="75000"/>
                </a:schemeClr>
              </a:solidFill>
              <a:latin typeface="+mj-lt"/>
            </a:endParaRPr>
          </a:p>
          <a:p>
            <a:pPr marL="0" indent="0">
              <a:buNone/>
            </a:pPr>
            <a:endParaRPr lang="fr-BE" sz="1100" dirty="0"/>
          </a:p>
          <a:p>
            <a:pPr marL="0" indent="0">
              <a:buNone/>
            </a:pPr>
            <a:r>
              <a:rPr lang="fr-BE" sz="1800" dirty="0"/>
              <a:t>Die </a:t>
            </a:r>
            <a:r>
              <a:rPr lang="fr-BE" sz="1800" dirty="0" err="1"/>
              <a:t>Autofahrer</a:t>
            </a:r>
            <a:r>
              <a:rPr lang="fr-BE" sz="1800" dirty="0"/>
              <a:t> (-</a:t>
            </a:r>
            <a:r>
              <a:rPr lang="fr-BE" sz="1800" dirty="0" err="1"/>
              <a:t>innen</a:t>
            </a:r>
            <a:r>
              <a:rPr lang="fr-BE" sz="1800" dirty="0"/>
              <a:t>)  </a:t>
            </a:r>
            <a:r>
              <a:rPr lang="fr-BE" sz="1800" dirty="0" err="1"/>
              <a:t>empfinden</a:t>
            </a:r>
            <a:r>
              <a:rPr lang="fr-BE" sz="1800" dirty="0"/>
              <a:t> </a:t>
            </a:r>
            <a:r>
              <a:rPr lang="fr-BE" sz="1800" dirty="0" err="1"/>
              <a:t>das</a:t>
            </a:r>
            <a:r>
              <a:rPr lang="fr-BE" sz="1800" dirty="0"/>
              <a:t> </a:t>
            </a:r>
            <a:r>
              <a:rPr lang="fr-BE" sz="1800" dirty="0" err="1"/>
              <a:t>Parken</a:t>
            </a:r>
            <a:r>
              <a:rPr lang="fr-BE" sz="1800" dirty="0"/>
              <a:t> </a:t>
            </a:r>
            <a:r>
              <a:rPr lang="fr-BE" sz="1800" dirty="0" err="1"/>
              <a:t>als</a:t>
            </a:r>
            <a:r>
              <a:rPr lang="fr-BE" sz="1800" dirty="0"/>
              <a:t>...</a:t>
            </a:r>
          </a:p>
          <a:p>
            <a:pPr marL="0" indent="0">
              <a:buNone/>
            </a:pPr>
            <a:endParaRPr lang="fr-BE" dirty="0"/>
          </a:p>
        </p:txBody>
      </p:sp>
      <p:pic>
        <p:nvPicPr>
          <p:cNvPr id="6" name="Picture 2" descr="Parking Icon 1482090">
            <a:extLst>
              <a:ext uri="{FF2B5EF4-FFF2-40B4-BE49-F238E27FC236}">
                <a16:creationId xmlns:a16="http://schemas.microsoft.com/office/drawing/2014/main" id="{4FD3C5DE-6E28-F779-CAE8-6AA95BDBB9EF}"/>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9551" t="20601" r="16401" b="18500"/>
          <a:stretch/>
        </p:blipFill>
        <p:spPr bwMode="auto">
          <a:xfrm>
            <a:off x="630517" y="1376119"/>
            <a:ext cx="2591176" cy="2463741"/>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3">
            <a:extLst>
              <a:ext uri="{FF2B5EF4-FFF2-40B4-BE49-F238E27FC236}">
                <a16:creationId xmlns:a16="http://schemas.microsoft.com/office/drawing/2014/main" id="{C46EC5B7-C55C-E82E-1A03-EAC56BF5B6DA}"/>
              </a:ext>
            </a:extLst>
          </p:cNvPr>
          <p:cNvSpPr txBox="1">
            <a:spLocks/>
          </p:cNvSpPr>
          <p:nvPr/>
        </p:nvSpPr>
        <p:spPr>
          <a:xfrm>
            <a:off x="3575719" y="4178639"/>
            <a:ext cx="8063681" cy="538895"/>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3"/>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fr-BE" sz="2800" b="1" dirty="0">
                <a:solidFill>
                  <a:schemeClr val="accent1"/>
                </a:solidFill>
                <a:latin typeface="+mj-lt"/>
              </a:rPr>
              <a:t>Die </a:t>
            </a:r>
            <a:r>
              <a:rPr lang="fr-BE" sz="2800" b="1" dirty="0" err="1">
                <a:solidFill>
                  <a:schemeClr val="accent1"/>
                </a:solidFill>
                <a:latin typeface="+mj-lt"/>
              </a:rPr>
              <a:t>Zugänglichkeit</a:t>
            </a:r>
            <a:r>
              <a:rPr lang="fr-BE" sz="2800" b="1" dirty="0">
                <a:solidFill>
                  <a:schemeClr val="accent1"/>
                </a:solidFill>
                <a:latin typeface="+mj-lt"/>
              </a:rPr>
              <a:t> und die </a:t>
            </a:r>
            <a:r>
              <a:rPr lang="fr-BE" sz="2800" b="1" dirty="0" err="1">
                <a:solidFill>
                  <a:schemeClr val="accent1"/>
                </a:solidFill>
                <a:latin typeface="+mj-lt"/>
              </a:rPr>
              <a:t>Sicherheit</a:t>
            </a:r>
            <a:r>
              <a:rPr lang="fr-BE" sz="2800" b="1" dirty="0">
                <a:solidFill>
                  <a:schemeClr val="accent1"/>
                </a:solidFill>
                <a:latin typeface="+mj-lt"/>
              </a:rPr>
              <a:t> der </a:t>
            </a:r>
            <a:r>
              <a:rPr lang="fr-BE" sz="2800" b="1" dirty="0" err="1">
                <a:solidFill>
                  <a:schemeClr val="accent1"/>
                </a:solidFill>
                <a:latin typeface="+mj-lt"/>
              </a:rPr>
              <a:t>Fußgänger</a:t>
            </a:r>
            <a:endParaRPr lang="fr-BE" sz="2800" b="1" dirty="0">
              <a:solidFill>
                <a:schemeClr val="accent1"/>
              </a:solidFill>
              <a:latin typeface="+mj-lt"/>
            </a:endParaRPr>
          </a:p>
          <a:p>
            <a:pPr marL="0" indent="0">
              <a:buFontTx/>
              <a:buNone/>
            </a:pPr>
            <a:endParaRPr lang="fr-BE" dirty="0"/>
          </a:p>
          <a:p>
            <a:pPr marL="0" indent="0">
              <a:buFontTx/>
              <a:buNone/>
            </a:pPr>
            <a:endParaRPr lang="fr-BE" dirty="0"/>
          </a:p>
        </p:txBody>
      </p:sp>
      <p:pic>
        <p:nvPicPr>
          <p:cNvPr id="8" name="Image 7">
            <a:extLst>
              <a:ext uri="{FF2B5EF4-FFF2-40B4-BE49-F238E27FC236}">
                <a16:creationId xmlns:a16="http://schemas.microsoft.com/office/drawing/2014/main" id="{178998EB-BE47-D8B9-153C-839C6A300F60}"/>
              </a:ext>
            </a:extLst>
          </p:cNvPr>
          <p:cNvPicPr>
            <a:picLocks noChangeAspect="1"/>
          </p:cNvPicPr>
          <p:nvPr/>
        </p:nvPicPr>
        <p:blipFill rotWithShape="1">
          <a:blip r:embed="rId4"/>
          <a:srcRect l="8410" t="5896" r="6358" b="6610"/>
          <a:stretch/>
        </p:blipFill>
        <p:spPr>
          <a:xfrm>
            <a:off x="4121322" y="2229142"/>
            <a:ext cx="2567528" cy="1584176"/>
          </a:xfrm>
          <a:prstGeom prst="rect">
            <a:avLst/>
          </a:prstGeom>
        </p:spPr>
      </p:pic>
      <p:sp>
        <p:nvSpPr>
          <p:cNvPr id="9" name="ZoneTexte 8">
            <a:extLst>
              <a:ext uri="{FF2B5EF4-FFF2-40B4-BE49-F238E27FC236}">
                <a16:creationId xmlns:a16="http://schemas.microsoft.com/office/drawing/2014/main" id="{B95BA6A9-D5A9-B71D-E41C-6D54245072EB}"/>
              </a:ext>
            </a:extLst>
          </p:cNvPr>
          <p:cNvSpPr txBox="1"/>
          <p:nvPr/>
        </p:nvSpPr>
        <p:spPr>
          <a:xfrm>
            <a:off x="7272042" y="2836564"/>
            <a:ext cx="764953" cy="369332"/>
          </a:xfrm>
          <a:prstGeom prst="rect">
            <a:avLst/>
          </a:prstGeom>
          <a:noFill/>
        </p:spPr>
        <p:txBody>
          <a:bodyPr wrap="none" rtlCol="0">
            <a:spAutoFit/>
          </a:bodyPr>
          <a:lstStyle/>
          <a:p>
            <a:r>
              <a:rPr lang="fr-BE" sz="1800" dirty="0">
                <a:solidFill>
                  <a:srgbClr val="000000"/>
                </a:solidFill>
              </a:rPr>
              <a:t>aber…</a:t>
            </a:r>
          </a:p>
        </p:txBody>
      </p:sp>
      <p:sp>
        <p:nvSpPr>
          <p:cNvPr id="10" name="ZoneTexte 9">
            <a:extLst>
              <a:ext uri="{FF2B5EF4-FFF2-40B4-BE49-F238E27FC236}">
                <a16:creationId xmlns:a16="http://schemas.microsoft.com/office/drawing/2014/main" id="{3555D864-BD9A-D390-C9A3-CD47AE5FBBAA}"/>
              </a:ext>
            </a:extLst>
          </p:cNvPr>
          <p:cNvSpPr txBox="1"/>
          <p:nvPr/>
        </p:nvSpPr>
        <p:spPr>
          <a:xfrm>
            <a:off x="8617829" y="1874225"/>
            <a:ext cx="1673920" cy="1723549"/>
          </a:xfrm>
          <a:prstGeom prst="rect">
            <a:avLst/>
          </a:prstGeom>
          <a:noFill/>
        </p:spPr>
        <p:txBody>
          <a:bodyPr wrap="none" rtlCol="0">
            <a:spAutoFit/>
          </a:bodyPr>
          <a:lstStyle/>
          <a:p>
            <a:r>
              <a:rPr lang="fr-BE" sz="1800" dirty="0">
                <a:solidFill>
                  <a:srgbClr val="000000"/>
                </a:solidFill>
              </a:rPr>
              <a:t>Der </a:t>
            </a:r>
            <a:r>
              <a:rPr lang="fr-BE" sz="1800" dirty="0" err="1">
                <a:solidFill>
                  <a:srgbClr val="000000"/>
                </a:solidFill>
              </a:rPr>
              <a:t>Fußweg</a:t>
            </a:r>
            <a:r>
              <a:rPr lang="fr-BE" sz="1800" dirty="0">
                <a:solidFill>
                  <a:srgbClr val="000000"/>
                </a:solidFill>
              </a:rPr>
              <a:t> </a:t>
            </a:r>
            <a:r>
              <a:rPr lang="fr-BE" sz="1800" dirty="0" err="1">
                <a:solidFill>
                  <a:srgbClr val="000000"/>
                </a:solidFill>
              </a:rPr>
              <a:t>ist</a:t>
            </a:r>
            <a:r>
              <a:rPr lang="fr-BE" sz="1800" dirty="0">
                <a:solidFill>
                  <a:srgbClr val="000000"/>
                </a:solidFill>
              </a:rPr>
              <a:t>:</a:t>
            </a:r>
          </a:p>
          <a:p>
            <a:endParaRPr lang="fr-BE" sz="800" dirty="0">
              <a:solidFill>
                <a:srgbClr val="000000"/>
              </a:solidFill>
            </a:endParaRPr>
          </a:p>
          <a:p>
            <a:r>
              <a:rPr lang="fr-BE" sz="1600" b="1" dirty="0">
                <a:solidFill>
                  <a:srgbClr val="000000"/>
                </a:solidFill>
              </a:rPr>
              <a:t>67 %</a:t>
            </a:r>
          </a:p>
          <a:p>
            <a:endParaRPr lang="fr-BE" sz="1600" b="1" dirty="0">
              <a:solidFill>
                <a:srgbClr val="000000"/>
              </a:solidFill>
            </a:endParaRPr>
          </a:p>
          <a:p>
            <a:r>
              <a:rPr lang="fr-BE" sz="1600" b="1" dirty="0">
                <a:solidFill>
                  <a:srgbClr val="000000"/>
                </a:solidFill>
              </a:rPr>
              <a:t>25 %</a:t>
            </a:r>
          </a:p>
          <a:p>
            <a:endParaRPr lang="fr-BE" sz="1600" b="1" dirty="0">
              <a:solidFill>
                <a:srgbClr val="000000"/>
              </a:solidFill>
            </a:endParaRPr>
          </a:p>
          <a:p>
            <a:r>
              <a:rPr lang="fr-BE" sz="1600" b="1" dirty="0">
                <a:solidFill>
                  <a:srgbClr val="000000"/>
                </a:solidFill>
              </a:rPr>
              <a:t>8 % </a:t>
            </a:r>
          </a:p>
        </p:txBody>
      </p:sp>
      <p:cxnSp>
        <p:nvCxnSpPr>
          <p:cNvPr id="11" name="Connecteur droit avec flèche 10">
            <a:extLst>
              <a:ext uri="{FF2B5EF4-FFF2-40B4-BE49-F238E27FC236}">
                <a16:creationId xmlns:a16="http://schemas.microsoft.com/office/drawing/2014/main" id="{A5A41AE6-A7F4-8928-F43F-79D4062DE7B6}"/>
              </a:ext>
            </a:extLst>
          </p:cNvPr>
          <p:cNvCxnSpPr/>
          <p:nvPr/>
        </p:nvCxnSpPr>
        <p:spPr>
          <a:xfrm>
            <a:off x="9324288" y="2524025"/>
            <a:ext cx="1080120"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89639CA6-26B0-A149-0BEB-53205624E983}"/>
              </a:ext>
            </a:extLst>
          </p:cNvPr>
          <p:cNvCxnSpPr>
            <a:cxnSpLocks/>
          </p:cNvCxnSpPr>
          <p:nvPr/>
        </p:nvCxnSpPr>
        <p:spPr>
          <a:xfrm>
            <a:off x="9319419" y="2991262"/>
            <a:ext cx="1733061"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092D0E8-3824-5A5F-0045-6ED3687D66A6}"/>
              </a:ext>
            </a:extLst>
          </p:cNvPr>
          <p:cNvCxnSpPr>
            <a:cxnSpLocks/>
          </p:cNvCxnSpPr>
          <p:nvPr/>
        </p:nvCxnSpPr>
        <p:spPr>
          <a:xfrm>
            <a:off x="9324288" y="3490097"/>
            <a:ext cx="2447664"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4BC779C-D096-C45C-9D0F-C35262AAEBDC}"/>
              </a:ext>
            </a:extLst>
          </p:cNvPr>
          <p:cNvSpPr txBox="1"/>
          <p:nvPr/>
        </p:nvSpPr>
        <p:spPr>
          <a:xfrm>
            <a:off x="9366210" y="2223518"/>
            <a:ext cx="811441" cy="338554"/>
          </a:xfrm>
          <a:prstGeom prst="rect">
            <a:avLst/>
          </a:prstGeom>
          <a:noFill/>
          <a:ln>
            <a:noFill/>
          </a:ln>
        </p:spPr>
        <p:txBody>
          <a:bodyPr wrap="none" rtlCol="0">
            <a:spAutoFit/>
          </a:bodyPr>
          <a:lstStyle/>
          <a:p>
            <a:r>
              <a:rPr lang="fr-BE" sz="1600" b="1">
                <a:solidFill>
                  <a:schemeClr val="accent4">
                    <a:lumMod val="75000"/>
                  </a:schemeClr>
                </a:solidFill>
                <a:latin typeface="+mj-lt"/>
              </a:rPr>
              <a:t>&lt; 2 min</a:t>
            </a:r>
          </a:p>
        </p:txBody>
      </p:sp>
      <p:sp>
        <p:nvSpPr>
          <p:cNvPr id="15" name="ZoneTexte 14">
            <a:extLst>
              <a:ext uri="{FF2B5EF4-FFF2-40B4-BE49-F238E27FC236}">
                <a16:creationId xmlns:a16="http://schemas.microsoft.com/office/drawing/2014/main" id="{158EB95B-A061-1ADA-B66F-BCEC5933E5C1}"/>
              </a:ext>
            </a:extLst>
          </p:cNvPr>
          <p:cNvSpPr txBox="1"/>
          <p:nvPr/>
        </p:nvSpPr>
        <p:spPr>
          <a:xfrm>
            <a:off x="9699183" y="2691881"/>
            <a:ext cx="829073" cy="338554"/>
          </a:xfrm>
          <a:prstGeom prst="rect">
            <a:avLst/>
          </a:prstGeom>
          <a:noFill/>
        </p:spPr>
        <p:txBody>
          <a:bodyPr wrap="none" rtlCol="0">
            <a:spAutoFit/>
          </a:bodyPr>
          <a:lstStyle/>
          <a:p>
            <a:r>
              <a:rPr lang="fr-BE" sz="1600" b="1">
                <a:solidFill>
                  <a:schemeClr val="accent4">
                    <a:lumMod val="75000"/>
                  </a:schemeClr>
                </a:solidFill>
                <a:latin typeface="+mj-lt"/>
              </a:rPr>
              <a:t>2-5 min</a:t>
            </a:r>
          </a:p>
        </p:txBody>
      </p:sp>
      <p:sp>
        <p:nvSpPr>
          <p:cNvPr id="16" name="ZoneTexte 15">
            <a:extLst>
              <a:ext uri="{FF2B5EF4-FFF2-40B4-BE49-F238E27FC236}">
                <a16:creationId xmlns:a16="http://schemas.microsoft.com/office/drawing/2014/main" id="{4E6E120B-D918-4C9A-F376-D03C278ADAF9}"/>
              </a:ext>
            </a:extLst>
          </p:cNvPr>
          <p:cNvSpPr txBox="1"/>
          <p:nvPr/>
        </p:nvSpPr>
        <p:spPr>
          <a:xfrm>
            <a:off x="9989871" y="3193014"/>
            <a:ext cx="764953" cy="338554"/>
          </a:xfrm>
          <a:prstGeom prst="rect">
            <a:avLst/>
          </a:prstGeom>
          <a:noFill/>
        </p:spPr>
        <p:txBody>
          <a:bodyPr wrap="none" rtlCol="0">
            <a:spAutoFit/>
          </a:bodyPr>
          <a:lstStyle/>
          <a:p>
            <a:r>
              <a:rPr lang="fr-BE" sz="1600" b="1">
                <a:solidFill>
                  <a:schemeClr val="accent4">
                    <a:lumMod val="75000"/>
                  </a:schemeClr>
                </a:solidFill>
                <a:latin typeface="+mj-lt"/>
              </a:rPr>
              <a:t>&gt;6 min</a:t>
            </a:r>
          </a:p>
        </p:txBody>
      </p:sp>
      <p:pic>
        <p:nvPicPr>
          <p:cNvPr id="17" name="Picture 4" descr="Walk Icon 3743045">
            <a:extLst>
              <a:ext uri="{FF2B5EF4-FFF2-40B4-BE49-F238E27FC236}">
                <a16:creationId xmlns:a16="http://schemas.microsoft.com/office/drawing/2014/main" id="{092CD2B0-A5B2-CF84-251B-3390B8E6BE6D}"/>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895" y="3710513"/>
            <a:ext cx="3238018" cy="3238018"/>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8A605FD0-FD8A-E82B-53DB-E4A11B72436E}"/>
              </a:ext>
            </a:extLst>
          </p:cNvPr>
          <p:cNvSpPr txBox="1"/>
          <p:nvPr/>
        </p:nvSpPr>
        <p:spPr>
          <a:xfrm>
            <a:off x="6456040" y="4653554"/>
            <a:ext cx="1100109" cy="369332"/>
          </a:xfrm>
          <a:prstGeom prst="rect">
            <a:avLst/>
          </a:prstGeom>
          <a:noFill/>
        </p:spPr>
        <p:txBody>
          <a:bodyPr wrap="none" rtlCol="0">
            <a:spAutoFit/>
          </a:bodyPr>
          <a:lstStyle/>
          <a:p>
            <a:r>
              <a:rPr lang="fr-BE" sz="1800" dirty="0" err="1">
                <a:solidFill>
                  <a:srgbClr val="028CAC"/>
                </a:solidFill>
              </a:rPr>
              <a:t>Ruhezone</a:t>
            </a:r>
            <a:endParaRPr lang="fr-BE" sz="1800" dirty="0">
              <a:solidFill>
                <a:srgbClr val="028CAC"/>
              </a:solidFill>
            </a:endParaRPr>
          </a:p>
        </p:txBody>
      </p:sp>
      <p:sp>
        <p:nvSpPr>
          <p:cNvPr id="19" name="ZoneTexte 18">
            <a:extLst>
              <a:ext uri="{FF2B5EF4-FFF2-40B4-BE49-F238E27FC236}">
                <a16:creationId xmlns:a16="http://schemas.microsoft.com/office/drawing/2014/main" id="{A80B28AF-415C-FA2B-BFBA-D9BF8C0DFB61}"/>
              </a:ext>
            </a:extLst>
          </p:cNvPr>
          <p:cNvSpPr txBox="1"/>
          <p:nvPr/>
        </p:nvSpPr>
        <p:spPr>
          <a:xfrm>
            <a:off x="5443571" y="4984254"/>
            <a:ext cx="1200970" cy="400110"/>
          </a:xfrm>
          <a:prstGeom prst="rect">
            <a:avLst/>
          </a:prstGeom>
          <a:noFill/>
        </p:spPr>
        <p:txBody>
          <a:bodyPr wrap="none" rtlCol="0">
            <a:spAutoFit/>
          </a:bodyPr>
          <a:lstStyle/>
          <a:p>
            <a:r>
              <a:rPr lang="fr-BE" sz="2000" b="1" dirty="0" err="1">
                <a:solidFill>
                  <a:schemeClr val="accent1"/>
                </a:solidFill>
              </a:rPr>
              <a:t>Sicherheit</a:t>
            </a:r>
            <a:endParaRPr lang="fr-BE" sz="2000" b="1" dirty="0">
              <a:solidFill>
                <a:schemeClr val="accent1"/>
              </a:solidFill>
            </a:endParaRPr>
          </a:p>
        </p:txBody>
      </p:sp>
      <p:sp>
        <p:nvSpPr>
          <p:cNvPr id="20" name="ZoneTexte 19">
            <a:extLst>
              <a:ext uri="{FF2B5EF4-FFF2-40B4-BE49-F238E27FC236}">
                <a16:creationId xmlns:a16="http://schemas.microsoft.com/office/drawing/2014/main" id="{FE08B6DF-30C2-3210-62B1-A0C35D355A07}"/>
              </a:ext>
            </a:extLst>
          </p:cNvPr>
          <p:cNvSpPr txBox="1"/>
          <p:nvPr/>
        </p:nvSpPr>
        <p:spPr>
          <a:xfrm>
            <a:off x="7430878" y="5321789"/>
            <a:ext cx="938014" cy="369332"/>
          </a:xfrm>
          <a:prstGeom prst="rect">
            <a:avLst/>
          </a:prstGeom>
          <a:noFill/>
        </p:spPr>
        <p:txBody>
          <a:bodyPr wrap="none" rtlCol="0">
            <a:spAutoFit/>
          </a:bodyPr>
          <a:lstStyle/>
          <a:p>
            <a:r>
              <a:rPr lang="fr-BE" sz="1800" dirty="0" err="1">
                <a:solidFill>
                  <a:srgbClr val="028CAC"/>
                </a:solidFill>
              </a:rPr>
              <a:t>Komfort</a:t>
            </a:r>
            <a:endParaRPr lang="fr-BE" sz="1800" dirty="0">
              <a:solidFill>
                <a:srgbClr val="028CAC"/>
              </a:solidFill>
            </a:endParaRPr>
          </a:p>
        </p:txBody>
      </p:sp>
      <p:sp>
        <p:nvSpPr>
          <p:cNvPr id="21" name="ZoneTexte 20">
            <a:extLst>
              <a:ext uri="{FF2B5EF4-FFF2-40B4-BE49-F238E27FC236}">
                <a16:creationId xmlns:a16="http://schemas.microsoft.com/office/drawing/2014/main" id="{1275E358-86BC-0AAB-A247-ECC3E75346A6}"/>
              </a:ext>
            </a:extLst>
          </p:cNvPr>
          <p:cNvSpPr txBox="1"/>
          <p:nvPr/>
        </p:nvSpPr>
        <p:spPr>
          <a:xfrm>
            <a:off x="7527497" y="5705896"/>
            <a:ext cx="2693558" cy="369332"/>
          </a:xfrm>
          <a:prstGeom prst="rect">
            <a:avLst/>
          </a:prstGeom>
          <a:noFill/>
        </p:spPr>
        <p:txBody>
          <a:bodyPr wrap="none" rtlCol="0">
            <a:spAutoFit/>
          </a:bodyPr>
          <a:lstStyle/>
          <a:p>
            <a:r>
              <a:rPr lang="fr-BE" sz="1800" b="1" dirty="0" err="1">
                <a:solidFill>
                  <a:srgbClr val="028CAC"/>
                </a:solidFill>
              </a:rPr>
              <a:t>Geschwindigkeit</a:t>
            </a:r>
            <a:r>
              <a:rPr lang="fr-BE" sz="1800" b="1" dirty="0">
                <a:solidFill>
                  <a:srgbClr val="028CAC"/>
                </a:solidFill>
              </a:rPr>
              <a:t> </a:t>
            </a:r>
            <a:r>
              <a:rPr lang="fr-BE" sz="1800" b="1" dirty="0" err="1">
                <a:solidFill>
                  <a:srgbClr val="028CAC"/>
                </a:solidFill>
              </a:rPr>
              <a:t>reduzieren</a:t>
            </a:r>
            <a:endParaRPr lang="fr-BE" sz="1800" b="1" dirty="0">
              <a:solidFill>
                <a:srgbClr val="028CAC"/>
              </a:solidFill>
            </a:endParaRPr>
          </a:p>
        </p:txBody>
      </p:sp>
      <p:sp>
        <p:nvSpPr>
          <p:cNvPr id="22" name="ZoneTexte 21">
            <a:extLst>
              <a:ext uri="{FF2B5EF4-FFF2-40B4-BE49-F238E27FC236}">
                <a16:creationId xmlns:a16="http://schemas.microsoft.com/office/drawing/2014/main" id="{F222D020-86BF-6DC8-563E-ED2212141CAB}"/>
              </a:ext>
            </a:extLst>
          </p:cNvPr>
          <p:cNvSpPr txBox="1"/>
          <p:nvPr/>
        </p:nvSpPr>
        <p:spPr>
          <a:xfrm>
            <a:off x="6837750" y="4950883"/>
            <a:ext cx="4244752" cy="400110"/>
          </a:xfrm>
          <a:prstGeom prst="rect">
            <a:avLst/>
          </a:prstGeom>
          <a:noFill/>
        </p:spPr>
        <p:txBody>
          <a:bodyPr wrap="none" rtlCol="0">
            <a:spAutoFit/>
          </a:bodyPr>
          <a:lstStyle/>
          <a:p>
            <a:r>
              <a:rPr lang="fr-BE" sz="2000" dirty="0" err="1">
                <a:solidFill>
                  <a:schemeClr val="accent1">
                    <a:lumMod val="75000"/>
                  </a:schemeClr>
                </a:solidFill>
              </a:rPr>
              <a:t>Personen</a:t>
            </a:r>
            <a:r>
              <a:rPr lang="fr-BE" sz="2000" dirty="0">
                <a:solidFill>
                  <a:schemeClr val="accent1">
                    <a:lumMod val="75000"/>
                  </a:schemeClr>
                </a:solidFill>
              </a:rPr>
              <a:t> mit </a:t>
            </a:r>
            <a:r>
              <a:rPr lang="fr-BE" sz="2000" dirty="0" err="1">
                <a:solidFill>
                  <a:schemeClr val="accent1">
                    <a:lumMod val="75000"/>
                  </a:schemeClr>
                </a:solidFill>
              </a:rPr>
              <a:t>eingeschränkter</a:t>
            </a:r>
            <a:r>
              <a:rPr lang="fr-BE" sz="2000" dirty="0">
                <a:solidFill>
                  <a:schemeClr val="accent1">
                    <a:lumMod val="75000"/>
                  </a:schemeClr>
                </a:solidFill>
              </a:rPr>
              <a:t> </a:t>
            </a:r>
            <a:r>
              <a:rPr lang="fr-BE" sz="2000" dirty="0" err="1">
                <a:solidFill>
                  <a:schemeClr val="accent1">
                    <a:lumMod val="75000"/>
                  </a:schemeClr>
                </a:solidFill>
              </a:rPr>
              <a:t>Mobilität</a:t>
            </a:r>
            <a:endParaRPr lang="fr-BE" sz="2000" dirty="0">
              <a:solidFill>
                <a:schemeClr val="accent1">
                  <a:lumMod val="75000"/>
                </a:schemeClr>
              </a:solidFill>
            </a:endParaRPr>
          </a:p>
        </p:txBody>
      </p:sp>
      <p:sp>
        <p:nvSpPr>
          <p:cNvPr id="23" name="ZoneTexte 22">
            <a:extLst>
              <a:ext uri="{FF2B5EF4-FFF2-40B4-BE49-F238E27FC236}">
                <a16:creationId xmlns:a16="http://schemas.microsoft.com/office/drawing/2014/main" id="{85FA4663-6298-ADF7-429E-CFE71A6886B6}"/>
              </a:ext>
            </a:extLst>
          </p:cNvPr>
          <p:cNvSpPr txBox="1"/>
          <p:nvPr/>
        </p:nvSpPr>
        <p:spPr>
          <a:xfrm>
            <a:off x="8601359" y="5298399"/>
            <a:ext cx="2717988" cy="400110"/>
          </a:xfrm>
          <a:prstGeom prst="rect">
            <a:avLst/>
          </a:prstGeom>
          <a:noFill/>
        </p:spPr>
        <p:txBody>
          <a:bodyPr wrap="none" rtlCol="0">
            <a:spAutoFit/>
          </a:bodyPr>
          <a:lstStyle/>
          <a:p>
            <a:r>
              <a:rPr lang="fr-BE" sz="2000" b="1" dirty="0" err="1">
                <a:solidFill>
                  <a:schemeClr val="accent1">
                    <a:lumMod val="50000"/>
                  </a:schemeClr>
                </a:solidFill>
              </a:rPr>
              <a:t>Zustand</a:t>
            </a:r>
            <a:r>
              <a:rPr lang="fr-BE" sz="2000" b="1" dirty="0">
                <a:solidFill>
                  <a:schemeClr val="accent1">
                    <a:lumMod val="50000"/>
                  </a:schemeClr>
                </a:solidFill>
              </a:rPr>
              <a:t> der </a:t>
            </a:r>
            <a:r>
              <a:rPr lang="fr-BE" sz="2000" b="1" dirty="0" err="1">
                <a:solidFill>
                  <a:schemeClr val="accent1">
                    <a:lumMod val="50000"/>
                  </a:schemeClr>
                </a:solidFill>
              </a:rPr>
              <a:t>Bürgersteige</a:t>
            </a:r>
            <a:endParaRPr lang="fr-BE" sz="2000" b="1" dirty="0">
              <a:solidFill>
                <a:schemeClr val="accent1">
                  <a:lumMod val="50000"/>
                </a:schemeClr>
              </a:solidFill>
            </a:endParaRPr>
          </a:p>
        </p:txBody>
      </p:sp>
      <p:sp>
        <p:nvSpPr>
          <p:cNvPr id="24" name="ZoneTexte 23">
            <a:extLst>
              <a:ext uri="{FF2B5EF4-FFF2-40B4-BE49-F238E27FC236}">
                <a16:creationId xmlns:a16="http://schemas.microsoft.com/office/drawing/2014/main" id="{6684D38B-5F5E-1794-D928-29AED4AA7E03}"/>
              </a:ext>
            </a:extLst>
          </p:cNvPr>
          <p:cNvSpPr txBox="1"/>
          <p:nvPr/>
        </p:nvSpPr>
        <p:spPr>
          <a:xfrm>
            <a:off x="7607559" y="6023806"/>
            <a:ext cx="1083182" cy="400110"/>
          </a:xfrm>
          <a:prstGeom prst="rect">
            <a:avLst/>
          </a:prstGeom>
          <a:noFill/>
        </p:spPr>
        <p:txBody>
          <a:bodyPr wrap="none" rtlCol="0">
            <a:spAutoFit/>
          </a:bodyPr>
          <a:lstStyle/>
          <a:p>
            <a:r>
              <a:rPr lang="fr-BE" sz="2000" dirty="0" err="1">
                <a:solidFill>
                  <a:schemeClr val="accent1"/>
                </a:solidFill>
              </a:rPr>
              <a:t>Schatten</a:t>
            </a:r>
            <a:endParaRPr lang="fr-BE" sz="2000" dirty="0">
              <a:solidFill>
                <a:schemeClr val="accent1"/>
              </a:solidFill>
            </a:endParaRPr>
          </a:p>
        </p:txBody>
      </p:sp>
      <p:sp>
        <p:nvSpPr>
          <p:cNvPr id="25" name="ZoneTexte 24">
            <a:extLst>
              <a:ext uri="{FF2B5EF4-FFF2-40B4-BE49-F238E27FC236}">
                <a16:creationId xmlns:a16="http://schemas.microsoft.com/office/drawing/2014/main" id="{E4F84A46-7BBC-6102-92C3-B5F95F5D39F1}"/>
              </a:ext>
            </a:extLst>
          </p:cNvPr>
          <p:cNvSpPr txBox="1"/>
          <p:nvPr/>
        </p:nvSpPr>
        <p:spPr>
          <a:xfrm>
            <a:off x="6138345" y="5702600"/>
            <a:ext cx="1181221" cy="369332"/>
          </a:xfrm>
          <a:prstGeom prst="rect">
            <a:avLst/>
          </a:prstGeom>
          <a:noFill/>
        </p:spPr>
        <p:txBody>
          <a:bodyPr wrap="none" rtlCol="0">
            <a:spAutoFit/>
          </a:bodyPr>
          <a:lstStyle/>
          <a:p>
            <a:r>
              <a:rPr lang="fr-BE" sz="1800" dirty="0" err="1">
                <a:solidFill>
                  <a:srgbClr val="028CAC"/>
                </a:solidFill>
              </a:rPr>
              <a:t>Vegetation</a:t>
            </a:r>
            <a:endParaRPr lang="fr-BE" sz="1800" dirty="0">
              <a:solidFill>
                <a:srgbClr val="028CAC"/>
              </a:solidFill>
            </a:endParaRPr>
          </a:p>
        </p:txBody>
      </p:sp>
      <p:sp>
        <p:nvSpPr>
          <p:cNvPr id="26" name="ZoneTexte 25">
            <a:extLst>
              <a:ext uri="{FF2B5EF4-FFF2-40B4-BE49-F238E27FC236}">
                <a16:creationId xmlns:a16="http://schemas.microsoft.com/office/drawing/2014/main" id="{24183184-01BF-2BBA-8369-4074AD3FAF8E}"/>
              </a:ext>
            </a:extLst>
          </p:cNvPr>
          <p:cNvSpPr txBox="1"/>
          <p:nvPr/>
        </p:nvSpPr>
        <p:spPr>
          <a:xfrm>
            <a:off x="5129895" y="5362310"/>
            <a:ext cx="1916294" cy="369332"/>
          </a:xfrm>
          <a:prstGeom prst="rect">
            <a:avLst/>
          </a:prstGeom>
          <a:noFill/>
        </p:spPr>
        <p:txBody>
          <a:bodyPr wrap="none" rtlCol="0">
            <a:spAutoFit/>
          </a:bodyPr>
          <a:lstStyle/>
          <a:p>
            <a:r>
              <a:rPr lang="fr-BE" sz="1800" b="1" dirty="0" err="1">
                <a:solidFill>
                  <a:schemeClr val="accent1">
                    <a:lumMod val="50000"/>
                  </a:schemeClr>
                </a:solidFill>
              </a:rPr>
              <a:t>Hürden</a:t>
            </a:r>
            <a:r>
              <a:rPr lang="fr-BE" sz="1800" b="1" dirty="0">
                <a:solidFill>
                  <a:schemeClr val="accent1">
                    <a:lumMod val="50000"/>
                  </a:schemeClr>
                </a:solidFill>
              </a:rPr>
              <a:t> </a:t>
            </a:r>
            <a:r>
              <a:rPr lang="fr-BE" sz="1800" b="1" dirty="0" err="1">
                <a:solidFill>
                  <a:schemeClr val="accent1">
                    <a:lumMod val="50000"/>
                  </a:schemeClr>
                </a:solidFill>
              </a:rPr>
              <a:t>eingrenzen</a:t>
            </a:r>
            <a:endParaRPr lang="fr-BE" sz="1800" b="1" dirty="0">
              <a:solidFill>
                <a:schemeClr val="accent1">
                  <a:lumMod val="50000"/>
                </a:schemeClr>
              </a:solidFill>
            </a:endParaRPr>
          </a:p>
        </p:txBody>
      </p:sp>
      <p:sp>
        <p:nvSpPr>
          <p:cNvPr id="27" name="ZoneTexte 26">
            <a:extLst>
              <a:ext uri="{FF2B5EF4-FFF2-40B4-BE49-F238E27FC236}">
                <a16:creationId xmlns:a16="http://schemas.microsoft.com/office/drawing/2014/main" id="{B8936111-A718-866A-A288-6243392C49A0}"/>
              </a:ext>
            </a:extLst>
          </p:cNvPr>
          <p:cNvSpPr txBox="1"/>
          <p:nvPr/>
        </p:nvSpPr>
        <p:spPr>
          <a:xfrm>
            <a:off x="5619964" y="6007422"/>
            <a:ext cx="1589025" cy="369332"/>
          </a:xfrm>
          <a:prstGeom prst="rect">
            <a:avLst/>
          </a:prstGeom>
          <a:noFill/>
        </p:spPr>
        <p:txBody>
          <a:bodyPr wrap="none" rtlCol="0">
            <a:spAutoFit/>
          </a:bodyPr>
          <a:lstStyle/>
          <a:p>
            <a:r>
              <a:rPr lang="fr-BE" sz="1800" b="1" dirty="0" err="1">
                <a:solidFill>
                  <a:schemeClr val="accent1">
                    <a:lumMod val="50000"/>
                  </a:schemeClr>
                </a:solidFill>
              </a:rPr>
              <a:t>Größerer</a:t>
            </a:r>
            <a:r>
              <a:rPr lang="fr-BE" sz="1800" b="1" dirty="0">
                <a:solidFill>
                  <a:schemeClr val="accent1">
                    <a:lumMod val="50000"/>
                  </a:schemeClr>
                </a:solidFill>
              </a:rPr>
              <a:t> </a:t>
            </a:r>
            <a:r>
              <a:rPr lang="fr-BE" sz="1800" b="1" dirty="0" err="1">
                <a:solidFill>
                  <a:schemeClr val="accent1">
                    <a:lumMod val="50000"/>
                  </a:schemeClr>
                </a:solidFill>
              </a:rPr>
              <a:t>Raum</a:t>
            </a:r>
            <a:endParaRPr lang="fr-BE" sz="1800" b="1" dirty="0">
              <a:solidFill>
                <a:schemeClr val="accent1">
                  <a:lumMod val="50000"/>
                </a:schemeClr>
              </a:solidFill>
            </a:endParaRPr>
          </a:p>
        </p:txBody>
      </p:sp>
      <p:sp>
        <p:nvSpPr>
          <p:cNvPr id="28" name="ZoneTexte 27">
            <a:extLst>
              <a:ext uri="{FF2B5EF4-FFF2-40B4-BE49-F238E27FC236}">
                <a16:creationId xmlns:a16="http://schemas.microsoft.com/office/drawing/2014/main" id="{133CA0FB-0CFB-E4D0-D83D-517EC1B2D64F}"/>
              </a:ext>
            </a:extLst>
          </p:cNvPr>
          <p:cNvSpPr txBox="1"/>
          <p:nvPr/>
        </p:nvSpPr>
        <p:spPr>
          <a:xfrm>
            <a:off x="4497720" y="5731642"/>
            <a:ext cx="1398011" cy="369332"/>
          </a:xfrm>
          <a:prstGeom prst="rect">
            <a:avLst/>
          </a:prstGeom>
          <a:noFill/>
        </p:spPr>
        <p:txBody>
          <a:bodyPr wrap="none" rtlCol="0">
            <a:spAutoFit/>
          </a:bodyPr>
          <a:lstStyle/>
          <a:p>
            <a:r>
              <a:rPr lang="fr-BE" sz="1800" dirty="0" err="1">
                <a:solidFill>
                  <a:schemeClr val="accent1"/>
                </a:solidFill>
              </a:rPr>
              <a:t>Kinderwagen</a:t>
            </a:r>
            <a:endParaRPr lang="fr-BE" sz="1800" dirty="0">
              <a:solidFill>
                <a:schemeClr val="accent1"/>
              </a:solidFill>
            </a:endParaRPr>
          </a:p>
        </p:txBody>
      </p:sp>
      <p:sp>
        <p:nvSpPr>
          <p:cNvPr id="29" name="ZoneTexte 28">
            <a:extLst>
              <a:ext uri="{FF2B5EF4-FFF2-40B4-BE49-F238E27FC236}">
                <a16:creationId xmlns:a16="http://schemas.microsoft.com/office/drawing/2014/main" id="{C59C6264-73CD-4B1E-ADFE-2B19019FA00B}"/>
              </a:ext>
            </a:extLst>
          </p:cNvPr>
          <p:cNvSpPr txBox="1"/>
          <p:nvPr/>
        </p:nvSpPr>
        <p:spPr>
          <a:xfrm>
            <a:off x="6123820" y="6367180"/>
            <a:ext cx="2752100" cy="369332"/>
          </a:xfrm>
          <a:prstGeom prst="rect">
            <a:avLst/>
          </a:prstGeom>
          <a:noFill/>
        </p:spPr>
        <p:txBody>
          <a:bodyPr wrap="none" rtlCol="0">
            <a:spAutoFit/>
          </a:bodyPr>
          <a:lstStyle/>
          <a:p>
            <a:r>
              <a:rPr lang="fr-BE" sz="1800" dirty="0" err="1">
                <a:solidFill>
                  <a:srgbClr val="028CAC"/>
                </a:solidFill>
              </a:rPr>
              <a:t>Beruhigte</a:t>
            </a:r>
            <a:r>
              <a:rPr lang="fr-BE" sz="1800" dirty="0">
                <a:solidFill>
                  <a:srgbClr val="028CAC"/>
                </a:solidFill>
              </a:rPr>
              <a:t> </a:t>
            </a:r>
            <a:r>
              <a:rPr lang="fr-BE" sz="1800" dirty="0" err="1">
                <a:solidFill>
                  <a:srgbClr val="028CAC"/>
                </a:solidFill>
              </a:rPr>
              <a:t>Verkehrssituation</a:t>
            </a:r>
            <a:endParaRPr lang="fr-BE" sz="1800" dirty="0">
              <a:solidFill>
                <a:srgbClr val="028CAC"/>
              </a:solidFill>
            </a:endParaRPr>
          </a:p>
        </p:txBody>
      </p:sp>
      <p:sp>
        <p:nvSpPr>
          <p:cNvPr id="30" name="ZoneTexte 29">
            <a:extLst>
              <a:ext uri="{FF2B5EF4-FFF2-40B4-BE49-F238E27FC236}">
                <a16:creationId xmlns:a16="http://schemas.microsoft.com/office/drawing/2014/main" id="{DBFD31F8-59B6-E0E3-4CBE-DAEBD40A1E3B}"/>
              </a:ext>
            </a:extLst>
          </p:cNvPr>
          <p:cNvSpPr txBox="1"/>
          <p:nvPr/>
        </p:nvSpPr>
        <p:spPr>
          <a:xfrm>
            <a:off x="8941836" y="6051627"/>
            <a:ext cx="1445332" cy="338554"/>
          </a:xfrm>
          <a:prstGeom prst="rect">
            <a:avLst/>
          </a:prstGeom>
          <a:noFill/>
        </p:spPr>
        <p:txBody>
          <a:bodyPr wrap="none" rtlCol="0">
            <a:spAutoFit/>
          </a:bodyPr>
          <a:lstStyle/>
          <a:p>
            <a:r>
              <a:rPr lang="fr-BE" sz="1600" dirty="0" err="1">
                <a:solidFill>
                  <a:schemeClr val="accent1">
                    <a:lumMod val="75000"/>
                  </a:schemeClr>
                </a:solidFill>
              </a:rPr>
              <a:t>Fußgängerzone</a:t>
            </a:r>
            <a:endParaRPr lang="fr-BE" sz="1600" dirty="0">
              <a:solidFill>
                <a:schemeClr val="accent1">
                  <a:lumMod val="75000"/>
                </a:schemeClr>
              </a:solidFill>
            </a:endParaRPr>
          </a:p>
        </p:txBody>
      </p:sp>
      <p:cxnSp>
        <p:nvCxnSpPr>
          <p:cNvPr id="31" name="Connecteur droit 30">
            <a:extLst>
              <a:ext uri="{FF2B5EF4-FFF2-40B4-BE49-F238E27FC236}">
                <a16:creationId xmlns:a16="http://schemas.microsoft.com/office/drawing/2014/main" id="{FE5CC5FE-978B-0D03-0DAE-51A6AFDC417F}"/>
              </a:ext>
            </a:extLst>
          </p:cNvPr>
          <p:cNvCxnSpPr/>
          <p:nvPr/>
        </p:nvCxnSpPr>
        <p:spPr>
          <a:xfrm>
            <a:off x="0" y="4039280"/>
            <a:ext cx="12192000" cy="0"/>
          </a:xfrm>
          <a:prstGeom prst="line">
            <a:avLst/>
          </a:prstGeom>
        </p:spPr>
        <p:style>
          <a:lnRef idx="1">
            <a:schemeClr val="dk1"/>
          </a:lnRef>
          <a:fillRef idx="0">
            <a:schemeClr val="dk1"/>
          </a:fillRef>
          <a:effectRef idx="0">
            <a:schemeClr val="dk1"/>
          </a:effectRef>
          <a:fontRef idx="minor">
            <a:schemeClr val="tx1"/>
          </a:fontRef>
        </p:style>
      </p:cxnSp>
      <p:sp>
        <p:nvSpPr>
          <p:cNvPr id="32" name="Titre 2">
            <a:extLst>
              <a:ext uri="{FF2B5EF4-FFF2-40B4-BE49-F238E27FC236}">
                <a16:creationId xmlns:a16="http://schemas.microsoft.com/office/drawing/2014/main" id="{9B7B2D22-8939-5645-183B-8E60F928ABD2}"/>
              </a:ext>
            </a:extLst>
          </p:cNvPr>
          <p:cNvSpPr>
            <a:spLocks noGrp="1"/>
          </p:cNvSpPr>
          <p:nvPr>
            <p:ph type="title"/>
          </p:nvPr>
        </p:nvSpPr>
        <p:spPr>
          <a:xfrm>
            <a:off x="838200" y="145008"/>
            <a:ext cx="9133773" cy="547688"/>
          </a:xfrm>
        </p:spPr>
        <p:txBody>
          <a:bodyPr/>
          <a:lstStyle/>
          <a:p>
            <a:r>
              <a:rPr lang="fr-BE" dirty="0"/>
              <a:t>Die </a:t>
            </a:r>
            <a:r>
              <a:rPr lang="fr-BE" dirty="0" err="1"/>
              <a:t>wichtigsten</a:t>
            </a:r>
            <a:r>
              <a:rPr lang="fr-BE" dirty="0"/>
              <a:t> </a:t>
            </a:r>
            <a:r>
              <a:rPr lang="fr-BE" dirty="0" err="1"/>
              <a:t>Erkenntnisse</a:t>
            </a:r>
            <a:r>
              <a:rPr lang="fr-BE" dirty="0"/>
              <a:t> der </a:t>
            </a:r>
            <a:r>
              <a:rPr lang="fr-BE" dirty="0" err="1"/>
              <a:t>Umfrage</a:t>
            </a:r>
            <a:endParaRPr lang="fr-BE" dirty="0"/>
          </a:p>
        </p:txBody>
      </p:sp>
      <p:sp>
        <p:nvSpPr>
          <p:cNvPr id="3" name="ZoneTexte 2">
            <a:extLst>
              <a:ext uri="{FF2B5EF4-FFF2-40B4-BE49-F238E27FC236}">
                <a16:creationId xmlns:a16="http://schemas.microsoft.com/office/drawing/2014/main" id="{A5644181-7D0B-917D-F176-5159D89A2722}"/>
              </a:ext>
            </a:extLst>
          </p:cNvPr>
          <p:cNvSpPr txBox="1"/>
          <p:nvPr/>
        </p:nvSpPr>
        <p:spPr>
          <a:xfrm>
            <a:off x="190907" y="871715"/>
            <a:ext cx="4008020" cy="369332"/>
          </a:xfrm>
          <a:prstGeom prst="rect">
            <a:avLst/>
          </a:prstGeom>
          <a:noFill/>
        </p:spPr>
        <p:txBody>
          <a:bodyPr wrap="none" rtlCol="0">
            <a:spAutoFit/>
          </a:bodyPr>
          <a:lstStyle/>
          <a:p>
            <a:r>
              <a:rPr lang="fr-BE" sz="1800" b="1" dirty="0" err="1">
                <a:solidFill>
                  <a:schemeClr val="accent1"/>
                </a:solidFill>
                <a:latin typeface="+mj-lt"/>
              </a:rPr>
              <a:t>Zwei</a:t>
            </a:r>
            <a:r>
              <a:rPr lang="fr-BE" sz="1800" b="1" dirty="0">
                <a:solidFill>
                  <a:schemeClr val="accent1"/>
                </a:solidFill>
                <a:latin typeface="+mj-lt"/>
              </a:rPr>
              <a:t> </a:t>
            </a:r>
            <a:r>
              <a:rPr lang="fr-BE" sz="1800" b="1" dirty="0" err="1">
                <a:solidFill>
                  <a:schemeClr val="accent1"/>
                </a:solidFill>
                <a:latin typeface="+mj-lt"/>
              </a:rPr>
              <a:t>Hauptanliegen</a:t>
            </a:r>
            <a:r>
              <a:rPr lang="fr-BE" sz="1800" b="1" dirty="0">
                <a:solidFill>
                  <a:schemeClr val="accent1"/>
                </a:solidFill>
                <a:latin typeface="+mj-lt"/>
              </a:rPr>
              <a:t> </a:t>
            </a:r>
            <a:r>
              <a:rPr lang="fr-BE" sz="1800" b="1" dirty="0" err="1">
                <a:solidFill>
                  <a:schemeClr val="accent1"/>
                </a:solidFill>
                <a:latin typeface="+mj-lt"/>
              </a:rPr>
              <a:t>nach</a:t>
            </a:r>
            <a:r>
              <a:rPr lang="fr-BE" sz="1800" b="1" dirty="0">
                <a:solidFill>
                  <a:schemeClr val="accent1"/>
                </a:solidFill>
                <a:latin typeface="+mj-lt"/>
              </a:rPr>
              <a:t> der </a:t>
            </a:r>
            <a:r>
              <a:rPr lang="fr-BE" sz="1800" b="1" dirty="0" err="1">
                <a:solidFill>
                  <a:schemeClr val="accent1"/>
                </a:solidFill>
                <a:latin typeface="+mj-lt"/>
              </a:rPr>
              <a:t>Umfrage</a:t>
            </a:r>
            <a:r>
              <a:rPr lang="fr-BE" sz="1800" b="1" dirty="0">
                <a:solidFill>
                  <a:schemeClr val="accent1"/>
                </a:solidFill>
                <a:latin typeface="+mj-lt"/>
              </a:rPr>
              <a:t>: </a:t>
            </a:r>
          </a:p>
        </p:txBody>
      </p:sp>
    </p:spTree>
    <p:extLst>
      <p:ext uri="{BB962C8B-B14F-4D97-AF65-F5344CB8AC3E}">
        <p14:creationId xmlns:p14="http://schemas.microsoft.com/office/powerpoint/2010/main" val="1733650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E7F7D319-B372-3F5C-7FF6-EA9F2F356499}"/>
              </a:ext>
            </a:extLst>
          </p:cNvPr>
          <p:cNvSpPr>
            <a:spLocks noGrp="1"/>
          </p:cNvSpPr>
          <p:nvPr>
            <p:ph type="sldNum" sz="quarter" idx="7"/>
          </p:nvPr>
        </p:nvSpPr>
        <p:spPr/>
        <p:txBody>
          <a:bodyPr/>
          <a:lstStyle/>
          <a:p>
            <a:fld id="{B6F15528-21DE-4FAA-801E-634DDDAF4B2B}" type="slidenum">
              <a:rPr lang="fr-BE" smtClean="0"/>
              <a:pPr/>
              <a:t>15</a:t>
            </a:fld>
            <a:endParaRPr lang="fr-BE"/>
          </a:p>
        </p:txBody>
      </p:sp>
      <p:sp>
        <p:nvSpPr>
          <p:cNvPr id="6" name="Titre 5">
            <a:extLst>
              <a:ext uri="{FF2B5EF4-FFF2-40B4-BE49-F238E27FC236}">
                <a16:creationId xmlns:a16="http://schemas.microsoft.com/office/drawing/2014/main" id="{55861674-02B3-8FD7-9C73-DE1DBBAAEEC3}"/>
              </a:ext>
            </a:extLst>
          </p:cNvPr>
          <p:cNvSpPr>
            <a:spLocks noGrp="1"/>
          </p:cNvSpPr>
          <p:nvPr>
            <p:ph type="title"/>
          </p:nvPr>
        </p:nvSpPr>
        <p:spPr/>
        <p:txBody>
          <a:bodyPr/>
          <a:lstStyle/>
          <a:p>
            <a:r>
              <a:rPr lang="fr-BE" dirty="0" err="1"/>
              <a:t>Herausforderungen</a:t>
            </a:r>
            <a:r>
              <a:rPr lang="fr-BE" dirty="0"/>
              <a:t> und </a:t>
            </a:r>
            <a:r>
              <a:rPr lang="fr-BE" dirty="0" err="1"/>
              <a:t>Ziele</a:t>
            </a:r>
            <a:r>
              <a:rPr lang="fr-BE" dirty="0"/>
              <a:t> </a:t>
            </a:r>
            <a:r>
              <a:rPr lang="fr-BE" dirty="0" err="1"/>
              <a:t>für</a:t>
            </a:r>
            <a:r>
              <a:rPr lang="fr-BE" dirty="0"/>
              <a:t> </a:t>
            </a:r>
            <a:r>
              <a:rPr lang="fr-BE" dirty="0" err="1"/>
              <a:t>das</a:t>
            </a:r>
            <a:r>
              <a:rPr lang="fr-BE" dirty="0"/>
              <a:t> Zentrum</a:t>
            </a:r>
          </a:p>
        </p:txBody>
      </p:sp>
      <p:pic>
        <p:nvPicPr>
          <p:cNvPr id="2" name="Image 1">
            <a:extLst>
              <a:ext uri="{FF2B5EF4-FFF2-40B4-BE49-F238E27FC236}">
                <a16:creationId xmlns:a16="http://schemas.microsoft.com/office/drawing/2014/main" id="{3D592DED-04A4-7390-1715-3646A5CA7C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681291" y="1516180"/>
            <a:ext cx="3282642" cy="2710657"/>
          </a:xfrm>
          <a:prstGeom prst="rect">
            <a:avLst/>
          </a:prstGeom>
          <a:noFill/>
          <a:ln>
            <a:noFill/>
          </a:ln>
          <a:extLst>
            <a:ext uri="{53640926-AAD7-44D8-BBD7-CCE9431645EC}">
              <a14:shadowObscured xmlns:a14="http://schemas.microsoft.com/office/drawing/2010/main"/>
            </a:ext>
          </a:extLst>
        </p:spPr>
      </p:pic>
      <p:sp>
        <p:nvSpPr>
          <p:cNvPr id="3" name="ZoneTexte 2">
            <a:extLst>
              <a:ext uri="{FF2B5EF4-FFF2-40B4-BE49-F238E27FC236}">
                <a16:creationId xmlns:a16="http://schemas.microsoft.com/office/drawing/2014/main" id="{8692DA2C-CF71-D347-092C-16DA80F54A66}"/>
              </a:ext>
            </a:extLst>
          </p:cNvPr>
          <p:cNvSpPr txBox="1"/>
          <p:nvPr/>
        </p:nvSpPr>
        <p:spPr>
          <a:xfrm>
            <a:off x="7681291" y="1170415"/>
            <a:ext cx="3282642" cy="338554"/>
          </a:xfrm>
          <a:prstGeom prst="rect">
            <a:avLst/>
          </a:prstGeom>
          <a:solidFill>
            <a:schemeClr val="bg1">
              <a:lumMod val="95000"/>
            </a:schemeClr>
          </a:solidFill>
        </p:spPr>
        <p:txBody>
          <a:bodyPr wrap="square">
            <a:spAutoFit/>
          </a:bodyPr>
          <a:lstStyle/>
          <a:p>
            <a:pPr algn="ctr"/>
            <a:r>
              <a:rPr lang="fr-BE" sz="1600" i="1" dirty="0" err="1">
                <a:solidFill>
                  <a:schemeClr val="bg2">
                    <a:lumMod val="10000"/>
                  </a:schemeClr>
                </a:solidFill>
                <a:latin typeface="Calibri Light" panose="020F0302020204030204" pitchFamily="34" charset="0"/>
                <a:cs typeface="Times New Roman" panose="02020603050405020304" pitchFamily="18" charset="0"/>
              </a:rPr>
              <a:t>Schema</a:t>
            </a:r>
            <a:r>
              <a:rPr lang="fr-BE" sz="1600" i="1" dirty="0">
                <a:solidFill>
                  <a:schemeClr val="bg2">
                    <a:lumMod val="10000"/>
                  </a:schemeClr>
                </a:solidFill>
                <a:latin typeface="Calibri Light" panose="020F0302020204030204" pitchFamily="34" charset="0"/>
                <a:cs typeface="Times New Roman" panose="02020603050405020304" pitchFamily="18" charset="0"/>
              </a:rPr>
              <a:t> des STOP-</a:t>
            </a:r>
            <a:r>
              <a:rPr lang="fr-BE" sz="1600" i="1" dirty="0" err="1">
                <a:solidFill>
                  <a:schemeClr val="bg2">
                    <a:lumMod val="10000"/>
                  </a:schemeClr>
                </a:solidFill>
                <a:latin typeface="Calibri Light" panose="020F0302020204030204" pitchFamily="34" charset="0"/>
                <a:cs typeface="Times New Roman" panose="02020603050405020304" pitchFamily="18" charset="0"/>
              </a:rPr>
              <a:t>Prinzips</a:t>
            </a:r>
            <a:endParaRPr lang="fr-BE" sz="1600" i="1" dirty="0">
              <a:solidFill>
                <a:schemeClr val="bg2">
                  <a:lumMod val="10000"/>
                </a:schemeClr>
              </a:solidFill>
              <a:latin typeface="Calibri Light" panose="020F0302020204030204" pitchFamily="34" charset="0"/>
              <a:cs typeface="Times New Roman" panose="02020603050405020304" pitchFamily="18" charset="0"/>
            </a:endParaRPr>
          </a:p>
        </p:txBody>
      </p:sp>
      <p:sp>
        <p:nvSpPr>
          <p:cNvPr id="7" name="Espace réservé du contenu 6">
            <a:extLst>
              <a:ext uri="{FF2B5EF4-FFF2-40B4-BE49-F238E27FC236}">
                <a16:creationId xmlns:a16="http://schemas.microsoft.com/office/drawing/2014/main" id="{206A76F2-2B34-5D43-1398-9E9C80C722F1}"/>
              </a:ext>
            </a:extLst>
          </p:cNvPr>
          <p:cNvSpPr>
            <a:spLocks noGrp="1"/>
          </p:cNvSpPr>
          <p:nvPr>
            <p:ph idx="10"/>
          </p:nvPr>
        </p:nvSpPr>
        <p:spPr>
          <a:xfrm>
            <a:off x="7094889" y="4432041"/>
            <a:ext cx="4617735" cy="1965479"/>
          </a:xfrm>
        </p:spPr>
        <p:txBody>
          <a:bodyPr/>
          <a:lstStyle/>
          <a:p>
            <a:pPr marL="0" indent="0" algn="just">
              <a:buNone/>
            </a:pPr>
            <a:r>
              <a:rPr lang="fr-BE" sz="2000" dirty="0">
                <a:solidFill>
                  <a:srgbClr val="000000"/>
                </a:solidFill>
              </a:rPr>
              <a:t>Die </a:t>
            </a:r>
            <a:r>
              <a:rPr lang="fr-BE" sz="2000" dirty="0" err="1">
                <a:solidFill>
                  <a:srgbClr val="000000"/>
                </a:solidFill>
              </a:rPr>
              <a:t>Ziele</a:t>
            </a:r>
            <a:r>
              <a:rPr lang="fr-BE" sz="2000" dirty="0">
                <a:solidFill>
                  <a:srgbClr val="000000"/>
                </a:solidFill>
              </a:rPr>
              <a:t> </a:t>
            </a:r>
            <a:r>
              <a:rPr lang="fr-BE" sz="2000" dirty="0" err="1">
                <a:solidFill>
                  <a:srgbClr val="000000"/>
                </a:solidFill>
              </a:rPr>
              <a:t>sind</a:t>
            </a:r>
            <a:r>
              <a:rPr lang="fr-BE" sz="2000" dirty="0">
                <a:solidFill>
                  <a:srgbClr val="000000"/>
                </a:solidFill>
              </a:rPr>
              <a:t> Teil der </a:t>
            </a:r>
            <a:r>
              <a:rPr lang="fr-BE" sz="2000" dirty="0" err="1">
                <a:solidFill>
                  <a:srgbClr val="000000"/>
                </a:solidFill>
              </a:rPr>
              <a:t>regionalen</a:t>
            </a:r>
            <a:r>
              <a:rPr lang="fr-BE" sz="2000" dirty="0">
                <a:solidFill>
                  <a:srgbClr val="000000"/>
                </a:solidFill>
              </a:rPr>
              <a:t> </a:t>
            </a:r>
            <a:r>
              <a:rPr lang="fr-BE" sz="2000" dirty="0" err="1">
                <a:solidFill>
                  <a:srgbClr val="000000"/>
                </a:solidFill>
              </a:rPr>
              <a:t>Mobilitätsstrategie</a:t>
            </a:r>
            <a:r>
              <a:rPr lang="fr-BE" sz="2000" dirty="0">
                <a:solidFill>
                  <a:srgbClr val="000000"/>
                </a:solidFill>
              </a:rPr>
              <a:t>: </a:t>
            </a:r>
          </a:p>
          <a:p>
            <a:pPr algn="just">
              <a:buFont typeface="Arial" panose="020B0604020202020204" pitchFamily="34" charset="0"/>
              <a:buChar char="•"/>
            </a:pPr>
            <a:r>
              <a:rPr lang="fr-BE" sz="2000" dirty="0" err="1">
                <a:solidFill>
                  <a:srgbClr val="000000"/>
                </a:solidFill>
              </a:rPr>
              <a:t>Eine</a:t>
            </a:r>
            <a:r>
              <a:rPr lang="fr-BE" sz="2000" dirty="0">
                <a:solidFill>
                  <a:srgbClr val="000000"/>
                </a:solidFill>
              </a:rPr>
              <a:t> </a:t>
            </a:r>
            <a:r>
              <a:rPr lang="fr-BE" sz="2000" dirty="0" err="1">
                <a:solidFill>
                  <a:srgbClr val="000000"/>
                </a:solidFill>
              </a:rPr>
              <a:t>bessere</a:t>
            </a:r>
            <a:r>
              <a:rPr lang="fr-BE" sz="2000" dirty="0">
                <a:solidFill>
                  <a:srgbClr val="000000"/>
                </a:solidFill>
              </a:rPr>
              <a:t> </a:t>
            </a:r>
            <a:r>
              <a:rPr lang="fr-BE" sz="2000" b="1" dirty="0" err="1">
                <a:solidFill>
                  <a:schemeClr val="accent2"/>
                </a:solidFill>
                <a:latin typeface="+mj-lt"/>
              </a:rPr>
              <a:t>gemeinsame</a:t>
            </a:r>
            <a:r>
              <a:rPr lang="fr-BE" sz="2000" b="1" dirty="0">
                <a:solidFill>
                  <a:schemeClr val="accent2"/>
                </a:solidFill>
                <a:latin typeface="+mj-lt"/>
              </a:rPr>
              <a:t> </a:t>
            </a:r>
            <a:r>
              <a:rPr lang="fr-BE" sz="2000" b="1" dirty="0" err="1">
                <a:solidFill>
                  <a:schemeClr val="accent2"/>
                </a:solidFill>
                <a:latin typeface="+mj-lt"/>
              </a:rPr>
              <a:t>Nutzung</a:t>
            </a:r>
            <a:r>
              <a:rPr lang="fr-BE" sz="2000" b="1" dirty="0">
                <a:solidFill>
                  <a:schemeClr val="accent2"/>
                </a:solidFill>
                <a:latin typeface="+mj-lt"/>
              </a:rPr>
              <a:t>  des </a:t>
            </a:r>
            <a:r>
              <a:rPr lang="fr-BE" sz="2000" b="1" dirty="0" err="1">
                <a:solidFill>
                  <a:schemeClr val="accent2"/>
                </a:solidFill>
                <a:latin typeface="+mj-lt"/>
              </a:rPr>
              <a:t>öffentlichen</a:t>
            </a:r>
            <a:r>
              <a:rPr lang="fr-BE" sz="2000" b="1" dirty="0">
                <a:solidFill>
                  <a:schemeClr val="accent2"/>
                </a:solidFill>
                <a:latin typeface="+mj-lt"/>
              </a:rPr>
              <a:t> </a:t>
            </a:r>
            <a:r>
              <a:rPr lang="fr-BE" sz="2000" b="1" dirty="0" err="1">
                <a:solidFill>
                  <a:schemeClr val="accent2"/>
                </a:solidFill>
                <a:latin typeface="+mj-lt"/>
              </a:rPr>
              <a:t>Raums</a:t>
            </a:r>
            <a:endParaRPr lang="fr-BE" sz="2000" b="1" dirty="0">
              <a:solidFill>
                <a:schemeClr val="accent2"/>
              </a:solidFill>
              <a:latin typeface="+mj-lt"/>
            </a:endParaRPr>
          </a:p>
          <a:p>
            <a:pPr algn="just">
              <a:buFont typeface="Arial" panose="020B0604020202020204" pitchFamily="34" charset="0"/>
              <a:buChar char="•"/>
            </a:pPr>
            <a:r>
              <a:rPr lang="fr-BE" sz="2000" dirty="0" err="1">
                <a:solidFill>
                  <a:srgbClr val="000000"/>
                </a:solidFill>
              </a:rPr>
              <a:t>mehr</a:t>
            </a:r>
            <a:r>
              <a:rPr lang="fr-BE" sz="2000" dirty="0">
                <a:solidFill>
                  <a:srgbClr val="000000"/>
                </a:solidFill>
              </a:rPr>
              <a:t> </a:t>
            </a:r>
            <a:r>
              <a:rPr lang="fr-BE" sz="2000" b="1" dirty="0" err="1">
                <a:solidFill>
                  <a:schemeClr val="accent2"/>
                </a:solidFill>
                <a:latin typeface="+mj-lt"/>
              </a:rPr>
              <a:t>Sicherheit</a:t>
            </a:r>
            <a:endParaRPr lang="fr-BE" sz="2000" b="1" dirty="0">
              <a:solidFill>
                <a:schemeClr val="accent2"/>
              </a:solidFill>
              <a:latin typeface="+mj-lt"/>
            </a:endParaRPr>
          </a:p>
          <a:p>
            <a:pPr algn="just">
              <a:buFont typeface="Arial" panose="020B0604020202020204" pitchFamily="34" charset="0"/>
              <a:buChar char="•"/>
            </a:pPr>
            <a:r>
              <a:rPr lang="fr-BE" sz="2000" dirty="0" err="1">
                <a:solidFill>
                  <a:srgbClr val="000000"/>
                </a:solidFill>
              </a:rPr>
              <a:t>eine</a:t>
            </a:r>
            <a:r>
              <a:rPr lang="fr-BE" sz="2000" dirty="0">
                <a:solidFill>
                  <a:srgbClr val="000000"/>
                </a:solidFill>
              </a:rPr>
              <a:t> </a:t>
            </a:r>
            <a:r>
              <a:rPr lang="fr-BE" sz="2000" b="1" dirty="0">
                <a:solidFill>
                  <a:schemeClr val="accent2"/>
                </a:solidFill>
                <a:latin typeface="+mj-lt"/>
              </a:rPr>
              <a:t>multimodale  </a:t>
            </a:r>
            <a:r>
              <a:rPr lang="fr-BE" sz="2000" b="1" dirty="0" err="1">
                <a:solidFill>
                  <a:schemeClr val="accent2"/>
                </a:solidFill>
                <a:latin typeface="+mj-lt"/>
              </a:rPr>
              <a:t>Herangehensweise</a:t>
            </a:r>
            <a:endParaRPr lang="fr-BE" sz="2000" b="1" dirty="0">
              <a:solidFill>
                <a:schemeClr val="accent2"/>
              </a:solidFill>
              <a:latin typeface="+mj-lt"/>
            </a:endParaRPr>
          </a:p>
          <a:p>
            <a:pPr marL="0" indent="0" algn="just">
              <a:buNone/>
            </a:pPr>
            <a:endParaRPr lang="fr-BE" sz="2000" dirty="0">
              <a:solidFill>
                <a:srgbClr val="000000"/>
              </a:solidFill>
            </a:endParaRPr>
          </a:p>
        </p:txBody>
      </p:sp>
      <p:grpSp>
        <p:nvGrpSpPr>
          <p:cNvPr id="12" name="Groupe 11">
            <a:extLst>
              <a:ext uri="{FF2B5EF4-FFF2-40B4-BE49-F238E27FC236}">
                <a16:creationId xmlns:a16="http://schemas.microsoft.com/office/drawing/2014/main" id="{8CD56BD8-AA2F-58AC-9398-742EAE5D81EC}"/>
              </a:ext>
            </a:extLst>
          </p:cNvPr>
          <p:cNvGrpSpPr/>
          <p:nvPr/>
        </p:nvGrpSpPr>
        <p:grpSpPr>
          <a:xfrm>
            <a:off x="479376" y="1399382"/>
            <a:ext cx="5883028" cy="4998139"/>
            <a:chOff x="983432" y="1183155"/>
            <a:chExt cx="5883028" cy="4998139"/>
          </a:xfrm>
        </p:grpSpPr>
        <p:pic>
          <p:nvPicPr>
            <p:cNvPr id="4" name="Image 3" descr="Une image contenant carte&#10;&#10;Description générée automatiquement">
              <a:extLst>
                <a:ext uri="{FF2B5EF4-FFF2-40B4-BE49-F238E27FC236}">
                  <a16:creationId xmlns:a16="http://schemas.microsoft.com/office/drawing/2014/main" id="{E600A3E0-AB31-A0E7-B7B8-286BE90DC26E}"/>
                </a:ext>
              </a:extLst>
            </p:cNvPr>
            <p:cNvPicPr>
              <a:picLocks noChangeAspect="1"/>
            </p:cNvPicPr>
            <p:nvPr/>
          </p:nvPicPr>
          <p:blipFill rotWithShape="1">
            <a:blip r:embed="rId3" cstate="email">
              <a:grayscl/>
              <a:alphaModFix amt="70000"/>
              <a:extLst>
                <a:ext uri="{28A0092B-C50C-407E-A947-70E740481C1C}">
                  <a14:useLocalDpi xmlns:a14="http://schemas.microsoft.com/office/drawing/2010/main"/>
                </a:ext>
              </a:extLst>
            </a:blip>
            <a:srcRect t="-2"/>
            <a:stretch/>
          </p:blipFill>
          <p:spPr>
            <a:xfrm>
              <a:off x="983432" y="1183155"/>
              <a:ext cx="5883028" cy="4998139"/>
            </a:xfrm>
            <a:prstGeom prst="rect">
              <a:avLst/>
            </a:prstGeom>
          </p:spPr>
        </p:pic>
        <p:sp>
          <p:nvSpPr>
            <p:cNvPr id="5" name="Forme libre : forme 4">
              <a:extLst>
                <a:ext uri="{FF2B5EF4-FFF2-40B4-BE49-F238E27FC236}">
                  <a16:creationId xmlns:a16="http://schemas.microsoft.com/office/drawing/2014/main" id="{C2796A34-F335-A3BA-1691-5A3D5A09D922}"/>
                </a:ext>
              </a:extLst>
            </p:cNvPr>
            <p:cNvSpPr/>
            <p:nvPr/>
          </p:nvSpPr>
          <p:spPr>
            <a:xfrm>
              <a:off x="4114800" y="2268071"/>
              <a:ext cx="968189" cy="644929"/>
            </a:xfrm>
            <a:custGeom>
              <a:avLst/>
              <a:gdLst>
                <a:gd name="connsiteX0" fmla="*/ 0 w 968189"/>
                <a:gd name="connsiteY0" fmla="*/ 170330 h 644929"/>
                <a:gd name="connsiteX1" fmla="*/ 98612 w 968189"/>
                <a:gd name="connsiteY1" fmla="*/ 349624 h 644929"/>
                <a:gd name="connsiteX2" fmla="*/ 152400 w 968189"/>
                <a:gd name="connsiteY2" fmla="*/ 636494 h 644929"/>
                <a:gd name="connsiteX3" fmla="*/ 251012 w 968189"/>
                <a:gd name="connsiteY3" fmla="*/ 546847 h 644929"/>
                <a:gd name="connsiteX4" fmla="*/ 537883 w 968189"/>
                <a:gd name="connsiteY4" fmla="*/ 322730 h 644929"/>
                <a:gd name="connsiteX5" fmla="*/ 968189 w 968189"/>
                <a:gd name="connsiteY5" fmla="*/ 0 h 64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189" h="644929">
                  <a:moveTo>
                    <a:pt x="0" y="170330"/>
                  </a:moveTo>
                  <a:cubicBezTo>
                    <a:pt x="36606" y="221130"/>
                    <a:pt x="73212" y="271930"/>
                    <a:pt x="98612" y="349624"/>
                  </a:cubicBezTo>
                  <a:cubicBezTo>
                    <a:pt x="124012" y="427318"/>
                    <a:pt x="127000" y="603624"/>
                    <a:pt x="152400" y="636494"/>
                  </a:cubicBezTo>
                  <a:cubicBezTo>
                    <a:pt x="177800" y="669364"/>
                    <a:pt x="186765" y="599141"/>
                    <a:pt x="251012" y="546847"/>
                  </a:cubicBezTo>
                  <a:cubicBezTo>
                    <a:pt x="315259" y="494553"/>
                    <a:pt x="418354" y="413871"/>
                    <a:pt x="537883" y="322730"/>
                  </a:cubicBezTo>
                  <a:cubicBezTo>
                    <a:pt x="657412" y="231589"/>
                    <a:pt x="812800" y="115794"/>
                    <a:pt x="968189" y="0"/>
                  </a:cubicBezTo>
                </a:path>
              </a:pathLst>
            </a:custGeom>
            <a:noFill/>
            <a:ln w="114300">
              <a:solidFill>
                <a:srgbClr val="0088CF">
                  <a:alpha val="60000"/>
                </a:srgb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9A74626B-D841-9F1D-FEE4-889FEC11F0FB}"/>
                </a:ext>
              </a:extLst>
            </p:cNvPr>
            <p:cNvSpPr/>
            <p:nvPr/>
          </p:nvSpPr>
          <p:spPr>
            <a:xfrm>
              <a:off x="4223792" y="3134396"/>
              <a:ext cx="72008" cy="542996"/>
            </a:xfrm>
            <a:custGeom>
              <a:avLst/>
              <a:gdLst>
                <a:gd name="connsiteX0" fmla="*/ 80682 w 193292"/>
                <a:gd name="connsiteY0" fmla="*/ 0 h 815789"/>
                <a:gd name="connsiteX1" fmla="*/ 170329 w 193292"/>
                <a:gd name="connsiteY1" fmla="*/ 233083 h 815789"/>
                <a:gd name="connsiteX2" fmla="*/ 179294 w 193292"/>
                <a:gd name="connsiteY2" fmla="*/ 439271 h 815789"/>
                <a:gd name="connsiteX3" fmla="*/ 0 w 193292"/>
                <a:gd name="connsiteY3" fmla="*/ 815789 h 815789"/>
              </a:gdLst>
              <a:ahLst/>
              <a:cxnLst>
                <a:cxn ang="0">
                  <a:pos x="connsiteX0" y="connsiteY0"/>
                </a:cxn>
                <a:cxn ang="0">
                  <a:pos x="connsiteX1" y="connsiteY1"/>
                </a:cxn>
                <a:cxn ang="0">
                  <a:pos x="connsiteX2" y="connsiteY2"/>
                </a:cxn>
                <a:cxn ang="0">
                  <a:pos x="connsiteX3" y="connsiteY3"/>
                </a:cxn>
              </a:cxnLst>
              <a:rect l="l" t="t" r="r" b="b"/>
              <a:pathLst>
                <a:path w="193292" h="815789">
                  <a:moveTo>
                    <a:pt x="80682" y="0"/>
                  </a:moveTo>
                  <a:cubicBezTo>
                    <a:pt x="117288" y="79935"/>
                    <a:pt x="153894" y="159871"/>
                    <a:pt x="170329" y="233083"/>
                  </a:cubicBezTo>
                  <a:cubicBezTo>
                    <a:pt x="186764" y="306295"/>
                    <a:pt x="207682" y="342153"/>
                    <a:pt x="179294" y="439271"/>
                  </a:cubicBezTo>
                  <a:cubicBezTo>
                    <a:pt x="150906" y="536389"/>
                    <a:pt x="75453" y="676089"/>
                    <a:pt x="0" y="815789"/>
                  </a:cubicBezTo>
                </a:path>
              </a:pathLst>
            </a:custGeom>
            <a:noFill/>
            <a:ln w="254000" cap="rnd">
              <a:solidFill>
                <a:srgbClr val="FFC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B9C4D51B-9BBB-B2ED-C990-9D95512E7FAF}"/>
                </a:ext>
              </a:extLst>
            </p:cNvPr>
            <p:cNvSpPr/>
            <p:nvPr/>
          </p:nvSpPr>
          <p:spPr>
            <a:xfrm>
              <a:off x="1690255" y="1727200"/>
              <a:ext cx="1214650" cy="1671782"/>
            </a:xfrm>
            <a:custGeom>
              <a:avLst/>
              <a:gdLst>
                <a:gd name="connsiteX0" fmla="*/ 0 w 1214650"/>
                <a:gd name="connsiteY0" fmla="*/ 1671782 h 1671782"/>
                <a:gd name="connsiteX1" fmla="*/ 424872 w 1214650"/>
                <a:gd name="connsiteY1" fmla="*/ 1339273 h 1671782"/>
                <a:gd name="connsiteX2" fmla="*/ 1016000 w 1214650"/>
                <a:gd name="connsiteY2" fmla="*/ 951345 h 1671782"/>
                <a:gd name="connsiteX3" fmla="*/ 1209963 w 1214650"/>
                <a:gd name="connsiteY3" fmla="*/ 868218 h 1671782"/>
                <a:gd name="connsiteX4" fmla="*/ 1136072 w 1214650"/>
                <a:gd name="connsiteY4" fmla="*/ 637309 h 1671782"/>
                <a:gd name="connsiteX5" fmla="*/ 932872 w 1214650"/>
                <a:gd name="connsiteY5" fmla="*/ 212436 h 1671782"/>
                <a:gd name="connsiteX6" fmla="*/ 905163 w 1214650"/>
                <a:gd name="connsiteY6" fmla="*/ 0 h 16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650" h="1671782">
                  <a:moveTo>
                    <a:pt x="0" y="1671782"/>
                  </a:moveTo>
                  <a:cubicBezTo>
                    <a:pt x="127769" y="1565564"/>
                    <a:pt x="255539" y="1459346"/>
                    <a:pt x="424872" y="1339273"/>
                  </a:cubicBezTo>
                  <a:cubicBezTo>
                    <a:pt x="594205" y="1219200"/>
                    <a:pt x="885151" y="1029854"/>
                    <a:pt x="1016000" y="951345"/>
                  </a:cubicBezTo>
                  <a:cubicBezTo>
                    <a:pt x="1146849" y="872836"/>
                    <a:pt x="1189951" y="920557"/>
                    <a:pt x="1209963" y="868218"/>
                  </a:cubicBezTo>
                  <a:cubicBezTo>
                    <a:pt x="1229975" y="815879"/>
                    <a:pt x="1182254" y="746606"/>
                    <a:pt x="1136072" y="637309"/>
                  </a:cubicBezTo>
                  <a:cubicBezTo>
                    <a:pt x="1089890" y="528012"/>
                    <a:pt x="971357" y="318654"/>
                    <a:pt x="932872" y="212436"/>
                  </a:cubicBezTo>
                  <a:cubicBezTo>
                    <a:pt x="894387" y="106218"/>
                    <a:pt x="899775" y="53109"/>
                    <a:pt x="905163" y="0"/>
                  </a:cubicBezTo>
                </a:path>
              </a:pathLst>
            </a:custGeom>
            <a:noFill/>
            <a:ln w="114300">
              <a:solidFill>
                <a:srgbClr val="0088CF">
                  <a:alpha val="60000"/>
                </a:srgb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solidFill>
                  <a:schemeClr val="tx1"/>
                </a:solidFill>
              </a:endParaRPr>
            </a:p>
          </p:txBody>
        </p:sp>
        <p:sp>
          <p:nvSpPr>
            <p:cNvPr id="11" name="Forme libre : forme 10">
              <a:extLst>
                <a:ext uri="{FF2B5EF4-FFF2-40B4-BE49-F238E27FC236}">
                  <a16:creationId xmlns:a16="http://schemas.microsoft.com/office/drawing/2014/main" id="{A5E6E1B4-528A-10DC-B5A0-88868736D76F}"/>
                </a:ext>
              </a:extLst>
            </p:cNvPr>
            <p:cNvSpPr/>
            <p:nvPr/>
          </p:nvSpPr>
          <p:spPr>
            <a:xfrm>
              <a:off x="2881731" y="2558594"/>
              <a:ext cx="1729010" cy="1918097"/>
            </a:xfrm>
            <a:custGeom>
              <a:avLst/>
              <a:gdLst>
                <a:gd name="connsiteX0" fmla="*/ 6651 w 1726409"/>
                <a:gd name="connsiteY0" fmla="*/ 189300 h 2024390"/>
                <a:gd name="connsiteX1" fmla="*/ 329924 w 1726409"/>
                <a:gd name="connsiteY1" fmla="*/ 13809 h 2024390"/>
                <a:gd name="connsiteX2" fmla="*/ 579305 w 1726409"/>
                <a:gd name="connsiteY2" fmla="*/ 503336 h 2024390"/>
                <a:gd name="connsiteX3" fmla="*/ 680905 w 1726409"/>
                <a:gd name="connsiteY3" fmla="*/ 817373 h 2024390"/>
                <a:gd name="connsiteX4" fmla="*/ 523887 w 1726409"/>
                <a:gd name="connsiteY4" fmla="*/ 1011336 h 2024390"/>
                <a:gd name="connsiteX5" fmla="*/ 219087 w 1726409"/>
                <a:gd name="connsiteY5" fmla="*/ 1251482 h 2024390"/>
                <a:gd name="connsiteX6" fmla="*/ 339160 w 1726409"/>
                <a:gd name="connsiteY6" fmla="*/ 1417736 h 2024390"/>
                <a:gd name="connsiteX7" fmla="*/ 560833 w 1726409"/>
                <a:gd name="connsiteY7" fmla="*/ 1657882 h 2024390"/>
                <a:gd name="connsiteX8" fmla="*/ 1299742 w 1726409"/>
                <a:gd name="connsiteY8" fmla="*/ 1916500 h 2024390"/>
                <a:gd name="connsiteX9" fmla="*/ 1521414 w 1726409"/>
                <a:gd name="connsiteY9" fmla="*/ 2018100 h 2024390"/>
                <a:gd name="connsiteX10" fmla="*/ 1724614 w 1726409"/>
                <a:gd name="connsiteY10" fmla="*/ 1750245 h 2024390"/>
                <a:gd name="connsiteX11" fmla="*/ 1401342 w 1726409"/>
                <a:gd name="connsiteY11" fmla="*/ 1445445 h 2024390"/>
                <a:gd name="connsiteX12" fmla="*/ 939524 w 1726409"/>
                <a:gd name="connsiteY12" fmla="*/ 1269955 h 2024390"/>
                <a:gd name="connsiteX13" fmla="*/ 431524 w 1726409"/>
                <a:gd name="connsiteY13" fmla="*/ 1057518 h 2024390"/>
                <a:gd name="connsiteX14" fmla="*/ 135960 w 1726409"/>
                <a:gd name="connsiteY14" fmla="*/ 752718 h 2024390"/>
                <a:gd name="connsiteX15" fmla="*/ 6651 w 1726409"/>
                <a:gd name="connsiteY15" fmla="*/ 189300 h 2024390"/>
                <a:gd name="connsiteX0" fmla="*/ 5706 w 1725464"/>
                <a:gd name="connsiteY0" fmla="*/ 180773 h 2015863"/>
                <a:gd name="connsiteX1" fmla="*/ 310506 w 1725464"/>
                <a:gd name="connsiteY1" fmla="*/ 14518 h 2015863"/>
                <a:gd name="connsiteX2" fmla="*/ 578360 w 1725464"/>
                <a:gd name="connsiteY2" fmla="*/ 494809 h 2015863"/>
                <a:gd name="connsiteX3" fmla="*/ 679960 w 1725464"/>
                <a:gd name="connsiteY3" fmla="*/ 808846 h 2015863"/>
                <a:gd name="connsiteX4" fmla="*/ 522942 w 1725464"/>
                <a:gd name="connsiteY4" fmla="*/ 1002809 h 2015863"/>
                <a:gd name="connsiteX5" fmla="*/ 218142 w 1725464"/>
                <a:gd name="connsiteY5" fmla="*/ 1242955 h 2015863"/>
                <a:gd name="connsiteX6" fmla="*/ 338215 w 1725464"/>
                <a:gd name="connsiteY6" fmla="*/ 1409209 h 2015863"/>
                <a:gd name="connsiteX7" fmla="*/ 559888 w 1725464"/>
                <a:gd name="connsiteY7" fmla="*/ 1649355 h 2015863"/>
                <a:gd name="connsiteX8" fmla="*/ 1298797 w 1725464"/>
                <a:gd name="connsiteY8" fmla="*/ 1907973 h 2015863"/>
                <a:gd name="connsiteX9" fmla="*/ 1520469 w 1725464"/>
                <a:gd name="connsiteY9" fmla="*/ 2009573 h 2015863"/>
                <a:gd name="connsiteX10" fmla="*/ 1723669 w 1725464"/>
                <a:gd name="connsiteY10" fmla="*/ 1741718 h 2015863"/>
                <a:gd name="connsiteX11" fmla="*/ 1400397 w 1725464"/>
                <a:gd name="connsiteY11" fmla="*/ 1436918 h 2015863"/>
                <a:gd name="connsiteX12" fmla="*/ 938579 w 1725464"/>
                <a:gd name="connsiteY12" fmla="*/ 1261428 h 2015863"/>
                <a:gd name="connsiteX13" fmla="*/ 430579 w 1725464"/>
                <a:gd name="connsiteY13" fmla="*/ 1048991 h 2015863"/>
                <a:gd name="connsiteX14" fmla="*/ 135015 w 1725464"/>
                <a:gd name="connsiteY14" fmla="*/ 744191 h 2015863"/>
                <a:gd name="connsiteX15" fmla="*/ 5706 w 1725464"/>
                <a:gd name="connsiteY15" fmla="*/ 180773 h 2015863"/>
                <a:gd name="connsiteX0" fmla="*/ 5778 w 1725536"/>
                <a:gd name="connsiteY0" fmla="*/ 255035 h 2006998"/>
                <a:gd name="connsiteX1" fmla="*/ 310578 w 1725536"/>
                <a:gd name="connsiteY1" fmla="*/ 5653 h 2006998"/>
                <a:gd name="connsiteX2" fmla="*/ 578432 w 1725536"/>
                <a:gd name="connsiteY2" fmla="*/ 485944 h 2006998"/>
                <a:gd name="connsiteX3" fmla="*/ 680032 w 1725536"/>
                <a:gd name="connsiteY3" fmla="*/ 799981 h 2006998"/>
                <a:gd name="connsiteX4" fmla="*/ 523014 w 1725536"/>
                <a:gd name="connsiteY4" fmla="*/ 993944 h 2006998"/>
                <a:gd name="connsiteX5" fmla="*/ 218214 w 1725536"/>
                <a:gd name="connsiteY5" fmla="*/ 1234090 h 2006998"/>
                <a:gd name="connsiteX6" fmla="*/ 338287 w 1725536"/>
                <a:gd name="connsiteY6" fmla="*/ 1400344 h 2006998"/>
                <a:gd name="connsiteX7" fmla="*/ 559960 w 1725536"/>
                <a:gd name="connsiteY7" fmla="*/ 1640490 h 2006998"/>
                <a:gd name="connsiteX8" fmla="*/ 1298869 w 1725536"/>
                <a:gd name="connsiteY8" fmla="*/ 1899108 h 2006998"/>
                <a:gd name="connsiteX9" fmla="*/ 1520541 w 1725536"/>
                <a:gd name="connsiteY9" fmla="*/ 2000708 h 2006998"/>
                <a:gd name="connsiteX10" fmla="*/ 1723741 w 1725536"/>
                <a:gd name="connsiteY10" fmla="*/ 1732853 h 2006998"/>
                <a:gd name="connsiteX11" fmla="*/ 1400469 w 1725536"/>
                <a:gd name="connsiteY11" fmla="*/ 1428053 h 2006998"/>
                <a:gd name="connsiteX12" fmla="*/ 938651 w 1725536"/>
                <a:gd name="connsiteY12" fmla="*/ 1252563 h 2006998"/>
                <a:gd name="connsiteX13" fmla="*/ 430651 w 1725536"/>
                <a:gd name="connsiteY13" fmla="*/ 1040126 h 2006998"/>
                <a:gd name="connsiteX14" fmla="*/ 135087 w 1725536"/>
                <a:gd name="connsiteY14" fmla="*/ 735326 h 2006998"/>
                <a:gd name="connsiteX15" fmla="*/ 5778 w 1725536"/>
                <a:gd name="connsiteY15" fmla="*/ 255035 h 2006998"/>
                <a:gd name="connsiteX0" fmla="*/ 9252 w 1729010"/>
                <a:gd name="connsiteY0" fmla="*/ 166134 h 1918097"/>
                <a:gd name="connsiteX1" fmla="*/ 378707 w 1729010"/>
                <a:gd name="connsiteY1" fmla="*/ 9116 h 1918097"/>
                <a:gd name="connsiteX2" fmla="*/ 581906 w 1729010"/>
                <a:gd name="connsiteY2" fmla="*/ 397043 h 1918097"/>
                <a:gd name="connsiteX3" fmla="*/ 683506 w 1729010"/>
                <a:gd name="connsiteY3" fmla="*/ 711080 h 1918097"/>
                <a:gd name="connsiteX4" fmla="*/ 526488 w 1729010"/>
                <a:gd name="connsiteY4" fmla="*/ 905043 h 1918097"/>
                <a:gd name="connsiteX5" fmla="*/ 221688 w 1729010"/>
                <a:gd name="connsiteY5" fmla="*/ 1145189 h 1918097"/>
                <a:gd name="connsiteX6" fmla="*/ 341761 w 1729010"/>
                <a:gd name="connsiteY6" fmla="*/ 1311443 h 1918097"/>
                <a:gd name="connsiteX7" fmla="*/ 563434 w 1729010"/>
                <a:gd name="connsiteY7" fmla="*/ 1551589 h 1918097"/>
                <a:gd name="connsiteX8" fmla="*/ 1302343 w 1729010"/>
                <a:gd name="connsiteY8" fmla="*/ 1810207 h 1918097"/>
                <a:gd name="connsiteX9" fmla="*/ 1524015 w 1729010"/>
                <a:gd name="connsiteY9" fmla="*/ 1911807 h 1918097"/>
                <a:gd name="connsiteX10" fmla="*/ 1727215 w 1729010"/>
                <a:gd name="connsiteY10" fmla="*/ 1643952 h 1918097"/>
                <a:gd name="connsiteX11" fmla="*/ 1403943 w 1729010"/>
                <a:gd name="connsiteY11" fmla="*/ 1339152 h 1918097"/>
                <a:gd name="connsiteX12" fmla="*/ 942125 w 1729010"/>
                <a:gd name="connsiteY12" fmla="*/ 1163662 h 1918097"/>
                <a:gd name="connsiteX13" fmla="*/ 434125 w 1729010"/>
                <a:gd name="connsiteY13" fmla="*/ 951225 h 1918097"/>
                <a:gd name="connsiteX14" fmla="*/ 138561 w 1729010"/>
                <a:gd name="connsiteY14" fmla="*/ 646425 h 1918097"/>
                <a:gd name="connsiteX15" fmla="*/ 9252 w 1729010"/>
                <a:gd name="connsiteY15" fmla="*/ 166134 h 19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010" h="1918097">
                  <a:moveTo>
                    <a:pt x="9252" y="166134"/>
                  </a:moveTo>
                  <a:cubicBezTo>
                    <a:pt x="49276" y="59916"/>
                    <a:pt x="283265" y="-29369"/>
                    <a:pt x="378707" y="9116"/>
                  </a:cubicBezTo>
                  <a:cubicBezTo>
                    <a:pt x="474149" y="47601"/>
                    <a:pt x="531106" y="280049"/>
                    <a:pt x="581906" y="397043"/>
                  </a:cubicBezTo>
                  <a:cubicBezTo>
                    <a:pt x="632706" y="514037"/>
                    <a:pt x="692742" y="626413"/>
                    <a:pt x="683506" y="711080"/>
                  </a:cubicBezTo>
                  <a:cubicBezTo>
                    <a:pt x="674270" y="795747"/>
                    <a:pt x="603458" y="832692"/>
                    <a:pt x="526488" y="905043"/>
                  </a:cubicBezTo>
                  <a:cubicBezTo>
                    <a:pt x="449518" y="977394"/>
                    <a:pt x="252476" y="1077456"/>
                    <a:pt x="221688" y="1145189"/>
                  </a:cubicBezTo>
                  <a:cubicBezTo>
                    <a:pt x="190900" y="1212922"/>
                    <a:pt x="284803" y="1243710"/>
                    <a:pt x="341761" y="1311443"/>
                  </a:cubicBezTo>
                  <a:cubicBezTo>
                    <a:pt x="398719" y="1379176"/>
                    <a:pt x="403337" y="1468462"/>
                    <a:pt x="563434" y="1551589"/>
                  </a:cubicBezTo>
                  <a:cubicBezTo>
                    <a:pt x="723531" y="1634716"/>
                    <a:pt x="1142246" y="1750171"/>
                    <a:pt x="1302343" y="1810207"/>
                  </a:cubicBezTo>
                  <a:cubicBezTo>
                    <a:pt x="1462440" y="1870243"/>
                    <a:pt x="1453203" y="1939516"/>
                    <a:pt x="1524015" y="1911807"/>
                  </a:cubicBezTo>
                  <a:cubicBezTo>
                    <a:pt x="1594827" y="1884098"/>
                    <a:pt x="1747227" y="1739394"/>
                    <a:pt x="1727215" y="1643952"/>
                  </a:cubicBezTo>
                  <a:cubicBezTo>
                    <a:pt x="1707203" y="1548510"/>
                    <a:pt x="1534791" y="1419200"/>
                    <a:pt x="1403943" y="1339152"/>
                  </a:cubicBezTo>
                  <a:cubicBezTo>
                    <a:pt x="1273095" y="1259104"/>
                    <a:pt x="1103761" y="1228316"/>
                    <a:pt x="942125" y="1163662"/>
                  </a:cubicBezTo>
                  <a:cubicBezTo>
                    <a:pt x="780489" y="1099008"/>
                    <a:pt x="568052" y="1037431"/>
                    <a:pt x="434125" y="951225"/>
                  </a:cubicBezTo>
                  <a:cubicBezTo>
                    <a:pt x="300198" y="865019"/>
                    <a:pt x="209373" y="777273"/>
                    <a:pt x="138561" y="646425"/>
                  </a:cubicBezTo>
                  <a:cubicBezTo>
                    <a:pt x="67749" y="515577"/>
                    <a:pt x="-30772" y="272352"/>
                    <a:pt x="9252" y="166134"/>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14" name="Connecteur droit avec flèche 13">
            <a:extLst>
              <a:ext uri="{FF2B5EF4-FFF2-40B4-BE49-F238E27FC236}">
                <a16:creationId xmlns:a16="http://schemas.microsoft.com/office/drawing/2014/main" id="{DDFDA961-4C14-BDF3-AA9B-18223526FB22}"/>
              </a:ext>
            </a:extLst>
          </p:cNvPr>
          <p:cNvCxnSpPr>
            <a:cxnSpLocks/>
            <a:stCxn id="5" idx="4"/>
            <a:endCxn id="15" idx="2"/>
          </p:cNvCxnSpPr>
          <p:nvPr/>
        </p:nvCxnSpPr>
        <p:spPr>
          <a:xfrm flipH="1" flipV="1">
            <a:off x="3561585" y="2432299"/>
            <a:ext cx="587042" cy="37472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63EAE0A8-F9E5-8119-91E8-8B46D6CA3329}"/>
              </a:ext>
            </a:extLst>
          </p:cNvPr>
          <p:cNvSpPr txBox="1"/>
          <p:nvPr/>
        </p:nvSpPr>
        <p:spPr>
          <a:xfrm>
            <a:off x="2553473" y="1508969"/>
            <a:ext cx="2016224" cy="923330"/>
          </a:xfrm>
          <a:prstGeom prst="rect">
            <a:avLst/>
          </a:prstGeom>
          <a:solidFill>
            <a:schemeClr val="bg1"/>
          </a:solidFill>
          <a:ln w="12700">
            <a:solidFill>
              <a:schemeClr val="accent4"/>
            </a:solidFill>
          </a:ln>
          <a:effectLst/>
        </p:spPr>
        <p:txBody>
          <a:bodyPr wrap="square" rtlCol="0">
            <a:spAutoFit/>
          </a:bodyPr>
          <a:lstStyle/>
          <a:p>
            <a:pPr algn="ctr"/>
            <a:r>
              <a:rPr lang="fr-BE" sz="1800" b="1" dirty="0" err="1">
                <a:solidFill>
                  <a:srgbClr val="000000"/>
                </a:solidFill>
              </a:rPr>
              <a:t>Sicherung</a:t>
            </a:r>
            <a:r>
              <a:rPr lang="fr-BE" sz="1800" b="1" dirty="0">
                <a:solidFill>
                  <a:srgbClr val="000000"/>
                </a:solidFill>
              </a:rPr>
              <a:t> der </a:t>
            </a:r>
            <a:r>
              <a:rPr lang="fr-BE" sz="1800" b="1" dirty="0" err="1">
                <a:solidFill>
                  <a:srgbClr val="000000"/>
                </a:solidFill>
              </a:rPr>
              <a:t>Umgebung</a:t>
            </a:r>
            <a:r>
              <a:rPr lang="fr-BE" sz="1800" b="1" dirty="0">
                <a:solidFill>
                  <a:srgbClr val="000000"/>
                </a:solidFill>
              </a:rPr>
              <a:t> der </a:t>
            </a:r>
            <a:r>
              <a:rPr lang="fr-BE" sz="1800" b="1" dirty="0" err="1">
                <a:solidFill>
                  <a:srgbClr val="000000"/>
                </a:solidFill>
              </a:rPr>
              <a:t>Schule</a:t>
            </a:r>
            <a:r>
              <a:rPr lang="fr-BE" sz="1800" b="1" dirty="0">
                <a:solidFill>
                  <a:srgbClr val="000000"/>
                </a:solidFill>
              </a:rPr>
              <a:t> </a:t>
            </a:r>
          </a:p>
        </p:txBody>
      </p:sp>
      <p:cxnSp>
        <p:nvCxnSpPr>
          <p:cNvPr id="19" name="Connecteur droit avec flèche 18">
            <a:extLst>
              <a:ext uri="{FF2B5EF4-FFF2-40B4-BE49-F238E27FC236}">
                <a16:creationId xmlns:a16="http://schemas.microsoft.com/office/drawing/2014/main" id="{853C8261-6D26-CDDD-02AF-2D2C13AB05BE}"/>
              </a:ext>
            </a:extLst>
          </p:cNvPr>
          <p:cNvCxnSpPr>
            <a:cxnSpLocks/>
            <a:stCxn id="9" idx="2"/>
            <a:endCxn id="20" idx="1"/>
          </p:cNvCxnSpPr>
          <p:nvPr/>
        </p:nvCxnSpPr>
        <p:spPr>
          <a:xfrm>
            <a:off x="3786529" y="3643005"/>
            <a:ext cx="695042" cy="5597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57984722-D988-5EA2-89B2-4E24E62B1400}"/>
              </a:ext>
            </a:extLst>
          </p:cNvPr>
          <p:cNvSpPr txBox="1"/>
          <p:nvPr/>
        </p:nvSpPr>
        <p:spPr>
          <a:xfrm>
            <a:off x="4481571" y="3237310"/>
            <a:ext cx="1794312" cy="923330"/>
          </a:xfrm>
          <a:prstGeom prst="rect">
            <a:avLst/>
          </a:prstGeom>
          <a:solidFill>
            <a:schemeClr val="bg1"/>
          </a:solidFill>
          <a:ln w="12700">
            <a:solidFill>
              <a:srgbClr val="FFC000"/>
            </a:solidFill>
          </a:ln>
        </p:spPr>
        <p:txBody>
          <a:bodyPr wrap="square" rtlCol="0">
            <a:spAutoFit/>
          </a:bodyPr>
          <a:lstStyle/>
          <a:p>
            <a:pPr algn="ctr"/>
            <a:r>
              <a:rPr lang="fr-BE" sz="1800" b="1" dirty="0" err="1">
                <a:solidFill>
                  <a:srgbClr val="000000"/>
                </a:solidFill>
              </a:rPr>
              <a:t>Gemütlichkeit</a:t>
            </a:r>
            <a:r>
              <a:rPr lang="fr-BE" sz="1800" b="1" dirty="0">
                <a:solidFill>
                  <a:srgbClr val="000000"/>
                </a:solidFill>
              </a:rPr>
              <a:t> und </a:t>
            </a:r>
            <a:r>
              <a:rPr lang="fr-BE" sz="1800" b="1" dirty="0" err="1">
                <a:solidFill>
                  <a:srgbClr val="000000"/>
                </a:solidFill>
              </a:rPr>
              <a:t>Beruhigung</a:t>
            </a:r>
            <a:r>
              <a:rPr lang="fr-BE" sz="1800" b="1" dirty="0">
                <a:solidFill>
                  <a:srgbClr val="000000"/>
                </a:solidFill>
              </a:rPr>
              <a:t> des </a:t>
            </a:r>
            <a:r>
              <a:rPr lang="fr-BE" sz="1800" b="1" dirty="0" err="1">
                <a:solidFill>
                  <a:srgbClr val="000000"/>
                </a:solidFill>
              </a:rPr>
              <a:t>Kirchplatzes</a:t>
            </a:r>
            <a:endParaRPr lang="fr-BE" sz="1800" b="1" dirty="0">
              <a:solidFill>
                <a:srgbClr val="000000"/>
              </a:solidFill>
            </a:endParaRPr>
          </a:p>
        </p:txBody>
      </p:sp>
      <p:sp>
        <p:nvSpPr>
          <p:cNvPr id="25" name="ZoneTexte 24">
            <a:extLst>
              <a:ext uri="{FF2B5EF4-FFF2-40B4-BE49-F238E27FC236}">
                <a16:creationId xmlns:a16="http://schemas.microsoft.com/office/drawing/2014/main" id="{A70C8D62-BD46-8E09-F92D-4572502D0F96}"/>
              </a:ext>
            </a:extLst>
          </p:cNvPr>
          <p:cNvSpPr txBox="1"/>
          <p:nvPr/>
        </p:nvSpPr>
        <p:spPr>
          <a:xfrm>
            <a:off x="983432" y="5285630"/>
            <a:ext cx="1794312" cy="923330"/>
          </a:xfrm>
          <a:prstGeom prst="rect">
            <a:avLst/>
          </a:prstGeom>
          <a:solidFill>
            <a:schemeClr val="bg1"/>
          </a:solidFill>
          <a:ln w="12700">
            <a:solidFill>
              <a:schemeClr val="accent2"/>
            </a:solidFill>
          </a:ln>
        </p:spPr>
        <p:txBody>
          <a:bodyPr wrap="square" rtlCol="0">
            <a:spAutoFit/>
          </a:bodyPr>
          <a:lstStyle/>
          <a:p>
            <a:pPr algn="ctr"/>
            <a:r>
              <a:rPr lang="fr-BE" sz="1800" b="1" dirty="0" err="1">
                <a:solidFill>
                  <a:srgbClr val="000000"/>
                </a:solidFill>
              </a:rPr>
              <a:t>Kommerzielle</a:t>
            </a:r>
            <a:r>
              <a:rPr lang="fr-BE" sz="1800" b="1" dirty="0">
                <a:solidFill>
                  <a:srgbClr val="000000"/>
                </a:solidFill>
              </a:rPr>
              <a:t> </a:t>
            </a:r>
            <a:r>
              <a:rPr lang="fr-BE" sz="1800" b="1" dirty="0" err="1">
                <a:solidFill>
                  <a:srgbClr val="000000"/>
                </a:solidFill>
              </a:rPr>
              <a:t>Dynamik</a:t>
            </a:r>
            <a:r>
              <a:rPr lang="fr-BE" sz="1800" b="1" dirty="0">
                <a:solidFill>
                  <a:srgbClr val="000000"/>
                </a:solidFill>
              </a:rPr>
              <a:t> des </a:t>
            </a:r>
            <a:r>
              <a:rPr lang="fr-BE" sz="1800" b="1" dirty="0" err="1">
                <a:solidFill>
                  <a:srgbClr val="000000"/>
                </a:solidFill>
              </a:rPr>
              <a:t>Zentrums</a:t>
            </a:r>
            <a:endParaRPr lang="fr-BE" sz="1800" b="1" dirty="0">
              <a:solidFill>
                <a:srgbClr val="000000"/>
              </a:solidFill>
            </a:endParaRPr>
          </a:p>
        </p:txBody>
      </p:sp>
      <p:cxnSp>
        <p:nvCxnSpPr>
          <p:cNvPr id="26" name="Connecteur droit avec flèche 25">
            <a:extLst>
              <a:ext uri="{FF2B5EF4-FFF2-40B4-BE49-F238E27FC236}">
                <a16:creationId xmlns:a16="http://schemas.microsoft.com/office/drawing/2014/main" id="{8DED878F-16DB-0FD2-F80A-D793C13B4672}"/>
              </a:ext>
            </a:extLst>
          </p:cNvPr>
          <p:cNvCxnSpPr>
            <a:cxnSpLocks/>
            <a:stCxn id="11" idx="7"/>
            <a:endCxn id="25" idx="0"/>
          </p:cNvCxnSpPr>
          <p:nvPr/>
        </p:nvCxnSpPr>
        <p:spPr>
          <a:xfrm flipH="1">
            <a:off x="1880588" y="4326410"/>
            <a:ext cx="1060521" cy="95922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0B32178E-5F84-46CE-EDF5-DD3FD6AE1D6B}"/>
              </a:ext>
            </a:extLst>
          </p:cNvPr>
          <p:cNvCxnSpPr>
            <a:cxnSpLocks/>
            <a:stCxn id="10" idx="4"/>
            <a:endCxn id="15" idx="2"/>
          </p:cNvCxnSpPr>
          <p:nvPr/>
        </p:nvCxnSpPr>
        <p:spPr>
          <a:xfrm flipV="1">
            <a:off x="2322271" y="2432299"/>
            <a:ext cx="1239314" cy="14843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189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64675-869D-0F70-FB54-0408273F5267}"/>
            </a:ext>
          </a:extLst>
        </p:cNvPr>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A3E35E23-EE8C-1DEC-2B01-4783EC5BBC7A}"/>
              </a:ext>
            </a:extLst>
          </p:cNvPr>
          <p:cNvSpPr>
            <a:spLocks noGrp="1"/>
          </p:cNvSpPr>
          <p:nvPr>
            <p:ph type="sldNum" sz="quarter" idx="7"/>
          </p:nvPr>
        </p:nvSpPr>
        <p:spPr/>
        <p:txBody>
          <a:bodyPr/>
          <a:lstStyle/>
          <a:p>
            <a:fld id="{B6F15528-21DE-4FAA-801E-634DDDAF4B2B}" type="slidenum">
              <a:rPr lang="fr-BE" smtClean="0"/>
              <a:pPr/>
              <a:t>16</a:t>
            </a:fld>
            <a:endParaRPr lang="fr-BE"/>
          </a:p>
        </p:txBody>
      </p:sp>
      <p:sp>
        <p:nvSpPr>
          <p:cNvPr id="6" name="Titre 5">
            <a:extLst>
              <a:ext uri="{FF2B5EF4-FFF2-40B4-BE49-F238E27FC236}">
                <a16:creationId xmlns:a16="http://schemas.microsoft.com/office/drawing/2014/main" id="{D0E5E274-2085-F042-66FC-50FA50A6AFC6}"/>
              </a:ext>
            </a:extLst>
          </p:cNvPr>
          <p:cNvSpPr>
            <a:spLocks noGrp="1"/>
          </p:cNvSpPr>
          <p:nvPr>
            <p:ph type="title"/>
          </p:nvPr>
        </p:nvSpPr>
        <p:spPr/>
        <p:txBody>
          <a:bodyPr/>
          <a:lstStyle/>
          <a:p>
            <a:r>
              <a:rPr lang="fr-BE" dirty="0" err="1"/>
              <a:t>Herausforderungen</a:t>
            </a:r>
            <a:r>
              <a:rPr lang="fr-BE" dirty="0"/>
              <a:t> und </a:t>
            </a:r>
            <a:r>
              <a:rPr lang="fr-BE" dirty="0" err="1"/>
              <a:t>Ziele</a:t>
            </a:r>
            <a:r>
              <a:rPr lang="fr-BE" dirty="0"/>
              <a:t> </a:t>
            </a:r>
            <a:r>
              <a:rPr lang="fr-BE" dirty="0" err="1"/>
              <a:t>für</a:t>
            </a:r>
            <a:r>
              <a:rPr lang="fr-BE" dirty="0"/>
              <a:t> </a:t>
            </a:r>
            <a:r>
              <a:rPr lang="fr-BE" dirty="0" err="1"/>
              <a:t>das</a:t>
            </a:r>
            <a:r>
              <a:rPr lang="fr-BE" dirty="0"/>
              <a:t> Zentrum</a:t>
            </a:r>
          </a:p>
        </p:txBody>
      </p:sp>
      <p:grpSp>
        <p:nvGrpSpPr>
          <p:cNvPr id="51" name="Groupe 50">
            <a:extLst>
              <a:ext uri="{FF2B5EF4-FFF2-40B4-BE49-F238E27FC236}">
                <a16:creationId xmlns:a16="http://schemas.microsoft.com/office/drawing/2014/main" id="{D78BFFC7-7B1D-A7FE-9D92-03D2BE30AC45}"/>
              </a:ext>
            </a:extLst>
          </p:cNvPr>
          <p:cNvGrpSpPr/>
          <p:nvPr/>
        </p:nvGrpSpPr>
        <p:grpSpPr>
          <a:xfrm>
            <a:off x="162944" y="1095270"/>
            <a:ext cx="5809768" cy="5627769"/>
            <a:chOff x="293571" y="1679510"/>
            <a:chExt cx="5038923" cy="4881071"/>
          </a:xfrm>
        </p:grpSpPr>
        <p:pic>
          <p:nvPicPr>
            <p:cNvPr id="18" name="Image 17">
              <a:extLst>
                <a:ext uri="{FF2B5EF4-FFF2-40B4-BE49-F238E27FC236}">
                  <a16:creationId xmlns:a16="http://schemas.microsoft.com/office/drawing/2014/main" id="{7EB0ABD0-0DC5-DD39-F571-09C587F76D2B}"/>
                </a:ext>
              </a:extLst>
            </p:cNvPr>
            <p:cNvPicPr>
              <a:picLocks noChangeAspect="1"/>
            </p:cNvPicPr>
            <p:nvPr/>
          </p:nvPicPr>
          <p:blipFill rotWithShape="1">
            <a:blip r:embed="rId2">
              <a:alphaModFix amt="70000"/>
            </a:blip>
            <a:srcRect r="8983"/>
            <a:stretch/>
          </p:blipFill>
          <p:spPr>
            <a:xfrm>
              <a:off x="293571" y="1679510"/>
              <a:ext cx="5038923" cy="4881071"/>
            </a:xfrm>
            <a:prstGeom prst="rect">
              <a:avLst/>
            </a:prstGeom>
          </p:spPr>
        </p:pic>
        <p:sp>
          <p:nvSpPr>
            <p:cNvPr id="22" name="Forme libre : forme 21">
              <a:extLst>
                <a:ext uri="{FF2B5EF4-FFF2-40B4-BE49-F238E27FC236}">
                  <a16:creationId xmlns:a16="http://schemas.microsoft.com/office/drawing/2014/main" id="{DFF79784-69E0-9F39-FE78-2912F86E8D76}"/>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Forme libre : forme 20">
              <a:extLst>
                <a:ext uri="{FF2B5EF4-FFF2-40B4-BE49-F238E27FC236}">
                  <a16:creationId xmlns:a16="http://schemas.microsoft.com/office/drawing/2014/main" id="{46BA233E-10B7-7237-1952-10AF8BFEC5E4}"/>
                </a:ext>
              </a:extLst>
            </p:cNvPr>
            <p:cNvSpPr/>
            <p:nvPr/>
          </p:nvSpPr>
          <p:spPr>
            <a:xfrm>
              <a:off x="905903" y="1896147"/>
              <a:ext cx="2233364"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200" h="4255431">
                  <a:moveTo>
                    <a:pt x="0" y="0"/>
                  </a:moveTo>
                  <a:cubicBezTo>
                    <a:pt x="103414" y="278363"/>
                    <a:pt x="206829" y="556726"/>
                    <a:pt x="391886" y="737118"/>
                  </a:cubicBezTo>
                  <a:cubicBezTo>
                    <a:pt x="576943" y="917510"/>
                    <a:pt x="919066" y="962608"/>
                    <a:pt x="1110343" y="1082351"/>
                  </a:cubicBezTo>
                  <a:cubicBezTo>
                    <a:pt x="1301620" y="1202094"/>
                    <a:pt x="1436914" y="1293844"/>
                    <a:pt x="1539551" y="1455575"/>
                  </a:cubicBezTo>
                  <a:cubicBezTo>
                    <a:pt x="1642188" y="1617306"/>
                    <a:pt x="1681065" y="1849016"/>
                    <a:pt x="1726163" y="2052734"/>
                  </a:cubicBezTo>
                  <a:cubicBezTo>
                    <a:pt x="1771261" y="2256452"/>
                    <a:pt x="1761931" y="2495938"/>
                    <a:pt x="1810139" y="2677885"/>
                  </a:cubicBezTo>
                  <a:cubicBezTo>
                    <a:pt x="1858347" y="2859832"/>
                    <a:pt x="1903445" y="3024673"/>
                    <a:pt x="2015412" y="3144416"/>
                  </a:cubicBezTo>
                  <a:cubicBezTo>
                    <a:pt x="2127379" y="3264159"/>
                    <a:pt x="2405073" y="3318588"/>
                    <a:pt x="2481943" y="3396343"/>
                  </a:cubicBezTo>
                  <a:cubicBezTo>
                    <a:pt x="2558813" y="3474098"/>
                    <a:pt x="2499956" y="3539412"/>
                    <a:pt x="2476630" y="3610947"/>
                  </a:cubicBezTo>
                  <a:cubicBezTo>
                    <a:pt x="2453304" y="3682482"/>
                    <a:pt x="1876615" y="4183896"/>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D3A0F026-050C-4652-6956-536117E12982}"/>
                </a:ext>
              </a:extLst>
            </p:cNvPr>
            <p:cNvSpPr/>
            <p:nvPr/>
          </p:nvSpPr>
          <p:spPr>
            <a:xfrm>
              <a:off x="3139267" y="4544841"/>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orme libre : forme 23">
              <a:extLst>
                <a:ext uri="{FF2B5EF4-FFF2-40B4-BE49-F238E27FC236}">
                  <a16:creationId xmlns:a16="http://schemas.microsoft.com/office/drawing/2014/main" id="{7BC92405-2336-0BE1-11DB-9D97E7F3FAD8}"/>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8" name="Connecteur droit avec flèche 27">
              <a:extLst>
                <a:ext uri="{FF2B5EF4-FFF2-40B4-BE49-F238E27FC236}">
                  <a16:creationId xmlns:a16="http://schemas.microsoft.com/office/drawing/2014/main" id="{7707CEBA-18FF-C34F-D61B-55B2552F9700}"/>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36A8596D-ADB4-03FB-725C-B964ADD2C844}"/>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C840D389-0376-6AAC-4F6B-ACD598BC5D0B}"/>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7F0DD9E6-15B3-2042-C4A6-9BE8E4A36459}"/>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91BCA845-A485-7933-3643-EF242A891D89}"/>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ZoneTexte 49">
            <a:extLst>
              <a:ext uri="{FF2B5EF4-FFF2-40B4-BE49-F238E27FC236}">
                <a16:creationId xmlns:a16="http://schemas.microsoft.com/office/drawing/2014/main" id="{C163AC33-8B88-2A8A-46AB-799953DECF05}"/>
              </a:ext>
            </a:extLst>
          </p:cNvPr>
          <p:cNvSpPr txBox="1"/>
          <p:nvPr/>
        </p:nvSpPr>
        <p:spPr>
          <a:xfrm>
            <a:off x="6313459" y="1095270"/>
            <a:ext cx="5553644" cy="5586145"/>
          </a:xfrm>
          <a:prstGeom prst="rect">
            <a:avLst/>
          </a:prstGeom>
          <a:noFill/>
        </p:spPr>
        <p:txBody>
          <a:bodyPr wrap="square" rtlCol="0">
            <a:spAutoFit/>
          </a:bodyPr>
          <a:lstStyle/>
          <a:p>
            <a:pPr algn="just"/>
            <a:r>
              <a:rPr lang="fr-BE" sz="1700" dirty="0"/>
              <a:t>Die Diagnose </a:t>
            </a:r>
            <a:r>
              <a:rPr lang="fr-BE" sz="1700" dirty="0" err="1"/>
              <a:t>hat</a:t>
            </a:r>
            <a:r>
              <a:rPr lang="fr-BE" sz="1700" dirty="0"/>
              <a:t> </a:t>
            </a:r>
            <a:r>
              <a:rPr lang="fr-BE" sz="1700" dirty="0" err="1"/>
              <a:t>einen</a:t>
            </a:r>
            <a:r>
              <a:rPr lang="fr-BE" sz="1700" dirty="0"/>
              <a:t> </a:t>
            </a:r>
            <a:r>
              <a:rPr lang="fr-BE" sz="1700" b="1" dirty="0" err="1"/>
              <a:t>Transitverkehr</a:t>
            </a:r>
            <a:r>
              <a:rPr lang="fr-BE" sz="1700" dirty="0"/>
              <a:t> </a:t>
            </a:r>
            <a:r>
              <a:rPr lang="fr-BE" sz="1700" dirty="0" err="1"/>
              <a:t>zwischen</a:t>
            </a:r>
            <a:r>
              <a:rPr lang="fr-BE" sz="1700" dirty="0"/>
              <a:t> </a:t>
            </a:r>
            <a:r>
              <a:rPr lang="fr-BE" sz="1700" dirty="0" err="1"/>
              <a:t>Bleyberg</a:t>
            </a:r>
            <a:r>
              <a:rPr lang="fr-BE" sz="1700" dirty="0"/>
              <a:t> und der N3 </a:t>
            </a:r>
            <a:r>
              <a:rPr lang="fr-BE" sz="1700" dirty="0" err="1"/>
              <a:t>ausgemacht</a:t>
            </a:r>
            <a:r>
              <a:rPr lang="fr-BE" sz="1700" dirty="0"/>
              <a:t>. </a:t>
            </a:r>
            <a:r>
              <a:rPr lang="fr-BE" sz="1700" dirty="0" err="1"/>
              <a:t>Letzterer</a:t>
            </a:r>
            <a:r>
              <a:rPr lang="fr-BE" sz="1700" dirty="0"/>
              <a:t> </a:t>
            </a:r>
            <a:r>
              <a:rPr lang="fr-BE" sz="1700" dirty="0" err="1"/>
              <a:t>passiert</a:t>
            </a:r>
            <a:r>
              <a:rPr lang="fr-BE" sz="1700" dirty="0"/>
              <a:t> </a:t>
            </a:r>
            <a:r>
              <a:rPr lang="fr-BE" sz="1700" dirty="0" err="1"/>
              <a:t>das</a:t>
            </a:r>
            <a:r>
              <a:rPr lang="fr-BE" sz="1700" dirty="0"/>
              <a:t> </a:t>
            </a:r>
            <a:r>
              <a:rPr lang="fr-BE" sz="1700" dirty="0" err="1"/>
              <a:t>Dorfzentrum</a:t>
            </a:r>
            <a:r>
              <a:rPr lang="fr-BE" sz="1700" dirty="0"/>
              <a:t>, vor </a:t>
            </a:r>
            <a:r>
              <a:rPr lang="fr-BE" sz="1700" dirty="0" err="1"/>
              <a:t>allem</a:t>
            </a:r>
            <a:r>
              <a:rPr lang="fr-BE" sz="1700" dirty="0"/>
              <a:t> die </a:t>
            </a:r>
            <a:r>
              <a:rPr lang="fr-BE" sz="1700" b="1" dirty="0" err="1"/>
              <a:t>Achse</a:t>
            </a:r>
            <a:r>
              <a:rPr lang="fr-BE" sz="1700" b="1" dirty="0"/>
              <a:t> Thym- und </a:t>
            </a:r>
            <a:r>
              <a:rPr lang="fr-BE" sz="1700" b="1" dirty="0" err="1"/>
              <a:t>Kirchstraße</a:t>
            </a:r>
            <a:r>
              <a:rPr lang="fr-BE" sz="1700" dirty="0"/>
              <a:t>. </a:t>
            </a:r>
            <a:r>
              <a:rPr lang="fr-BE" sz="1700" dirty="0">
                <a:solidFill>
                  <a:srgbClr val="000000"/>
                </a:solidFill>
              </a:rPr>
              <a:t>Die  </a:t>
            </a:r>
            <a:r>
              <a:rPr lang="fr-BE" sz="1700" dirty="0" err="1">
                <a:solidFill>
                  <a:srgbClr val="000000"/>
                </a:solidFill>
              </a:rPr>
              <a:t>Konfiguration</a:t>
            </a:r>
            <a:r>
              <a:rPr lang="fr-BE" sz="1700" dirty="0">
                <a:solidFill>
                  <a:srgbClr val="000000"/>
                </a:solidFill>
              </a:rPr>
              <a:t> </a:t>
            </a:r>
            <a:r>
              <a:rPr lang="fr-BE" sz="1700" dirty="0" err="1">
                <a:solidFill>
                  <a:srgbClr val="000000"/>
                </a:solidFill>
              </a:rPr>
              <a:t>dieser</a:t>
            </a:r>
            <a:r>
              <a:rPr lang="fr-BE" sz="1700" dirty="0">
                <a:solidFill>
                  <a:srgbClr val="000000"/>
                </a:solidFill>
              </a:rPr>
              <a:t> </a:t>
            </a:r>
            <a:r>
              <a:rPr lang="fr-BE" sz="1700" dirty="0" err="1">
                <a:solidFill>
                  <a:srgbClr val="000000"/>
                </a:solidFill>
              </a:rPr>
              <a:t>Straßen</a:t>
            </a:r>
            <a:r>
              <a:rPr lang="fr-BE" sz="1700" dirty="0">
                <a:solidFill>
                  <a:srgbClr val="000000"/>
                </a:solidFill>
              </a:rPr>
              <a:t>, </a:t>
            </a:r>
            <a:r>
              <a:rPr lang="fr-BE" sz="1700" dirty="0" err="1">
                <a:solidFill>
                  <a:srgbClr val="000000"/>
                </a:solidFill>
              </a:rPr>
              <a:t>eng</a:t>
            </a:r>
            <a:r>
              <a:rPr lang="fr-BE" sz="1700" dirty="0">
                <a:solidFill>
                  <a:srgbClr val="000000"/>
                </a:solidFill>
              </a:rPr>
              <a:t> und </a:t>
            </a:r>
            <a:r>
              <a:rPr lang="fr-BE" sz="1700" dirty="0" err="1">
                <a:solidFill>
                  <a:srgbClr val="000000"/>
                </a:solidFill>
              </a:rPr>
              <a:t>steil</a:t>
            </a:r>
            <a:r>
              <a:rPr lang="fr-BE" sz="1700" dirty="0">
                <a:solidFill>
                  <a:srgbClr val="000000"/>
                </a:solidFill>
              </a:rPr>
              <a:t>, </a:t>
            </a:r>
            <a:r>
              <a:rPr lang="fr-BE" sz="1700" dirty="0" err="1">
                <a:solidFill>
                  <a:srgbClr val="000000"/>
                </a:solidFill>
              </a:rPr>
              <a:t>betont</a:t>
            </a:r>
            <a:r>
              <a:rPr lang="fr-BE" sz="1700" dirty="0">
                <a:solidFill>
                  <a:srgbClr val="000000"/>
                </a:solidFill>
              </a:rPr>
              <a:t> die </a:t>
            </a:r>
            <a:r>
              <a:rPr lang="fr-BE" sz="1700" dirty="0" err="1">
                <a:solidFill>
                  <a:srgbClr val="000000"/>
                </a:solidFill>
              </a:rPr>
              <a:t>Präsenz</a:t>
            </a:r>
            <a:r>
              <a:rPr lang="fr-BE" sz="1700" dirty="0">
                <a:solidFill>
                  <a:srgbClr val="000000"/>
                </a:solidFill>
              </a:rPr>
              <a:t> der Autos und </a:t>
            </a:r>
            <a:r>
              <a:rPr lang="fr-BE" sz="1700" dirty="0" err="1">
                <a:solidFill>
                  <a:srgbClr val="000000"/>
                </a:solidFill>
              </a:rPr>
              <a:t>das</a:t>
            </a:r>
            <a:r>
              <a:rPr lang="fr-BE" sz="1700" dirty="0">
                <a:solidFill>
                  <a:srgbClr val="000000"/>
                </a:solidFill>
              </a:rPr>
              <a:t> </a:t>
            </a:r>
            <a:r>
              <a:rPr lang="fr-BE" sz="1700" dirty="0" err="1">
                <a:solidFill>
                  <a:srgbClr val="000000"/>
                </a:solidFill>
              </a:rPr>
              <a:t>Unsicherheitsgefühl</a:t>
            </a:r>
            <a:r>
              <a:rPr lang="fr-BE" sz="1700" dirty="0">
                <a:solidFill>
                  <a:srgbClr val="000000"/>
                </a:solidFill>
              </a:rPr>
              <a:t> </a:t>
            </a:r>
            <a:r>
              <a:rPr lang="fr-BE" sz="1700" dirty="0" err="1">
                <a:solidFill>
                  <a:srgbClr val="000000"/>
                </a:solidFill>
              </a:rPr>
              <a:t>bei</a:t>
            </a:r>
            <a:r>
              <a:rPr lang="fr-BE" sz="1700" dirty="0">
                <a:solidFill>
                  <a:srgbClr val="000000"/>
                </a:solidFill>
              </a:rPr>
              <a:t> der </a:t>
            </a:r>
            <a:r>
              <a:rPr lang="fr-BE" sz="1700" dirty="0" err="1">
                <a:solidFill>
                  <a:srgbClr val="000000"/>
                </a:solidFill>
              </a:rPr>
              <a:t>aktiven</a:t>
            </a:r>
            <a:r>
              <a:rPr lang="fr-BE" sz="1700" dirty="0">
                <a:solidFill>
                  <a:srgbClr val="000000"/>
                </a:solidFill>
              </a:rPr>
              <a:t> </a:t>
            </a:r>
            <a:r>
              <a:rPr lang="fr-BE" sz="1700" dirty="0" err="1">
                <a:solidFill>
                  <a:srgbClr val="000000"/>
                </a:solidFill>
              </a:rPr>
              <a:t>Fortbewegung</a:t>
            </a:r>
            <a:r>
              <a:rPr lang="fr-BE" sz="1700" dirty="0">
                <a:solidFill>
                  <a:srgbClr val="000000"/>
                </a:solidFill>
              </a:rPr>
              <a:t>. </a:t>
            </a:r>
            <a:endParaRPr lang="fr-FR" sz="1700" dirty="0"/>
          </a:p>
          <a:p>
            <a:pPr algn="just"/>
            <a:endParaRPr lang="fr-BE" sz="1700" dirty="0">
              <a:highlight>
                <a:srgbClr val="FFFF00"/>
              </a:highlight>
            </a:endParaRPr>
          </a:p>
          <a:p>
            <a:pPr algn="just"/>
            <a:r>
              <a:rPr lang="fr-BE" sz="1700" dirty="0" err="1"/>
              <a:t>Für</a:t>
            </a:r>
            <a:r>
              <a:rPr lang="fr-BE" sz="1700" dirty="0"/>
              <a:t> </a:t>
            </a:r>
            <a:r>
              <a:rPr lang="fr-BE" sz="1700" dirty="0" err="1"/>
              <a:t>ein</a:t>
            </a:r>
            <a:r>
              <a:rPr lang="fr-BE" sz="1700" dirty="0"/>
              <a:t> </a:t>
            </a:r>
            <a:r>
              <a:rPr lang="fr-BE" sz="1700" dirty="0" err="1"/>
              <a:t>beruhigtes</a:t>
            </a:r>
            <a:r>
              <a:rPr lang="fr-BE" sz="1700" dirty="0"/>
              <a:t> und </a:t>
            </a:r>
            <a:r>
              <a:rPr lang="fr-BE" sz="1700" dirty="0" err="1"/>
              <a:t>gemütlicheres</a:t>
            </a:r>
            <a:r>
              <a:rPr lang="fr-BE" sz="1700" dirty="0"/>
              <a:t> Zentrum, mit </a:t>
            </a:r>
            <a:r>
              <a:rPr lang="fr-BE" sz="1700" dirty="0" err="1"/>
              <a:t>einer</a:t>
            </a:r>
            <a:r>
              <a:rPr lang="fr-BE" sz="1700" dirty="0"/>
              <a:t> </a:t>
            </a:r>
            <a:r>
              <a:rPr lang="fr-BE" sz="1700" dirty="0" err="1"/>
              <a:t>besseren</a:t>
            </a:r>
            <a:r>
              <a:rPr lang="fr-BE" sz="1700" dirty="0"/>
              <a:t> </a:t>
            </a:r>
            <a:r>
              <a:rPr lang="fr-BE" sz="1700" dirty="0" err="1"/>
              <a:t>gemeinsamen</a:t>
            </a:r>
            <a:r>
              <a:rPr lang="fr-BE" sz="1700" dirty="0"/>
              <a:t> </a:t>
            </a:r>
            <a:r>
              <a:rPr lang="fr-BE" sz="1700" dirty="0" err="1"/>
              <a:t>Nutzung</a:t>
            </a:r>
            <a:r>
              <a:rPr lang="fr-BE" sz="1700" dirty="0"/>
              <a:t> des </a:t>
            </a:r>
            <a:r>
              <a:rPr lang="fr-BE" sz="1700" dirty="0" err="1"/>
              <a:t>öffentlichen</a:t>
            </a:r>
            <a:r>
              <a:rPr lang="fr-BE" sz="1700" dirty="0"/>
              <a:t> </a:t>
            </a:r>
            <a:r>
              <a:rPr lang="fr-BE" sz="1700" dirty="0" err="1"/>
              <a:t>Raums</a:t>
            </a:r>
            <a:r>
              <a:rPr lang="fr-BE" sz="1700" dirty="0"/>
              <a:t>, </a:t>
            </a:r>
            <a:r>
              <a:rPr lang="fr-BE" sz="1700" dirty="0" err="1"/>
              <a:t>muss</a:t>
            </a:r>
            <a:r>
              <a:rPr lang="fr-BE" sz="1700" dirty="0"/>
              <a:t> </a:t>
            </a:r>
            <a:r>
              <a:rPr lang="fr-BE" sz="1700" dirty="0" err="1"/>
              <a:t>zwischen</a:t>
            </a:r>
            <a:r>
              <a:rPr lang="fr-BE" sz="1700" dirty="0"/>
              <a:t> </a:t>
            </a:r>
            <a:r>
              <a:rPr lang="fr-BE" sz="1700" dirty="0" err="1"/>
              <a:t>zwei</a:t>
            </a:r>
            <a:r>
              <a:rPr lang="fr-BE" sz="1700" dirty="0"/>
              <a:t> </a:t>
            </a:r>
            <a:r>
              <a:rPr lang="fr-BE" sz="1700" dirty="0" err="1"/>
              <a:t>Arten</a:t>
            </a:r>
            <a:r>
              <a:rPr lang="fr-BE" sz="1700" dirty="0"/>
              <a:t> von </a:t>
            </a:r>
            <a:r>
              <a:rPr lang="fr-BE" sz="1700" dirty="0" err="1"/>
              <a:t>Autoströmen</a:t>
            </a:r>
            <a:r>
              <a:rPr lang="fr-BE" sz="1700" dirty="0"/>
              <a:t> </a:t>
            </a:r>
            <a:r>
              <a:rPr lang="fr-BE" sz="1700" dirty="0" err="1"/>
              <a:t>unterschieden</a:t>
            </a:r>
            <a:r>
              <a:rPr lang="fr-BE" sz="1700" dirty="0"/>
              <a:t> </a:t>
            </a:r>
            <a:r>
              <a:rPr lang="fr-BE" sz="1700" dirty="0" err="1"/>
              <a:t>werden</a:t>
            </a:r>
            <a:r>
              <a:rPr lang="fr-BE" sz="1700" dirty="0"/>
              <a:t>: </a:t>
            </a:r>
          </a:p>
          <a:p>
            <a:pPr lvl="2" algn="just"/>
            <a:endParaRPr lang="fr-BE" sz="1700" dirty="0"/>
          </a:p>
          <a:p>
            <a:pPr lvl="2" algn="just"/>
            <a:r>
              <a:rPr lang="fr-BE" sz="1700" dirty="0"/>
              <a:t>Der </a:t>
            </a:r>
            <a:r>
              <a:rPr lang="fr-BE" sz="1700" b="1" dirty="0" err="1"/>
              <a:t>lokale</a:t>
            </a:r>
            <a:r>
              <a:rPr lang="fr-BE" sz="1700" b="1" dirty="0"/>
              <a:t> </a:t>
            </a:r>
            <a:r>
              <a:rPr lang="fr-BE" sz="1700" b="1" dirty="0" err="1"/>
              <a:t>Strom</a:t>
            </a:r>
            <a:r>
              <a:rPr lang="fr-BE" sz="1700" b="1" dirty="0"/>
              <a:t> </a:t>
            </a:r>
            <a:r>
              <a:rPr lang="fr-BE" sz="1700" dirty="0" err="1"/>
              <a:t>Richtung</a:t>
            </a:r>
            <a:r>
              <a:rPr lang="fr-BE" sz="1700" dirty="0"/>
              <a:t> </a:t>
            </a:r>
            <a:r>
              <a:rPr lang="fr-BE" sz="1700" dirty="0" err="1"/>
              <a:t>Dorfzentrum</a:t>
            </a:r>
            <a:r>
              <a:rPr lang="fr-BE" sz="1700" dirty="0"/>
              <a:t>. </a:t>
            </a:r>
            <a:r>
              <a:rPr lang="fr-BE" sz="1700" dirty="0" err="1"/>
              <a:t>Dieser</a:t>
            </a:r>
            <a:r>
              <a:rPr lang="fr-BE" sz="1700" dirty="0"/>
              <a:t> </a:t>
            </a:r>
            <a:r>
              <a:rPr lang="fr-BE" sz="1700" dirty="0" err="1"/>
              <a:t>Verkehrsfluss</a:t>
            </a:r>
            <a:r>
              <a:rPr lang="fr-BE" sz="1700" dirty="0"/>
              <a:t> </a:t>
            </a:r>
            <a:r>
              <a:rPr lang="fr-BE" sz="1700" dirty="0" err="1"/>
              <a:t>muss</a:t>
            </a:r>
            <a:r>
              <a:rPr lang="fr-BE" sz="1700" dirty="0"/>
              <a:t> </a:t>
            </a:r>
            <a:r>
              <a:rPr lang="fr-BE" sz="1700" dirty="0" err="1"/>
              <a:t>beibehalten</a:t>
            </a:r>
            <a:r>
              <a:rPr lang="fr-BE" sz="1700" dirty="0"/>
              <a:t> </a:t>
            </a:r>
            <a:r>
              <a:rPr lang="fr-BE" sz="1700" dirty="0" err="1"/>
              <a:t>werden</a:t>
            </a:r>
            <a:r>
              <a:rPr lang="fr-BE" sz="1700" dirty="0"/>
              <a:t>, </a:t>
            </a:r>
            <a:r>
              <a:rPr lang="fr-BE" sz="1700" dirty="0" err="1"/>
              <a:t>wobei</a:t>
            </a:r>
            <a:r>
              <a:rPr lang="fr-BE" sz="1700" dirty="0"/>
              <a:t> die Rolle der </a:t>
            </a:r>
            <a:r>
              <a:rPr lang="fr-BE" sz="1700" dirty="0" err="1"/>
              <a:t>sanften</a:t>
            </a:r>
            <a:r>
              <a:rPr lang="fr-BE" sz="1700" dirty="0"/>
              <a:t> </a:t>
            </a:r>
            <a:r>
              <a:rPr lang="fr-BE" sz="1700" dirty="0" err="1"/>
              <a:t>Fortbewegungsmittel</a:t>
            </a:r>
            <a:r>
              <a:rPr lang="fr-BE" sz="1700" dirty="0"/>
              <a:t> </a:t>
            </a:r>
            <a:r>
              <a:rPr lang="fr-BE" sz="1700" dirty="0" err="1"/>
              <a:t>als</a:t>
            </a:r>
            <a:r>
              <a:rPr lang="fr-BE" sz="1700" dirty="0"/>
              <a:t> Alternative </a:t>
            </a:r>
            <a:r>
              <a:rPr lang="fr-BE" sz="1700" dirty="0" err="1"/>
              <a:t>zum</a:t>
            </a:r>
            <a:r>
              <a:rPr lang="fr-BE" sz="1700" dirty="0"/>
              <a:t> Auto </a:t>
            </a:r>
            <a:r>
              <a:rPr lang="fr-BE" sz="1700" dirty="0" err="1"/>
              <a:t>für</a:t>
            </a:r>
            <a:r>
              <a:rPr lang="fr-BE" sz="1700" dirty="0"/>
              <a:t> </a:t>
            </a:r>
            <a:r>
              <a:rPr lang="fr-BE" sz="1700" dirty="0" err="1"/>
              <a:t>kurze</a:t>
            </a:r>
            <a:r>
              <a:rPr lang="fr-BE" sz="1700" dirty="0"/>
              <a:t> </a:t>
            </a:r>
            <a:r>
              <a:rPr lang="fr-BE" sz="1700" dirty="0" err="1"/>
              <a:t>Strecken</a:t>
            </a:r>
            <a:r>
              <a:rPr lang="fr-BE" sz="1700" dirty="0"/>
              <a:t> </a:t>
            </a:r>
            <a:r>
              <a:rPr lang="fr-BE" sz="1700" dirty="0" err="1"/>
              <a:t>gestärkt</a:t>
            </a:r>
            <a:r>
              <a:rPr lang="fr-BE" sz="1700" dirty="0"/>
              <a:t> </a:t>
            </a:r>
            <a:r>
              <a:rPr lang="fr-BE" sz="1700" dirty="0" err="1"/>
              <a:t>werden</a:t>
            </a:r>
            <a:r>
              <a:rPr lang="fr-BE" sz="1700" dirty="0"/>
              <a:t> </a:t>
            </a:r>
            <a:r>
              <a:rPr lang="fr-BE" sz="1700" dirty="0" err="1"/>
              <a:t>muss</a:t>
            </a:r>
            <a:r>
              <a:rPr lang="fr-BE" sz="1700" dirty="0"/>
              <a:t>. </a:t>
            </a:r>
          </a:p>
          <a:p>
            <a:pPr lvl="2" algn="just"/>
            <a:endParaRPr lang="fr-BE" sz="1700" dirty="0"/>
          </a:p>
          <a:p>
            <a:pPr lvl="2" algn="just"/>
            <a:r>
              <a:rPr lang="fr-BE" sz="1700" dirty="0"/>
              <a:t>Der </a:t>
            </a:r>
            <a:r>
              <a:rPr lang="fr-BE" sz="1700" b="1" dirty="0" err="1"/>
              <a:t>supralokale</a:t>
            </a:r>
            <a:r>
              <a:rPr lang="fr-BE" sz="1700" b="1" dirty="0"/>
              <a:t> </a:t>
            </a:r>
            <a:r>
              <a:rPr lang="fr-BE" sz="1700" b="1" dirty="0" err="1"/>
              <a:t>Transitstrom</a:t>
            </a:r>
            <a:r>
              <a:rPr lang="fr-BE" sz="1700" b="1" dirty="0"/>
              <a:t>, </a:t>
            </a:r>
            <a:r>
              <a:rPr lang="fr-BE" sz="1700" dirty="0" err="1"/>
              <a:t>pausenlos</a:t>
            </a:r>
            <a:r>
              <a:rPr lang="fr-BE" sz="1700" dirty="0"/>
              <a:t> </a:t>
            </a:r>
            <a:r>
              <a:rPr lang="fr-BE" sz="1700" dirty="0" err="1"/>
              <a:t>durch</a:t>
            </a:r>
            <a:r>
              <a:rPr lang="fr-BE" sz="1700" dirty="0"/>
              <a:t> </a:t>
            </a:r>
            <a:r>
              <a:rPr lang="fr-BE" sz="1700" dirty="0" err="1"/>
              <a:t>das</a:t>
            </a:r>
            <a:r>
              <a:rPr lang="fr-BE" sz="1700" dirty="0"/>
              <a:t> Zentrum. </a:t>
            </a:r>
            <a:r>
              <a:rPr lang="fr-BE" sz="1700" dirty="0" err="1"/>
              <a:t>Dieser</a:t>
            </a:r>
            <a:r>
              <a:rPr lang="fr-BE" sz="1700" dirty="0"/>
              <a:t> </a:t>
            </a:r>
            <a:r>
              <a:rPr lang="fr-BE" sz="1700" dirty="0" err="1"/>
              <a:t>Verkehrsfluss</a:t>
            </a:r>
            <a:r>
              <a:rPr lang="fr-BE" sz="1700" dirty="0"/>
              <a:t> </a:t>
            </a:r>
            <a:r>
              <a:rPr lang="fr-BE" sz="1700" dirty="0" err="1"/>
              <a:t>muss</a:t>
            </a:r>
            <a:r>
              <a:rPr lang="fr-BE" sz="1700" dirty="0"/>
              <a:t> </a:t>
            </a:r>
            <a:r>
              <a:rPr lang="fr-BE" sz="1700" dirty="0" err="1"/>
              <a:t>aus</a:t>
            </a:r>
            <a:r>
              <a:rPr lang="fr-BE" sz="1700" dirty="0"/>
              <a:t> </a:t>
            </a:r>
            <a:r>
              <a:rPr lang="fr-BE" sz="1700" dirty="0" err="1"/>
              <a:t>dem</a:t>
            </a:r>
            <a:r>
              <a:rPr lang="fr-BE" sz="1700" dirty="0"/>
              <a:t> Zentrum </a:t>
            </a:r>
            <a:r>
              <a:rPr lang="fr-BE" sz="1700" dirty="0" err="1"/>
              <a:t>ferngehalten</a:t>
            </a:r>
            <a:r>
              <a:rPr lang="fr-BE" sz="1700" dirty="0"/>
              <a:t> </a:t>
            </a:r>
            <a:r>
              <a:rPr lang="fr-BE" sz="1700" dirty="0" err="1"/>
              <a:t>werden</a:t>
            </a:r>
            <a:r>
              <a:rPr lang="fr-BE" sz="1700" dirty="0"/>
              <a:t>. Nur </a:t>
            </a:r>
            <a:r>
              <a:rPr lang="fr-BE" sz="1700" dirty="0" err="1"/>
              <a:t>so</a:t>
            </a:r>
            <a:r>
              <a:rPr lang="fr-BE" sz="1700" dirty="0"/>
              <a:t> </a:t>
            </a:r>
            <a:r>
              <a:rPr lang="fr-BE" sz="1700" dirty="0" err="1"/>
              <a:t>können</a:t>
            </a:r>
            <a:r>
              <a:rPr lang="fr-BE" sz="1700" dirty="0"/>
              <a:t> die </a:t>
            </a:r>
            <a:r>
              <a:rPr lang="fr-BE" sz="1700" dirty="0" err="1"/>
              <a:t>diversen</a:t>
            </a:r>
            <a:r>
              <a:rPr lang="fr-BE" sz="1700" dirty="0"/>
              <a:t> </a:t>
            </a:r>
            <a:r>
              <a:rPr lang="fr-BE" sz="1700" dirty="0" err="1"/>
              <a:t>Fortbewegungsmittel</a:t>
            </a:r>
            <a:r>
              <a:rPr lang="fr-BE" sz="1700" dirty="0"/>
              <a:t> in der </a:t>
            </a:r>
            <a:r>
              <a:rPr lang="fr-BE" sz="1700" dirty="0" err="1"/>
              <a:t>Umgebung</a:t>
            </a:r>
            <a:r>
              <a:rPr lang="fr-BE" sz="1700" dirty="0"/>
              <a:t> von </a:t>
            </a:r>
            <a:r>
              <a:rPr lang="fr-BE" sz="1700" dirty="0" err="1"/>
              <a:t>Schulen</a:t>
            </a:r>
            <a:r>
              <a:rPr lang="fr-BE" sz="1700" dirty="0"/>
              <a:t>, </a:t>
            </a:r>
            <a:r>
              <a:rPr lang="fr-BE" sz="1700" dirty="0" err="1"/>
              <a:t>Geschäften</a:t>
            </a:r>
            <a:r>
              <a:rPr lang="fr-BE" sz="1700" dirty="0"/>
              <a:t> und </a:t>
            </a:r>
            <a:r>
              <a:rPr lang="fr-BE" sz="1700" dirty="0" err="1"/>
              <a:t>Dienstleistern</a:t>
            </a:r>
            <a:r>
              <a:rPr lang="fr-BE" sz="1700" dirty="0"/>
              <a:t> </a:t>
            </a:r>
            <a:r>
              <a:rPr lang="fr-BE" sz="1700" dirty="0" err="1"/>
              <a:t>zusammenleben</a:t>
            </a:r>
            <a:r>
              <a:rPr lang="fr-BE" sz="1700" dirty="0"/>
              <a:t>.</a:t>
            </a:r>
          </a:p>
        </p:txBody>
      </p:sp>
      <p:sp>
        <p:nvSpPr>
          <p:cNvPr id="52" name="Forme libre : forme 51">
            <a:extLst>
              <a:ext uri="{FF2B5EF4-FFF2-40B4-BE49-F238E27FC236}">
                <a16:creationId xmlns:a16="http://schemas.microsoft.com/office/drawing/2014/main" id="{C9A054A2-EEFA-B271-1B14-8F2CCE60E287}"/>
              </a:ext>
            </a:extLst>
          </p:cNvPr>
          <p:cNvSpPr/>
          <p:nvPr/>
        </p:nvSpPr>
        <p:spPr>
          <a:xfrm rot="5890983">
            <a:off x="6425903" y="4350540"/>
            <a:ext cx="505629" cy="364395"/>
          </a:xfrm>
          <a:custGeom>
            <a:avLst/>
            <a:gdLst>
              <a:gd name="connsiteX0" fmla="*/ 0 w 432080"/>
              <a:gd name="connsiteY0" fmla="*/ 0 h 281354"/>
              <a:gd name="connsiteX1" fmla="*/ 331596 w 432080"/>
              <a:gd name="connsiteY1" fmla="*/ 70339 h 281354"/>
              <a:gd name="connsiteX2" fmla="*/ 432080 w 432080"/>
              <a:gd name="connsiteY2" fmla="*/ 281354 h 281354"/>
            </a:gdLst>
            <a:ahLst/>
            <a:cxnLst>
              <a:cxn ang="0">
                <a:pos x="connsiteX0" y="connsiteY0"/>
              </a:cxn>
              <a:cxn ang="0">
                <a:pos x="connsiteX1" y="connsiteY1"/>
              </a:cxn>
              <a:cxn ang="0">
                <a:pos x="connsiteX2" y="connsiteY2"/>
              </a:cxn>
            </a:cxnLst>
            <a:rect l="l" t="t" r="r" b="b"/>
            <a:pathLst>
              <a:path w="432080" h="281354">
                <a:moveTo>
                  <a:pt x="0" y="0"/>
                </a:moveTo>
                <a:cubicBezTo>
                  <a:pt x="129791" y="11723"/>
                  <a:pt x="259583" y="23447"/>
                  <a:pt x="331596" y="70339"/>
                </a:cubicBezTo>
                <a:cubicBezTo>
                  <a:pt x="403609" y="117231"/>
                  <a:pt x="417844" y="199292"/>
                  <a:pt x="432080" y="281354"/>
                </a:cubicBezTo>
              </a:path>
            </a:pathLst>
          </a:cu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53" name="Forme libre : forme 52">
            <a:extLst>
              <a:ext uri="{FF2B5EF4-FFF2-40B4-BE49-F238E27FC236}">
                <a16:creationId xmlns:a16="http://schemas.microsoft.com/office/drawing/2014/main" id="{2C0B5EF3-3E4C-E7E6-10F1-A40D716D3A73}"/>
              </a:ext>
            </a:extLst>
          </p:cNvPr>
          <p:cNvSpPr/>
          <p:nvPr/>
        </p:nvSpPr>
        <p:spPr>
          <a:xfrm>
            <a:off x="6521380" y="5375868"/>
            <a:ext cx="288710" cy="673240"/>
          </a:xfrm>
          <a:custGeom>
            <a:avLst/>
            <a:gdLst>
              <a:gd name="connsiteX0" fmla="*/ 0 w 288710"/>
              <a:gd name="connsiteY0" fmla="*/ 0 h 673240"/>
              <a:gd name="connsiteX1" fmla="*/ 90435 w 288710"/>
              <a:gd name="connsiteY1" fmla="*/ 231112 h 673240"/>
              <a:gd name="connsiteX2" fmla="*/ 271306 w 288710"/>
              <a:gd name="connsiteY2" fmla="*/ 432079 h 673240"/>
              <a:gd name="connsiteX3" fmla="*/ 271306 w 288710"/>
              <a:gd name="connsiteY3" fmla="*/ 673240 h 673240"/>
            </a:gdLst>
            <a:ahLst/>
            <a:cxnLst>
              <a:cxn ang="0">
                <a:pos x="connsiteX0" y="connsiteY0"/>
              </a:cxn>
              <a:cxn ang="0">
                <a:pos x="connsiteX1" y="connsiteY1"/>
              </a:cxn>
              <a:cxn ang="0">
                <a:pos x="connsiteX2" y="connsiteY2"/>
              </a:cxn>
              <a:cxn ang="0">
                <a:pos x="connsiteX3" y="connsiteY3"/>
              </a:cxn>
            </a:cxnLst>
            <a:rect l="l" t="t" r="r" b="b"/>
            <a:pathLst>
              <a:path w="288710" h="673240">
                <a:moveTo>
                  <a:pt x="0" y="0"/>
                </a:moveTo>
                <a:cubicBezTo>
                  <a:pt x="22608" y="79549"/>
                  <a:pt x="45217" y="159099"/>
                  <a:pt x="90435" y="231112"/>
                </a:cubicBezTo>
                <a:cubicBezTo>
                  <a:pt x="135653" y="303125"/>
                  <a:pt x="241161" y="358391"/>
                  <a:pt x="271306" y="432079"/>
                </a:cubicBezTo>
                <a:cubicBezTo>
                  <a:pt x="301451" y="505767"/>
                  <a:pt x="286378" y="589503"/>
                  <a:pt x="271306" y="673240"/>
                </a:cubicBezTo>
              </a:path>
            </a:pathLst>
          </a:custGeom>
          <a:noFill/>
          <a:ln w="5715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91866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69A30-DA3A-EC97-DDFA-F1978FDA03C9}"/>
            </a:ext>
          </a:extLst>
        </p:cNvPr>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106DB4C3-E21E-7AC9-197A-A5F9FCDDE83D}"/>
              </a:ext>
            </a:extLst>
          </p:cNvPr>
          <p:cNvSpPr>
            <a:spLocks noGrp="1"/>
          </p:cNvSpPr>
          <p:nvPr>
            <p:ph type="sldNum" sz="quarter" idx="7"/>
          </p:nvPr>
        </p:nvSpPr>
        <p:spPr/>
        <p:txBody>
          <a:bodyPr/>
          <a:lstStyle/>
          <a:p>
            <a:fld id="{B6F15528-21DE-4FAA-801E-634DDDAF4B2B}" type="slidenum">
              <a:rPr lang="fr-BE" smtClean="0"/>
              <a:pPr/>
              <a:t>17</a:t>
            </a:fld>
            <a:endParaRPr lang="fr-BE"/>
          </a:p>
        </p:txBody>
      </p:sp>
      <p:sp>
        <p:nvSpPr>
          <p:cNvPr id="6" name="Titre 5">
            <a:extLst>
              <a:ext uri="{FF2B5EF4-FFF2-40B4-BE49-F238E27FC236}">
                <a16:creationId xmlns:a16="http://schemas.microsoft.com/office/drawing/2014/main" id="{4377DB66-423D-D7E8-A5D1-9DE47C9F5D19}"/>
              </a:ext>
            </a:extLst>
          </p:cNvPr>
          <p:cNvSpPr>
            <a:spLocks noGrp="1"/>
          </p:cNvSpPr>
          <p:nvPr>
            <p:ph type="title"/>
          </p:nvPr>
        </p:nvSpPr>
        <p:spPr/>
        <p:txBody>
          <a:bodyPr/>
          <a:lstStyle/>
          <a:p>
            <a:r>
              <a:rPr lang="fr-BE" dirty="0" err="1"/>
              <a:t>Herausforderungen</a:t>
            </a:r>
            <a:r>
              <a:rPr lang="fr-BE" dirty="0"/>
              <a:t> und </a:t>
            </a:r>
            <a:r>
              <a:rPr lang="fr-BE" dirty="0" err="1"/>
              <a:t>Ziele</a:t>
            </a:r>
            <a:r>
              <a:rPr lang="fr-BE" dirty="0"/>
              <a:t> </a:t>
            </a:r>
            <a:r>
              <a:rPr lang="fr-BE" dirty="0" err="1"/>
              <a:t>für</a:t>
            </a:r>
            <a:r>
              <a:rPr lang="fr-BE" dirty="0"/>
              <a:t> </a:t>
            </a:r>
            <a:r>
              <a:rPr lang="fr-BE" dirty="0" err="1"/>
              <a:t>das</a:t>
            </a:r>
            <a:r>
              <a:rPr lang="fr-BE" dirty="0"/>
              <a:t> Zentrum</a:t>
            </a:r>
          </a:p>
        </p:txBody>
      </p:sp>
      <p:grpSp>
        <p:nvGrpSpPr>
          <p:cNvPr id="47" name="Groupe 46">
            <a:extLst>
              <a:ext uri="{FF2B5EF4-FFF2-40B4-BE49-F238E27FC236}">
                <a16:creationId xmlns:a16="http://schemas.microsoft.com/office/drawing/2014/main" id="{F453974C-39B0-7338-7F87-0354793110C3}"/>
              </a:ext>
            </a:extLst>
          </p:cNvPr>
          <p:cNvGrpSpPr/>
          <p:nvPr/>
        </p:nvGrpSpPr>
        <p:grpSpPr>
          <a:xfrm>
            <a:off x="6015139" y="1621015"/>
            <a:ext cx="1706414" cy="5137712"/>
            <a:chOff x="5793759" y="1457390"/>
            <a:chExt cx="1706414" cy="5137712"/>
          </a:xfrm>
        </p:grpSpPr>
        <p:pic>
          <p:nvPicPr>
            <p:cNvPr id="25" name="Image 24" descr="Une image contenant noir, obscurité&#10;&#10;Description générée automatiquement">
              <a:extLst>
                <a:ext uri="{FF2B5EF4-FFF2-40B4-BE49-F238E27FC236}">
                  <a16:creationId xmlns:a16="http://schemas.microsoft.com/office/drawing/2014/main" id="{6D0ED844-8F0D-F480-980C-82EDC43856CF}"/>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4937" t="2613" r="31801" b="17518"/>
            <a:stretch/>
          </p:blipFill>
          <p:spPr>
            <a:xfrm>
              <a:off x="5793759" y="1636293"/>
              <a:ext cx="1706414" cy="4751031"/>
            </a:xfrm>
            <a:prstGeom prst="rect">
              <a:avLst/>
            </a:prstGeom>
          </p:spPr>
        </p:pic>
        <p:sp>
          <p:nvSpPr>
            <p:cNvPr id="26" name="ZoneTexte 25">
              <a:extLst>
                <a:ext uri="{FF2B5EF4-FFF2-40B4-BE49-F238E27FC236}">
                  <a16:creationId xmlns:a16="http://schemas.microsoft.com/office/drawing/2014/main" id="{69ED2C23-7622-EB3D-D79B-2638DF6B9E67}"/>
                </a:ext>
              </a:extLst>
            </p:cNvPr>
            <p:cNvSpPr txBox="1"/>
            <p:nvPr/>
          </p:nvSpPr>
          <p:spPr>
            <a:xfrm>
              <a:off x="6016023" y="1457390"/>
              <a:ext cx="1165704" cy="338554"/>
            </a:xfrm>
            <a:prstGeom prst="rect">
              <a:avLst/>
            </a:prstGeom>
            <a:noFill/>
          </p:spPr>
          <p:txBody>
            <a:bodyPr wrap="none" rtlCol="0">
              <a:spAutoFit/>
            </a:bodyPr>
            <a:lstStyle/>
            <a:p>
              <a:r>
                <a:rPr lang="fr-BE" sz="1600" b="1" dirty="0" err="1">
                  <a:solidFill>
                    <a:schemeClr val="accent2">
                      <a:lumMod val="75000"/>
                    </a:schemeClr>
                  </a:solidFill>
                  <a:latin typeface="Ink Free" panose="03080402000500000000" pitchFamily="66" charset="0"/>
                </a:rPr>
                <a:t>Kurzfristig</a:t>
              </a:r>
              <a:endParaRPr lang="fr-BE" sz="1600" b="1" dirty="0">
                <a:solidFill>
                  <a:schemeClr val="accent2">
                    <a:lumMod val="75000"/>
                  </a:schemeClr>
                </a:solidFill>
                <a:latin typeface="Ink Free" panose="03080402000500000000" pitchFamily="66" charset="0"/>
              </a:endParaRPr>
            </a:p>
          </p:txBody>
        </p:sp>
        <p:sp>
          <p:nvSpPr>
            <p:cNvPr id="30" name="ZoneTexte 29">
              <a:extLst>
                <a:ext uri="{FF2B5EF4-FFF2-40B4-BE49-F238E27FC236}">
                  <a16:creationId xmlns:a16="http://schemas.microsoft.com/office/drawing/2014/main" id="{E3F5A032-205F-688F-1A69-F856791CC912}"/>
                </a:ext>
              </a:extLst>
            </p:cNvPr>
            <p:cNvSpPr txBox="1"/>
            <p:nvPr/>
          </p:nvSpPr>
          <p:spPr>
            <a:xfrm>
              <a:off x="6052091" y="6256548"/>
              <a:ext cx="1184940" cy="338554"/>
            </a:xfrm>
            <a:prstGeom prst="rect">
              <a:avLst/>
            </a:prstGeom>
            <a:noFill/>
          </p:spPr>
          <p:txBody>
            <a:bodyPr wrap="none" rtlCol="0">
              <a:spAutoFit/>
            </a:bodyPr>
            <a:lstStyle/>
            <a:p>
              <a:r>
                <a:rPr lang="fr-BE" sz="1600" b="1" dirty="0" err="1">
                  <a:solidFill>
                    <a:schemeClr val="accent2">
                      <a:lumMod val="75000"/>
                    </a:schemeClr>
                  </a:solidFill>
                  <a:latin typeface="Ink Free" panose="03080402000500000000" pitchFamily="66" charset="0"/>
                </a:rPr>
                <a:t>Langfristig</a:t>
              </a:r>
              <a:endParaRPr lang="fr-BE" sz="1600" b="1" dirty="0">
                <a:solidFill>
                  <a:schemeClr val="accent2">
                    <a:lumMod val="75000"/>
                  </a:schemeClr>
                </a:solidFill>
                <a:latin typeface="Ink Free" panose="03080402000500000000" pitchFamily="66" charset="0"/>
              </a:endParaRPr>
            </a:p>
          </p:txBody>
        </p:sp>
        <p:sp>
          <p:nvSpPr>
            <p:cNvPr id="32" name="ZoneTexte 31">
              <a:extLst>
                <a:ext uri="{FF2B5EF4-FFF2-40B4-BE49-F238E27FC236}">
                  <a16:creationId xmlns:a16="http://schemas.microsoft.com/office/drawing/2014/main" id="{2E1B9988-99C8-2628-4556-30884FFA9733}"/>
                </a:ext>
              </a:extLst>
            </p:cNvPr>
            <p:cNvSpPr txBox="1"/>
            <p:nvPr/>
          </p:nvSpPr>
          <p:spPr>
            <a:xfrm rot="16200000">
              <a:off x="5095247" y="3572654"/>
              <a:ext cx="2842445" cy="461665"/>
            </a:xfrm>
            <a:prstGeom prst="rect">
              <a:avLst/>
            </a:prstGeom>
            <a:noFill/>
          </p:spPr>
          <p:txBody>
            <a:bodyPr wrap="none" rtlCol="0">
              <a:spAutoFit/>
            </a:bodyPr>
            <a:lstStyle/>
            <a:p>
              <a:r>
                <a:rPr lang="fr-BE" sz="2400" b="1" dirty="0">
                  <a:solidFill>
                    <a:schemeClr val="accent2">
                      <a:lumMod val="75000"/>
                    </a:schemeClr>
                  </a:solidFill>
                  <a:latin typeface="Ink Free" panose="03080402000500000000" pitchFamily="66" charset="0"/>
                </a:rPr>
                <a:t>Vision </a:t>
              </a:r>
              <a:r>
                <a:rPr lang="fr-BE" sz="2400" b="1" dirty="0" err="1">
                  <a:solidFill>
                    <a:schemeClr val="accent2">
                      <a:lumMod val="75000"/>
                    </a:schemeClr>
                  </a:solidFill>
                  <a:latin typeface="Ink Free" panose="03080402000500000000" pitchFamily="66" charset="0"/>
                </a:rPr>
                <a:t>über</a:t>
              </a:r>
              <a:r>
                <a:rPr lang="fr-BE" sz="2400" b="1" dirty="0">
                  <a:solidFill>
                    <a:schemeClr val="accent2">
                      <a:lumMod val="75000"/>
                    </a:schemeClr>
                  </a:solidFill>
                  <a:latin typeface="Ink Free" panose="03080402000500000000" pitchFamily="66" charset="0"/>
                </a:rPr>
                <a:t> 10 </a:t>
              </a:r>
              <a:r>
                <a:rPr lang="fr-BE" sz="2400" b="1" dirty="0" err="1">
                  <a:solidFill>
                    <a:schemeClr val="accent2">
                      <a:lumMod val="75000"/>
                    </a:schemeClr>
                  </a:solidFill>
                  <a:latin typeface="Ink Free" panose="03080402000500000000" pitchFamily="66" charset="0"/>
                </a:rPr>
                <a:t>Jahre</a:t>
              </a:r>
              <a:endParaRPr lang="fr-BE" sz="2400" b="1" dirty="0">
                <a:solidFill>
                  <a:schemeClr val="accent2">
                    <a:lumMod val="75000"/>
                  </a:schemeClr>
                </a:solidFill>
                <a:latin typeface="Ink Free" panose="03080402000500000000" pitchFamily="66" charset="0"/>
              </a:endParaRPr>
            </a:p>
          </p:txBody>
        </p:sp>
      </p:grpSp>
      <p:sp>
        <p:nvSpPr>
          <p:cNvPr id="33" name="ZoneTexte 32">
            <a:extLst>
              <a:ext uri="{FF2B5EF4-FFF2-40B4-BE49-F238E27FC236}">
                <a16:creationId xmlns:a16="http://schemas.microsoft.com/office/drawing/2014/main" id="{00DC6601-10D3-AD74-E4E1-67CE3BFD4EBC}"/>
              </a:ext>
            </a:extLst>
          </p:cNvPr>
          <p:cNvSpPr txBox="1"/>
          <p:nvPr/>
        </p:nvSpPr>
        <p:spPr>
          <a:xfrm>
            <a:off x="7721553" y="2619302"/>
            <a:ext cx="4174386" cy="4093428"/>
          </a:xfrm>
          <a:prstGeom prst="rect">
            <a:avLst/>
          </a:prstGeom>
          <a:noFill/>
        </p:spPr>
        <p:txBody>
          <a:bodyPr wrap="square" rtlCol="0">
            <a:spAutoFit/>
          </a:bodyPr>
          <a:lstStyle/>
          <a:p>
            <a:pPr marL="285750" indent="-285750" algn="just">
              <a:buFont typeface="Arial" panose="020B0604020202020204" pitchFamily="34" charset="0"/>
              <a:buChar char="•"/>
            </a:pPr>
            <a:r>
              <a:rPr lang="fr-BE" sz="2000" dirty="0">
                <a:solidFill>
                  <a:schemeClr val="tx2">
                    <a:lumMod val="50000"/>
                  </a:schemeClr>
                </a:solidFill>
              </a:rPr>
              <a:t>Das </a:t>
            </a:r>
            <a:r>
              <a:rPr lang="fr-BE" sz="2000" dirty="0" err="1">
                <a:solidFill>
                  <a:schemeClr val="tx2">
                    <a:lumMod val="50000"/>
                  </a:schemeClr>
                </a:solidFill>
              </a:rPr>
              <a:t>Dorfzentrum</a:t>
            </a:r>
            <a:r>
              <a:rPr lang="fr-BE" sz="2000" dirty="0">
                <a:solidFill>
                  <a:schemeClr val="tx2">
                    <a:lumMod val="50000"/>
                  </a:schemeClr>
                </a:solidFill>
              </a:rPr>
              <a:t> </a:t>
            </a:r>
            <a:r>
              <a:rPr lang="fr-BE" sz="2000" dirty="0" err="1">
                <a:solidFill>
                  <a:schemeClr val="tx2">
                    <a:lumMod val="50000"/>
                  </a:schemeClr>
                </a:solidFill>
              </a:rPr>
              <a:t>beruhigen</a:t>
            </a:r>
            <a:r>
              <a:rPr lang="fr-BE" sz="2000" dirty="0">
                <a:solidFill>
                  <a:schemeClr val="tx2">
                    <a:lumMod val="50000"/>
                  </a:schemeClr>
                </a:solidFill>
              </a:rPr>
              <a:t> und den </a:t>
            </a:r>
            <a:r>
              <a:rPr lang="fr-BE" sz="2000" dirty="0" err="1">
                <a:solidFill>
                  <a:schemeClr val="tx2">
                    <a:lumMod val="50000"/>
                  </a:schemeClr>
                </a:solidFill>
              </a:rPr>
              <a:t>supralokalen</a:t>
            </a:r>
            <a:r>
              <a:rPr lang="fr-BE" sz="2000" dirty="0">
                <a:solidFill>
                  <a:schemeClr val="tx2">
                    <a:lumMod val="50000"/>
                  </a:schemeClr>
                </a:solidFill>
              </a:rPr>
              <a:t> </a:t>
            </a:r>
            <a:r>
              <a:rPr lang="fr-BE" sz="2000" dirty="0" err="1">
                <a:solidFill>
                  <a:schemeClr val="tx2">
                    <a:lumMod val="50000"/>
                  </a:schemeClr>
                </a:solidFill>
              </a:rPr>
              <a:t>Verkehrsfluss</a:t>
            </a:r>
            <a:r>
              <a:rPr lang="fr-BE" sz="2000" dirty="0">
                <a:solidFill>
                  <a:schemeClr val="tx2">
                    <a:lumMod val="50000"/>
                  </a:schemeClr>
                </a:solidFill>
              </a:rPr>
              <a:t> </a:t>
            </a:r>
            <a:r>
              <a:rPr lang="fr-BE" sz="2000" dirty="0" err="1">
                <a:solidFill>
                  <a:schemeClr val="tx2">
                    <a:lumMod val="50000"/>
                  </a:schemeClr>
                </a:solidFill>
              </a:rPr>
              <a:t>fernhalten</a:t>
            </a:r>
            <a:r>
              <a:rPr lang="fr-BE" sz="2000" dirty="0">
                <a:solidFill>
                  <a:schemeClr val="tx2">
                    <a:lumMod val="50000"/>
                  </a:schemeClr>
                </a:solidFill>
              </a:rPr>
              <a:t>. </a:t>
            </a:r>
          </a:p>
          <a:p>
            <a:pPr marL="285750" indent="-285750" algn="just">
              <a:buFont typeface="Arial" panose="020B0604020202020204" pitchFamily="34" charset="0"/>
              <a:buChar char="•"/>
            </a:pPr>
            <a:endParaRPr lang="fr-BE" sz="2000" dirty="0">
              <a:solidFill>
                <a:schemeClr val="tx2">
                  <a:lumMod val="50000"/>
                </a:schemeClr>
              </a:solidFill>
            </a:endParaRPr>
          </a:p>
          <a:p>
            <a:pPr marL="285750" indent="-285750" algn="just">
              <a:buFont typeface="Arial" panose="020B0604020202020204" pitchFamily="34" charset="0"/>
              <a:buChar char="•"/>
            </a:pPr>
            <a:r>
              <a:rPr lang="fr-BE" sz="2000" dirty="0" err="1">
                <a:solidFill>
                  <a:schemeClr val="tx2">
                    <a:lumMod val="50000"/>
                  </a:schemeClr>
                </a:solidFill>
              </a:rPr>
              <a:t>Punktuell</a:t>
            </a:r>
            <a:r>
              <a:rPr lang="fr-BE" sz="2000" dirty="0">
                <a:solidFill>
                  <a:schemeClr val="tx2">
                    <a:lumMod val="50000"/>
                  </a:schemeClr>
                </a:solidFill>
              </a:rPr>
              <a:t> </a:t>
            </a:r>
            <a:r>
              <a:rPr lang="fr-BE" sz="2000" dirty="0" err="1">
                <a:solidFill>
                  <a:schemeClr val="tx2">
                    <a:lumMod val="50000"/>
                  </a:schemeClr>
                </a:solidFill>
              </a:rPr>
              <a:t>ruhigere</a:t>
            </a:r>
            <a:r>
              <a:rPr lang="fr-BE" sz="2000" dirty="0">
                <a:solidFill>
                  <a:schemeClr val="tx2">
                    <a:lumMod val="50000"/>
                  </a:schemeClr>
                </a:solidFill>
              </a:rPr>
              <a:t> und </a:t>
            </a:r>
            <a:r>
              <a:rPr lang="fr-BE" sz="2000" dirty="0" err="1">
                <a:solidFill>
                  <a:schemeClr val="tx2">
                    <a:lumMod val="50000"/>
                  </a:schemeClr>
                </a:solidFill>
              </a:rPr>
              <a:t>gemütlichere</a:t>
            </a:r>
            <a:r>
              <a:rPr lang="fr-BE" sz="2000" dirty="0">
                <a:solidFill>
                  <a:schemeClr val="tx2">
                    <a:lumMod val="50000"/>
                  </a:schemeClr>
                </a:solidFill>
              </a:rPr>
              <a:t> </a:t>
            </a:r>
            <a:r>
              <a:rPr lang="fr-BE" sz="2000" dirty="0" err="1">
                <a:solidFill>
                  <a:schemeClr val="tx2">
                    <a:lumMod val="50000"/>
                  </a:schemeClr>
                </a:solidFill>
              </a:rPr>
              <a:t>Zonen</a:t>
            </a:r>
            <a:r>
              <a:rPr lang="fr-BE" sz="2000" dirty="0">
                <a:solidFill>
                  <a:schemeClr val="tx2">
                    <a:lumMod val="50000"/>
                  </a:schemeClr>
                </a:solidFill>
              </a:rPr>
              <a:t> </a:t>
            </a:r>
            <a:r>
              <a:rPr lang="fr-BE" sz="2000" dirty="0" err="1">
                <a:solidFill>
                  <a:schemeClr val="tx2">
                    <a:lumMod val="50000"/>
                  </a:schemeClr>
                </a:solidFill>
              </a:rPr>
              <a:t>schaffen</a:t>
            </a:r>
            <a:endParaRPr lang="fr-BE" sz="2000" dirty="0">
              <a:solidFill>
                <a:schemeClr val="tx2">
                  <a:lumMod val="50000"/>
                </a:schemeClr>
              </a:solidFill>
            </a:endParaRPr>
          </a:p>
          <a:p>
            <a:pPr marL="285750" indent="-285750" algn="just">
              <a:buFont typeface="Arial" panose="020B0604020202020204" pitchFamily="34" charset="0"/>
              <a:buChar char="•"/>
            </a:pPr>
            <a:endParaRPr lang="fr-BE" sz="2000" dirty="0">
              <a:solidFill>
                <a:schemeClr val="tx2">
                  <a:lumMod val="50000"/>
                </a:schemeClr>
              </a:solidFill>
            </a:endParaRPr>
          </a:p>
          <a:p>
            <a:pPr marL="285750" indent="-285750" algn="just">
              <a:buFont typeface="Arial" panose="020B0604020202020204" pitchFamily="34" charset="0"/>
              <a:buChar char="•"/>
            </a:pPr>
            <a:r>
              <a:rPr lang="fr-BE" sz="2000" dirty="0">
                <a:solidFill>
                  <a:schemeClr val="tx2">
                    <a:lumMod val="50000"/>
                  </a:schemeClr>
                </a:solidFill>
              </a:rPr>
              <a:t>Den </a:t>
            </a:r>
            <a:r>
              <a:rPr lang="fr-BE" sz="2000" dirty="0" err="1">
                <a:solidFill>
                  <a:schemeClr val="tx2">
                    <a:lumMod val="50000"/>
                  </a:schemeClr>
                </a:solidFill>
              </a:rPr>
              <a:t>Verkehr</a:t>
            </a:r>
            <a:r>
              <a:rPr lang="fr-BE" sz="2000" dirty="0">
                <a:solidFill>
                  <a:schemeClr val="tx2">
                    <a:lumMod val="50000"/>
                  </a:schemeClr>
                </a:solidFill>
              </a:rPr>
              <a:t> und die </a:t>
            </a:r>
            <a:r>
              <a:rPr lang="fr-BE" sz="2000" dirty="0" err="1">
                <a:solidFill>
                  <a:schemeClr val="tx2">
                    <a:lumMod val="50000"/>
                  </a:schemeClr>
                </a:solidFill>
              </a:rPr>
              <a:t>gemeinsame</a:t>
            </a:r>
            <a:r>
              <a:rPr lang="fr-BE" sz="2000" dirty="0">
                <a:solidFill>
                  <a:schemeClr val="tx2">
                    <a:lumMod val="50000"/>
                  </a:schemeClr>
                </a:solidFill>
              </a:rPr>
              <a:t> </a:t>
            </a:r>
            <a:r>
              <a:rPr lang="fr-BE" sz="2000" dirty="0" err="1">
                <a:solidFill>
                  <a:schemeClr val="tx2">
                    <a:lumMod val="50000"/>
                  </a:schemeClr>
                </a:solidFill>
              </a:rPr>
              <a:t>Nutzung</a:t>
            </a:r>
            <a:r>
              <a:rPr lang="fr-BE" sz="2000" dirty="0">
                <a:solidFill>
                  <a:schemeClr val="tx2">
                    <a:lumMod val="50000"/>
                  </a:schemeClr>
                </a:solidFill>
              </a:rPr>
              <a:t> des </a:t>
            </a:r>
            <a:r>
              <a:rPr lang="fr-BE" sz="2000" dirty="0" err="1">
                <a:solidFill>
                  <a:schemeClr val="tx2">
                    <a:lumMod val="50000"/>
                  </a:schemeClr>
                </a:solidFill>
              </a:rPr>
              <a:t>öffentlichen</a:t>
            </a:r>
            <a:r>
              <a:rPr lang="fr-BE" sz="2000" dirty="0">
                <a:solidFill>
                  <a:schemeClr val="tx2">
                    <a:lumMod val="50000"/>
                  </a:schemeClr>
                </a:solidFill>
              </a:rPr>
              <a:t> </a:t>
            </a:r>
            <a:r>
              <a:rPr lang="fr-BE" sz="2000" dirty="0" err="1">
                <a:solidFill>
                  <a:schemeClr val="tx2">
                    <a:lumMod val="50000"/>
                  </a:schemeClr>
                </a:solidFill>
              </a:rPr>
              <a:t>Raums</a:t>
            </a:r>
            <a:r>
              <a:rPr lang="fr-BE" sz="2000" dirty="0">
                <a:solidFill>
                  <a:schemeClr val="tx2">
                    <a:lumMod val="50000"/>
                  </a:schemeClr>
                </a:solidFill>
              </a:rPr>
              <a:t> </a:t>
            </a:r>
            <a:r>
              <a:rPr lang="fr-BE" sz="2000" dirty="0" err="1">
                <a:solidFill>
                  <a:schemeClr val="tx2">
                    <a:lumMod val="50000"/>
                  </a:schemeClr>
                </a:solidFill>
              </a:rPr>
              <a:t>punktuell</a:t>
            </a:r>
            <a:r>
              <a:rPr lang="fr-BE" sz="2000" dirty="0">
                <a:solidFill>
                  <a:schemeClr val="tx2">
                    <a:lumMod val="50000"/>
                  </a:schemeClr>
                </a:solidFill>
              </a:rPr>
              <a:t> anders </a:t>
            </a:r>
            <a:r>
              <a:rPr lang="fr-BE" sz="2000" dirty="0" err="1">
                <a:solidFill>
                  <a:schemeClr val="tx2">
                    <a:lumMod val="50000"/>
                  </a:schemeClr>
                </a:solidFill>
              </a:rPr>
              <a:t>organisieren</a:t>
            </a:r>
            <a:r>
              <a:rPr lang="fr-BE" sz="2000" dirty="0">
                <a:solidFill>
                  <a:schemeClr val="tx2">
                    <a:lumMod val="50000"/>
                  </a:schemeClr>
                </a:solidFill>
              </a:rPr>
              <a:t> </a:t>
            </a:r>
          </a:p>
          <a:p>
            <a:pPr marL="285750" indent="-285750" algn="just">
              <a:buFont typeface="Arial" panose="020B0604020202020204" pitchFamily="34" charset="0"/>
              <a:buChar char="•"/>
            </a:pPr>
            <a:endParaRPr lang="fr-BE" sz="2000" dirty="0">
              <a:solidFill>
                <a:schemeClr val="tx2">
                  <a:lumMod val="50000"/>
                </a:schemeClr>
              </a:solidFill>
            </a:endParaRPr>
          </a:p>
          <a:p>
            <a:pPr marL="285750" indent="-285750" algn="just">
              <a:buFont typeface="Arial" panose="020B0604020202020204" pitchFamily="34" charset="0"/>
              <a:buChar char="•"/>
            </a:pPr>
            <a:r>
              <a:rPr lang="fr-BE" sz="2000" dirty="0">
                <a:solidFill>
                  <a:schemeClr val="tx2">
                    <a:lumMod val="50000"/>
                  </a:schemeClr>
                </a:solidFill>
              </a:rPr>
              <a:t>Den </a:t>
            </a:r>
            <a:r>
              <a:rPr lang="fr-BE" sz="2000" dirty="0" err="1">
                <a:solidFill>
                  <a:schemeClr val="tx2">
                    <a:lumMod val="50000"/>
                  </a:schemeClr>
                </a:solidFill>
              </a:rPr>
              <a:t>Verkehrsplan</a:t>
            </a:r>
            <a:r>
              <a:rPr lang="fr-BE" sz="2000" dirty="0">
                <a:solidFill>
                  <a:schemeClr val="tx2">
                    <a:lumMod val="50000"/>
                  </a:schemeClr>
                </a:solidFill>
              </a:rPr>
              <a:t> des </a:t>
            </a:r>
            <a:r>
              <a:rPr lang="fr-BE" sz="2000" dirty="0" err="1">
                <a:solidFill>
                  <a:schemeClr val="tx2">
                    <a:lumMod val="50000"/>
                  </a:schemeClr>
                </a:solidFill>
              </a:rPr>
              <a:t>Zentrums</a:t>
            </a:r>
            <a:r>
              <a:rPr lang="fr-BE" sz="2000" dirty="0">
                <a:solidFill>
                  <a:schemeClr val="tx2">
                    <a:lumMod val="50000"/>
                  </a:schemeClr>
                </a:solidFill>
              </a:rPr>
              <a:t> global </a:t>
            </a:r>
            <a:r>
              <a:rPr lang="fr-BE" sz="2000" dirty="0" err="1">
                <a:solidFill>
                  <a:schemeClr val="tx2">
                    <a:lumMod val="50000"/>
                  </a:schemeClr>
                </a:solidFill>
              </a:rPr>
              <a:t>abändern</a:t>
            </a:r>
            <a:endParaRPr lang="fr-BE" sz="2000" dirty="0">
              <a:solidFill>
                <a:schemeClr val="tx2">
                  <a:lumMod val="50000"/>
                </a:schemeClr>
              </a:solidFill>
            </a:endParaRPr>
          </a:p>
        </p:txBody>
      </p:sp>
      <p:grpSp>
        <p:nvGrpSpPr>
          <p:cNvPr id="46" name="Groupe 45">
            <a:extLst>
              <a:ext uri="{FF2B5EF4-FFF2-40B4-BE49-F238E27FC236}">
                <a16:creationId xmlns:a16="http://schemas.microsoft.com/office/drawing/2014/main" id="{68BCF1F3-4CF9-E7C1-D49D-7BD3E1BF76DE}"/>
              </a:ext>
            </a:extLst>
          </p:cNvPr>
          <p:cNvGrpSpPr/>
          <p:nvPr/>
        </p:nvGrpSpPr>
        <p:grpSpPr>
          <a:xfrm>
            <a:off x="149088" y="1129875"/>
            <a:ext cx="5763673" cy="5583117"/>
            <a:chOff x="405413" y="1488214"/>
            <a:chExt cx="5038923" cy="4881071"/>
          </a:xfrm>
        </p:grpSpPr>
        <p:grpSp>
          <p:nvGrpSpPr>
            <p:cNvPr id="3" name="Groupe 2">
              <a:extLst>
                <a:ext uri="{FF2B5EF4-FFF2-40B4-BE49-F238E27FC236}">
                  <a16:creationId xmlns:a16="http://schemas.microsoft.com/office/drawing/2014/main" id="{5A15CA95-A7B0-F40A-E5B6-F1119E9FF91B}"/>
                </a:ext>
              </a:extLst>
            </p:cNvPr>
            <p:cNvGrpSpPr/>
            <p:nvPr/>
          </p:nvGrpSpPr>
          <p:grpSpPr>
            <a:xfrm>
              <a:off x="405413" y="1488214"/>
              <a:ext cx="5038923" cy="4881071"/>
              <a:chOff x="332821" y="1671095"/>
              <a:chExt cx="5038923" cy="4881071"/>
            </a:xfrm>
          </p:grpSpPr>
          <p:pic>
            <p:nvPicPr>
              <p:cNvPr id="4" name="Image 3">
                <a:extLst>
                  <a:ext uri="{FF2B5EF4-FFF2-40B4-BE49-F238E27FC236}">
                    <a16:creationId xmlns:a16="http://schemas.microsoft.com/office/drawing/2014/main" id="{9FBFD6E9-A861-F727-2918-21C84D0D5EE8}"/>
                  </a:ext>
                </a:extLst>
              </p:cNvPr>
              <p:cNvPicPr>
                <a:picLocks noChangeAspect="1"/>
              </p:cNvPicPr>
              <p:nvPr/>
            </p:nvPicPr>
            <p:blipFill rotWithShape="1">
              <a:blip r:embed="rId3">
                <a:alphaModFix amt="70000"/>
              </a:blip>
              <a:srcRect r="8983"/>
              <a:stretch/>
            </p:blipFill>
            <p:spPr>
              <a:xfrm>
                <a:off x="332821" y="1671095"/>
                <a:ext cx="5038923" cy="4881071"/>
              </a:xfrm>
              <a:prstGeom prst="rect">
                <a:avLst/>
              </a:prstGeom>
            </p:spPr>
          </p:pic>
          <p:sp>
            <p:nvSpPr>
              <p:cNvPr id="5" name="Forme libre : forme 4">
                <a:extLst>
                  <a:ext uri="{FF2B5EF4-FFF2-40B4-BE49-F238E27FC236}">
                    <a16:creationId xmlns:a16="http://schemas.microsoft.com/office/drawing/2014/main" id="{361E4390-51F0-304E-D27E-6468D9314325}"/>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Forme libre : forme 6">
                <a:extLst>
                  <a:ext uri="{FF2B5EF4-FFF2-40B4-BE49-F238E27FC236}">
                    <a16:creationId xmlns:a16="http://schemas.microsoft.com/office/drawing/2014/main" id="{5733626A-40D1-7F0C-66FA-88C121DAE9C7}"/>
                  </a:ext>
                </a:extLst>
              </p:cNvPr>
              <p:cNvSpPr/>
              <p:nvPr/>
            </p:nvSpPr>
            <p:spPr>
              <a:xfrm>
                <a:off x="905903" y="1896147"/>
                <a:ext cx="2748840"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574930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606953"/>
                  <a:gd name="connsiteY0" fmla="*/ 0 h 4255431"/>
                  <a:gd name="connsiteX1" fmla="*/ 391886 w 2606953"/>
                  <a:gd name="connsiteY1" fmla="*/ 737118 h 4255431"/>
                  <a:gd name="connsiteX2" fmla="*/ 1110343 w 2606953"/>
                  <a:gd name="connsiteY2" fmla="*/ 1082351 h 4255431"/>
                  <a:gd name="connsiteX3" fmla="*/ 1376629 w 2606953"/>
                  <a:gd name="connsiteY3" fmla="*/ 1278995 h 4255431"/>
                  <a:gd name="connsiteX4" fmla="*/ 1660994 w 2606953"/>
                  <a:gd name="connsiteY4" fmla="*/ 1574930 h 4255431"/>
                  <a:gd name="connsiteX5" fmla="*/ 2603026 w 2606953"/>
                  <a:gd name="connsiteY5" fmla="*/ 1711891 h 4255431"/>
                  <a:gd name="connsiteX6" fmla="*/ 2015412 w 2606953"/>
                  <a:gd name="connsiteY6" fmla="*/ 3144416 h 4255431"/>
                  <a:gd name="connsiteX7" fmla="*/ 2481943 w 2606953"/>
                  <a:gd name="connsiteY7" fmla="*/ 3396343 h 4255431"/>
                  <a:gd name="connsiteX8" fmla="*/ 2476630 w 2606953"/>
                  <a:gd name="connsiteY8" fmla="*/ 3610947 h 4255431"/>
                  <a:gd name="connsiteX9" fmla="*/ 1790307 w 2606953"/>
                  <a:gd name="connsiteY9" fmla="*/ 4255431 h 4255431"/>
                  <a:gd name="connsiteX0" fmla="*/ 0 w 2574537"/>
                  <a:gd name="connsiteY0" fmla="*/ 0 h 4255431"/>
                  <a:gd name="connsiteX1" fmla="*/ 391886 w 2574537"/>
                  <a:gd name="connsiteY1" fmla="*/ 737118 h 4255431"/>
                  <a:gd name="connsiteX2" fmla="*/ 1110343 w 2574537"/>
                  <a:gd name="connsiteY2" fmla="*/ 1082351 h 4255431"/>
                  <a:gd name="connsiteX3" fmla="*/ 1376629 w 2574537"/>
                  <a:gd name="connsiteY3" fmla="*/ 1278995 h 4255431"/>
                  <a:gd name="connsiteX4" fmla="*/ 1660994 w 2574537"/>
                  <a:gd name="connsiteY4" fmla="*/ 1574930 h 4255431"/>
                  <a:gd name="connsiteX5" fmla="*/ 2570443 w 2574537"/>
                  <a:gd name="connsiteY5" fmla="*/ 1846924 h 4255431"/>
                  <a:gd name="connsiteX6" fmla="*/ 2015412 w 2574537"/>
                  <a:gd name="connsiteY6" fmla="*/ 3144416 h 4255431"/>
                  <a:gd name="connsiteX7" fmla="*/ 2481943 w 2574537"/>
                  <a:gd name="connsiteY7" fmla="*/ 3396343 h 4255431"/>
                  <a:gd name="connsiteX8" fmla="*/ 2476630 w 2574537"/>
                  <a:gd name="connsiteY8" fmla="*/ 3610947 h 4255431"/>
                  <a:gd name="connsiteX9" fmla="*/ 1790307 w 2574537"/>
                  <a:gd name="connsiteY9" fmla="*/ 4255431 h 4255431"/>
                  <a:gd name="connsiteX0" fmla="*/ 0 w 3102071"/>
                  <a:gd name="connsiteY0" fmla="*/ 0 h 4255431"/>
                  <a:gd name="connsiteX1" fmla="*/ 391886 w 3102071"/>
                  <a:gd name="connsiteY1" fmla="*/ 737118 h 4255431"/>
                  <a:gd name="connsiteX2" fmla="*/ 1110343 w 3102071"/>
                  <a:gd name="connsiteY2" fmla="*/ 1082351 h 4255431"/>
                  <a:gd name="connsiteX3" fmla="*/ 1376629 w 3102071"/>
                  <a:gd name="connsiteY3" fmla="*/ 1278995 h 4255431"/>
                  <a:gd name="connsiteX4" fmla="*/ 1660994 w 3102071"/>
                  <a:gd name="connsiteY4" fmla="*/ 1574930 h 4255431"/>
                  <a:gd name="connsiteX5" fmla="*/ 2570443 w 3102071"/>
                  <a:gd name="connsiteY5" fmla="*/ 1846924 h 4255431"/>
                  <a:gd name="connsiteX6" fmla="*/ 3101558 w 3102071"/>
                  <a:gd name="connsiteY6" fmla="*/ 2915902 h 4255431"/>
                  <a:gd name="connsiteX7" fmla="*/ 2481943 w 3102071"/>
                  <a:gd name="connsiteY7" fmla="*/ 3396343 h 4255431"/>
                  <a:gd name="connsiteX8" fmla="*/ 2476630 w 3102071"/>
                  <a:gd name="connsiteY8" fmla="*/ 3610947 h 4255431"/>
                  <a:gd name="connsiteX9" fmla="*/ 1790307 w 3102071"/>
                  <a:gd name="connsiteY9" fmla="*/ 4255431 h 4255431"/>
                  <a:gd name="connsiteX0" fmla="*/ 0 w 3102080"/>
                  <a:gd name="connsiteY0" fmla="*/ 0 h 4255431"/>
                  <a:gd name="connsiteX1" fmla="*/ 391886 w 3102080"/>
                  <a:gd name="connsiteY1" fmla="*/ 737118 h 4255431"/>
                  <a:gd name="connsiteX2" fmla="*/ 1110343 w 3102080"/>
                  <a:gd name="connsiteY2" fmla="*/ 1082351 h 4255431"/>
                  <a:gd name="connsiteX3" fmla="*/ 1376629 w 3102080"/>
                  <a:gd name="connsiteY3" fmla="*/ 1278995 h 4255431"/>
                  <a:gd name="connsiteX4" fmla="*/ 1628409 w 3102080"/>
                  <a:gd name="connsiteY4" fmla="*/ 1658026 h 4255431"/>
                  <a:gd name="connsiteX5" fmla="*/ 2570443 w 3102080"/>
                  <a:gd name="connsiteY5" fmla="*/ 1846924 h 4255431"/>
                  <a:gd name="connsiteX6" fmla="*/ 3101558 w 3102080"/>
                  <a:gd name="connsiteY6" fmla="*/ 2915902 h 4255431"/>
                  <a:gd name="connsiteX7" fmla="*/ 2481943 w 3102080"/>
                  <a:gd name="connsiteY7" fmla="*/ 3396343 h 4255431"/>
                  <a:gd name="connsiteX8" fmla="*/ 2476630 w 3102080"/>
                  <a:gd name="connsiteY8" fmla="*/ 3610947 h 4255431"/>
                  <a:gd name="connsiteX9" fmla="*/ 1790307 w 3102080"/>
                  <a:gd name="connsiteY9" fmla="*/ 4255431 h 4255431"/>
                  <a:gd name="connsiteX0" fmla="*/ 0 w 3103032"/>
                  <a:gd name="connsiteY0" fmla="*/ 0 h 4255431"/>
                  <a:gd name="connsiteX1" fmla="*/ 391886 w 3103032"/>
                  <a:gd name="connsiteY1" fmla="*/ 737118 h 4255431"/>
                  <a:gd name="connsiteX2" fmla="*/ 1110343 w 3103032"/>
                  <a:gd name="connsiteY2" fmla="*/ 1082351 h 4255431"/>
                  <a:gd name="connsiteX3" fmla="*/ 1376629 w 3103032"/>
                  <a:gd name="connsiteY3" fmla="*/ 1278995 h 4255431"/>
                  <a:gd name="connsiteX4" fmla="*/ 1628409 w 3103032"/>
                  <a:gd name="connsiteY4" fmla="*/ 1658026 h 4255431"/>
                  <a:gd name="connsiteX5" fmla="*/ 2570443 w 3103032"/>
                  <a:gd name="connsiteY5" fmla="*/ 1846924 h 4255431"/>
                  <a:gd name="connsiteX6" fmla="*/ 3101558 w 3103032"/>
                  <a:gd name="connsiteY6" fmla="*/ 2915902 h 4255431"/>
                  <a:gd name="connsiteX7" fmla="*/ 2720896 w 3103032"/>
                  <a:gd name="connsiteY7" fmla="*/ 3385956 h 4255431"/>
                  <a:gd name="connsiteX8" fmla="*/ 2476630 w 3103032"/>
                  <a:gd name="connsiteY8" fmla="*/ 3610947 h 4255431"/>
                  <a:gd name="connsiteX9" fmla="*/ 1790307 w 3103032"/>
                  <a:gd name="connsiteY9" fmla="*/ 4255431 h 4255431"/>
                  <a:gd name="connsiteX0" fmla="*/ 0 w 3103819"/>
                  <a:gd name="connsiteY0" fmla="*/ 0 h 4255431"/>
                  <a:gd name="connsiteX1" fmla="*/ 391886 w 3103819"/>
                  <a:gd name="connsiteY1" fmla="*/ 737118 h 4255431"/>
                  <a:gd name="connsiteX2" fmla="*/ 1110343 w 3103819"/>
                  <a:gd name="connsiteY2" fmla="*/ 1082351 h 4255431"/>
                  <a:gd name="connsiteX3" fmla="*/ 1376629 w 3103819"/>
                  <a:gd name="connsiteY3" fmla="*/ 1278995 h 4255431"/>
                  <a:gd name="connsiteX4" fmla="*/ 1628409 w 3103819"/>
                  <a:gd name="connsiteY4" fmla="*/ 1658026 h 4255431"/>
                  <a:gd name="connsiteX5" fmla="*/ 2570443 w 3103819"/>
                  <a:gd name="connsiteY5" fmla="*/ 1846924 h 4255431"/>
                  <a:gd name="connsiteX6" fmla="*/ 3101558 w 3103819"/>
                  <a:gd name="connsiteY6" fmla="*/ 2915902 h 4255431"/>
                  <a:gd name="connsiteX7" fmla="*/ 2720896 w 3103819"/>
                  <a:gd name="connsiteY7" fmla="*/ 3385956 h 4255431"/>
                  <a:gd name="connsiteX8" fmla="*/ 1790307 w 3103819"/>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376629 w 3103818"/>
                  <a:gd name="connsiteY3" fmla="*/ 1278995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813054 w 3103818"/>
                  <a:gd name="connsiteY4" fmla="*/ 1522994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173808 w 3103818"/>
                  <a:gd name="connsiteY5" fmla="*/ 1682734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71562 w 3103818"/>
                  <a:gd name="connsiteY5" fmla="*/ 1672347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1880"/>
                  <a:gd name="connsiteY0" fmla="*/ 0 h 4255431"/>
                  <a:gd name="connsiteX1" fmla="*/ 391886 w 3101880"/>
                  <a:gd name="connsiteY1" fmla="*/ 737118 h 4255431"/>
                  <a:gd name="connsiteX2" fmla="*/ 882251 w 3101880"/>
                  <a:gd name="connsiteY2" fmla="*/ 999255 h 4255431"/>
                  <a:gd name="connsiteX3" fmla="*/ 1257153 w 3101880"/>
                  <a:gd name="connsiteY3" fmla="*/ 1206286 h 4255431"/>
                  <a:gd name="connsiteX4" fmla="*/ 1704440 w 3101880"/>
                  <a:gd name="connsiteY4" fmla="*/ 1595704 h 4255431"/>
                  <a:gd name="connsiteX5" fmla="*/ 2271562 w 3101880"/>
                  <a:gd name="connsiteY5" fmla="*/ 1672347 h 4255431"/>
                  <a:gd name="connsiteX6" fmla="*/ 2668196 w 3101880"/>
                  <a:gd name="connsiteY6" fmla="*/ 1930021 h 4255431"/>
                  <a:gd name="connsiteX7" fmla="*/ 3101558 w 3101880"/>
                  <a:gd name="connsiteY7" fmla="*/ 2915902 h 4255431"/>
                  <a:gd name="connsiteX8" fmla="*/ 2720896 w 3101880"/>
                  <a:gd name="connsiteY8" fmla="*/ 3385956 h 4255431"/>
                  <a:gd name="connsiteX9" fmla="*/ 1790307 w 310188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880" h="4255431">
                    <a:moveTo>
                      <a:pt x="0" y="0"/>
                    </a:moveTo>
                    <a:cubicBezTo>
                      <a:pt x="103414" y="278363"/>
                      <a:pt x="244844" y="570576"/>
                      <a:pt x="391886" y="737118"/>
                    </a:cubicBezTo>
                    <a:cubicBezTo>
                      <a:pt x="538928" y="903660"/>
                      <a:pt x="738040" y="921060"/>
                      <a:pt x="882251" y="999255"/>
                    </a:cubicBezTo>
                    <a:cubicBezTo>
                      <a:pt x="1026462" y="1077450"/>
                      <a:pt x="1120122" y="1106878"/>
                      <a:pt x="1257153" y="1206286"/>
                    </a:cubicBezTo>
                    <a:cubicBezTo>
                      <a:pt x="1394185" y="1305694"/>
                      <a:pt x="1535372" y="1518027"/>
                      <a:pt x="1704440" y="1595704"/>
                    </a:cubicBezTo>
                    <a:cubicBezTo>
                      <a:pt x="1873508" y="1673381"/>
                      <a:pt x="2136279" y="1635671"/>
                      <a:pt x="2271562" y="1672347"/>
                    </a:cubicBezTo>
                    <a:cubicBezTo>
                      <a:pt x="2406845" y="1709023"/>
                      <a:pt x="2529863" y="1722762"/>
                      <a:pt x="2668196" y="1930021"/>
                    </a:cubicBezTo>
                    <a:cubicBezTo>
                      <a:pt x="2806529" y="2137280"/>
                      <a:pt x="3092775" y="2673246"/>
                      <a:pt x="3101558" y="2915902"/>
                    </a:cubicBezTo>
                    <a:cubicBezTo>
                      <a:pt x="3110341" y="3158558"/>
                      <a:pt x="2939438" y="3162701"/>
                      <a:pt x="2720896" y="3385956"/>
                    </a:cubicBezTo>
                    <a:cubicBezTo>
                      <a:pt x="2502354" y="3609211"/>
                      <a:pt x="1984180" y="4074291"/>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Forme libre : forme 8">
                <a:extLst>
                  <a:ext uri="{FF2B5EF4-FFF2-40B4-BE49-F238E27FC236}">
                    <a16:creationId xmlns:a16="http://schemas.microsoft.com/office/drawing/2014/main" id="{46F49E84-051F-25E4-63F1-A146DA79A7AC}"/>
                  </a:ext>
                </a:extLst>
              </p:cNvPr>
              <p:cNvSpPr/>
              <p:nvPr/>
            </p:nvSpPr>
            <p:spPr>
              <a:xfrm>
                <a:off x="3693581" y="4015352"/>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ABE69F59-033C-B482-5768-D74D60BF4000}"/>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 name="Connecteur droit avec flèche 10">
                <a:extLst>
                  <a:ext uri="{FF2B5EF4-FFF2-40B4-BE49-F238E27FC236}">
                    <a16:creationId xmlns:a16="http://schemas.microsoft.com/office/drawing/2014/main" id="{DF57CE98-9E71-956E-C0D6-FF0523260598}"/>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6BE725EA-FA06-48F1-F22C-D42830884B4E}"/>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0B0EEF8-B77C-6C71-8105-056472219A5E}"/>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1A813E57-5935-88DE-B662-32A4D91AD9BD}"/>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C0AA2C5-F44B-A26D-D97A-9ABCD2A030D7}"/>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Graphique 35" descr="Marcher avec un remplissage uni">
              <a:extLst>
                <a:ext uri="{FF2B5EF4-FFF2-40B4-BE49-F238E27FC236}">
                  <a16:creationId xmlns:a16="http://schemas.microsoft.com/office/drawing/2014/main" id="{546AA1A2-20EC-4DC1-5AE6-C7D5BEE0D2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4875" y="3725961"/>
              <a:ext cx="324000" cy="324000"/>
            </a:xfrm>
            <a:prstGeom prst="rect">
              <a:avLst/>
            </a:prstGeom>
          </p:spPr>
        </p:pic>
        <p:pic>
          <p:nvPicPr>
            <p:cNvPr id="38" name="Graphique 37" descr="Cyclisme avec un remplissage uni">
              <a:extLst>
                <a:ext uri="{FF2B5EF4-FFF2-40B4-BE49-F238E27FC236}">
                  <a16:creationId xmlns:a16="http://schemas.microsoft.com/office/drawing/2014/main" id="{D72EFEC1-088E-9397-4B07-83C967339A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54699" y="3986630"/>
              <a:ext cx="324000" cy="324000"/>
            </a:xfrm>
            <a:prstGeom prst="rect">
              <a:avLst/>
            </a:prstGeom>
          </p:spPr>
        </p:pic>
        <p:pic>
          <p:nvPicPr>
            <p:cNvPr id="40" name="Graphique 39" descr="Homme avec canne avec un remplissage uni">
              <a:extLst>
                <a:ext uri="{FF2B5EF4-FFF2-40B4-BE49-F238E27FC236}">
                  <a16:creationId xmlns:a16="http://schemas.microsoft.com/office/drawing/2014/main" id="{AFCAB8A7-F00A-90F0-2553-FAFBD0CB1D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0308" y="4272011"/>
              <a:ext cx="324000" cy="324000"/>
            </a:xfrm>
            <a:prstGeom prst="rect">
              <a:avLst/>
            </a:prstGeom>
          </p:spPr>
        </p:pic>
        <p:pic>
          <p:nvPicPr>
            <p:cNvPr id="43" name="Graphique 42" descr="Enfant avec ballon avec un remplissage uni">
              <a:extLst>
                <a:ext uri="{FF2B5EF4-FFF2-40B4-BE49-F238E27FC236}">
                  <a16:creationId xmlns:a16="http://schemas.microsoft.com/office/drawing/2014/main" id="{75531628-9C7C-8EF2-F05B-D1BCDD9275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5097" y="4568119"/>
              <a:ext cx="396000" cy="396000"/>
            </a:xfrm>
            <a:prstGeom prst="rect">
              <a:avLst/>
            </a:prstGeom>
          </p:spPr>
        </p:pic>
      </p:grpSp>
      <p:pic>
        <p:nvPicPr>
          <p:cNvPr id="49" name="Image 48" descr="Une image contenant noir, obscurité&#10;&#10;Description générée automatiquement">
            <a:extLst>
              <a:ext uri="{FF2B5EF4-FFF2-40B4-BE49-F238E27FC236}">
                <a16:creationId xmlns:a16="http://schemas.microsoft.com/office/drawing/2014/main" id="{D57541EA-BFA5-83E1-BFDD-E01A1FB9D53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4001"/>
          <a:stretch/>
        </p:blipFill>
        <p:spPr>
          <a:xfrm>
            <a:off x="2269204" y="4652811"/>
            <a:ext cx="372555" cy="320393"/>
          </a:xfrm>
          <a:prstGeom prst="rect">
            <a:avLst/>
          </a:prstGeom>
        </p:spPr>
      </p:pic>
      <p:sp>
        <p:nvSpPr>
          <p:cNvPr id="50" name="ZoneTexte 49">
            <a:extLst>
              <a:ext uri="{FF2B5EF4-FFF2-40B4-BE49-F238E27FC236}">
                <a16:creationId xmlns:a16="http://schemas.microsoft.com/office/drawing/2014/main" id="{A25FA924-D3EF-EB0A-1685-D9668CC18148}"/>
              </a:ext>
            </a:extLst>
          </p:cNvPr>
          <p:cNvSpPr txBox="1"/>
          <p:nvPr/>
        </p:nvSpPr>
        <p:spPr>
          <a:xfrm>
            <a:off x="7721551" y="1282460"/>
            <a:ext cx="4218983" cy="707886"/>
          </a:xfrm>
          <a:prstGeom prst="rect">
            <a:avLst/>
          </a:prstGeom>
          <a:noFill/>
        </p:spPr>
        <p:txBody>
          <a:bodyPr wrap="square" rtlCol="0">
            <a:spAutoFit/>
          </a:bodyPr>
          <a:lstStyle/>
          <a:p>
            <a:pPr algn="just"/>
            <a:r>
              <a:rPr lang="fr-BE" sz="2000" dirty="0"/>
              <a:t>Der KMP </a:t>
            </a:r>
            <a:r>
              <a:rPr lang="fr-BE" sz="2000" dirty="0" err="1"/>
              <a:t>schlägt</a:t>
            </a:r>
            <a:r>
              <a:rPr lang="fr-BE" sz="2000" dirty="0"/>
              <a:t> </a:t>
            </a:r>
            <a:r>
              <a:rPr lang="fr-BE" sz="2000" dirty="0" err="1"/>
              <a:t>mehrere</a:t>
            </a:r>
            <a:r>
              <a:rPr lang="fr-BE" sz="2000" dirty="0"/>
              <a:t> </a:t>
            </a:r>
            <a:r>
              <a:rPr lang="fr-BE" sz="2000" dirty="0" err="1"/>
              <a:t>Maßnahmen</a:t>
            </a:r>
            <a:r>
              <a:rPr lang="fr-BE" sz="2000" dirty="0"/>
              <a:t> vor: </a:t>
            </a:r>
          </a:p>
        </p:txBody>
      </p:sp>
    </p:spTree>
    <p:extLst>
      <p:ext uri="{BB962C8B-B14F-4D97-AF65-F5344CB8AC3E}">
        <p14:creationId xmlns:p14="http://schemas.microsoft.com/office/powerpoint/2010/main" val="485139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diagramme&#10;&#10;Description générée automatiquement">
            <a:extLst>
              <a:ext uri="{FF2B5EF4-FFF2-40B4-BE49-F238E27FC236}">
                <a16:creationId xmlns:a16="http://schemas.microsoft.com/office/drawing/2014/main" id="{6D563001-72DF-5833-2F16-9D2EE284A4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79636" y="764704"/>
            <a:ext cx="7164222" cy="6086376"/>
          </a:xfrm>
          <a:prstGeom prst="rect">
            <a:avLst/>
          </a:prstGeom>
        </p:spPr>
      </p:pic>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18</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dirty="0" err="1"/>
              <a:t>Ein</a:t>
            </a:r>
            <a:r>
              <a:rPr lang="fr-BE" dirty="0"/>
              <a:t> Zentrum </a:t>
            </a:r>
            <a:r>
              <a:rPr lang="fr-BE" dirty="0" err="1"/>
              <a:t>als</a:t>
            </a:r>
            <a:r>
              <a:rPr lang="fr-BE" dirty="0"/>
              <a:t> Tempo-30-Zone</a:t>
            </a:r>
          </a:p>
        </p:txBody>
      </p:sp>
      <p:sp>
        <p:nvSpPr>
          <p:cNvPr id="8" name="ZoneTexte 7">
            <a:extLst>
              <a:ext uri="{FF2B5EF4-FFF2-40B4-BE49-F238E27FC236}">
                <a16:creationId xmlns:a16="http://schemas.microsoft.com/office/drawing/2014/main" id="{09D91B22-ADD8-0F94-C16B-7614F5215EE9}"/>
              </a:ext>
            </a:extLst>
          </p:cNvPr>
          <p:cNvSpPr txBox="1"/>
          <p:nvPr/>
        </p:nvSpPr>
        <p:spPr>
          <a:xfrm>
            <a:off x="81630" y="931358"/>
            <a:ext cx="4768088" cy="5078313"/>
          </a:xfrm>
          <a:prstGeom prst="rect">
            <a:avLst/>
          </a:prstGeom>
          <a:noFill/>
        </p:spPr>
        <p:txBody>
          <a:bodyPr wrap="square">
            <a:spAutoFit/>
          </a:bodyPr>
          <a:lstStyle/>
          <a:p>
            <a:pPr marL="135743" algn="just"/>
            <a:r>
              <a:rPr lang="fr-FR" sz="1800" dirty="0" err="1">
                <a:solidFill>
                  <a:schemeClr val="tx1">
                    <a:lumMod val="50000"/>
                  </a:schemeClr>
                </a:solidFill>
                <a:ea typeface="Calibri" panose="020F0502020204030204" pitchFamily="34" charset="0"/>
                <a:cs typeface="Times New Roman" panose="02020603050405020304" pitchFamily="18" charset="0"/>
              </a:rPr>
              <a:t>Heute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gibt</a:t>
            </a:r>
            <a:r>
              <a:rPr lang="fr-FR" sz="1800" dirty="0">
                <a:solidFill>
                  <a:schemeClr val="tx1">
                    <a:lumMod val="50000"/>
                  </a:schemeClr>
                </a:solidFill>
                <a:ea typeface="Calibri" panose="020F0502020204030204" pitchFamily="34" charset="0"/>
                <a:cs typeface="Times New Roman" panose="02020603050405020304" pitchFamily="18" charset="0"/>
              </a:rPr>
              <a:t> es </a:t>
            </a:r>
            <a:r>
              <a:rPr lang="fr-FR" sz="1800" dirty="0" err="1">
                <a:solidFill>
                  <a:schemeClr val="tx1">
                    <a:lumMod val="50000"/>
                  </a:schemeClr>
                </a:solidFill>
                <a:ea typeface="Calibri" panose="020F0502020204030204" pitchFamily="34" charset="0"/>
                <a:cs typeface="Times New Roman" panose="02020603050405020304" pitchFamily="18" charset="0"/>
              </a:rPr>
              <a:t>nur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rgbClr val="0070C0"/>
                </a:solidFill>
                <a:ea typeface="Calibri" panose="020F0502020204030204" pitchFamily="34" charset="0"/>
                <a:cs typeface="Times New Roman" panose="02020603050405020304" pitchFamily="18" charset="0"/>
              </a:rPr>
              <a:t>punktuell</a:t>
            </a:r>
            <a:r>
              <a:rPr lang="fr-FR" sz="1800" dirty="0">
                <a:solidFill>
                  <a:srgbClr val="0070C0"/>
                </a:solidFill>
                <a:ea typeface="Calibri" panose="020F0502020204030204" pitchFamily="34" charset="0"/>
                <a:cs typeface="Times New Roman" panose="02020603050405020304" pitchFamily="18" charset="0"/>
              </a:rPr>
              <a:t> Tempo-30-Zonen </a:t>
            </a:r>
            <a:r>
              <a:rPr lang="fr-FR" sz="1800" dirty="0">
                <a:solidFill>
                  <a:schemeClr val="tx1">
                    <a:lumMod val="50000"/>
                  </a:schemeClr>
                </a:solidFill>
                <a:ea typeface="Calibri" panose="020F0502020204030204" pitchFamily="34" charset="0"/>
                <a:cs typeface="Times New Roman" panose="02020603050405020304" pitchFamily="18" charset="0"/>
              </a:rPr>
              <a:t>in der </a:t>
            </a:r>
            <a:r>
              <a:rPr lang="fr-FR" sz="1800" dirty="0" err="1">
                <a:solidFill>
                  <a:schemeClr val="tx1">
                    <a:lumMod val="50000"/>
                  </a:schemeClr>
                </a:solidFill>
                <a:ea typeface="Calibri" panose="020F0502020204030204" pitchFamily="34" charset="0"/>
                <a:cs typeface="Times New Roman" panose="02020603050405020304" pitchFamily="18" charset="0"/>
              </a:rPr>
              <a:t>Nähe</a:t>
            </a:r>
            <a:r>
              <a:rPr lang="fr-FR" sz="1800" dirty="0">
                <a:solidFill>
                  <a:schemeClr val="tx1">
                    <a:lumMod val="50000"/>
                  </a:schemeClr>
                </a:solidFill>
                <a:ea typeface="Calibri" panose="020F0502020204030204" pitchFamily="34" charset="0"/>
                <a:cs typeface="Times New Roman" panose="02020603050405020304" pitchFamily="18" charset="0"/>
              </a:rPr>
              <a:t> der </a:t>
            </a:r>
            <a:r>
              <a:rPr lang="fr-FR" sz="1800" dirty="0" err="1">
                <a:solidFill>
                  <a:schemeClr val="tx1">
                    <a:lumMod val="50000"/>
                  </a:schemeClr>
                </a:solidFill>
                <a:ea typeface="Calibri" panose="020F0502020204030204" pitchFamily="34" charset="0"/>
                <a:cs typeface="Times New Roman" panose="02020603050405020304" pitchFamily="18" charset="0"/>
              </a:rPr>
              <a:t>Schulen</a:t>
            </a:r>
            <a:r>
              <a:rPr lang="fr-FR" sz="1800" dirty="0">
                <a:solidFill>
                  <a:schemeClr val="tx1">
                    <a:lumMod val="50000"/>
                  </a:schemeClr>
                </a:solidFill>
                <a:ea typeface="Calibri" panose="020F0502020204030204" pitchFamily="34" charset="0"/>
                <a:cs typeface="Times New Roman" panose="02020603050405020304" pitchFamily="18" charset="0"/>
              </a:rPr>
              <a:t>. </a:t>
            </a:r>
          </a:p>
          <a:p>
            <a:pPr marL="135743" algn="just"/>
            <a:r>
              <a:rPr lang="fr-FR" sz="1800" dirty="0">
                <a:solidFill>
                  <a:schemeClr val="tx1">
                    <a:lumMod val="50000"/>
                  </a:schemeClr>
                </a:solidFill>
                <a:ea typeface="Calibri" panose="020F0502020204030204" pitchFamily="34" charset="0"/>
                <a:cs typeface="Times New Roman" panose="02020603050405020304" pitchFamily="18" charset="0"/>
              </a:rPr>
              <a:t>Der KMP </a:t>
            </a:r>
            <a:r>
              <a:rPr lang="fr-FR" sz="1800" dirty="0" err="1">
                <a:solidFill>
                  <a:schemeClr val="tx1">
                    <a:lumMod val="50000"/>
                  </a:schemeClr>
                </a:solidFill>
                <a:ea typeface="Calibri" panose="020F0502020204030204" pitchFamily="34" charset="0"/>
                <a:cs typeface="Times New Roman" panose="02020603050405020304" pitchFamily="18" charset="0"/>
              </a:rPr>
              <a:t>schlägt</a:t>
            </a:r>
            <a:r>
              <a:rPr lang="fr-FR" sz="1800" dirty="0">
                <a:solidFill>
                  <a:schemeClr val="tx1">
                    <a:lumMod val="50000"/>
                  </a:schemeClr>
                </a:solidFill>
                <a:ea typeface="Calibri" panose="020F0502020204030204" pitchFamily="34" charset="0"/>
                <a:cs typeface="Times New Roman" panose="02020603050405020304" pitchFamily="18" charset="0"/>
              </a:rPr>
              <a:t> vor, die </a:t>
            </a:r>
            <a:r>
              <a:rPr lang="fr-FR" sz="1800" b="1" dirty="0">
                <a:solidFill>
                  <a:srgbClr val="01C5FE"/>
                </a:solidFill>
                <a:ea typeface="Calibri" panose="020F0502020204030204" pitchFamily="34" charset="0"/>
                <a:cs typeface="Times New Roman" panose="02020603050405020304" pitchFamily="18" charset="0"/>
              </a:rPr>
              <a:t>Tempo-30-Zone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auf</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das</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gesamte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Dorfzentrum</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rgbClr val="00B0F0"/>
                </a:solidFill>
                <a:ea typeface="Calibri" panose="020F0502020204030204" pitchFamily="34" charset="0"/>
                <a:cs typeface="Times New Roman" panose="02020603050405020304" pitchFamily="18" charset="0"/>
              </a:rPr>
              <a:t>zu</a:t>
            </a:r>
            <a:r>
              <a:rPr lang="fr-FR" sz="1800" dirty="0">
                <a:solidFill>
                  <a:srgbClr val="00B0F0"/>
                </a:solidFill>
                <a:ea typeface="Calibri" panose="020F0502020204030204" pitchFamily="34" charset="0"/>
                <a:cs typeface="Times New Roman" panose="02020603050405020304" pitchFamily="18" charset="0"/>
              </a:rPr>
              <a:t> </a:t>
            </a:r>
            <a:r>
              <a:rPr lang="fr-FR" sz="1800" dirty="0" err="1">
                <a:solidFill>
                  <a:srgbClr val="00B0F0"/>
                </a:solidFill>
                <a:ea typeface="Calibri" panose="020F0502020204030204" pitchFamily="34" charset="0"/>
                <a:cs typeface="Times New Roman" panose="02020603050405020304" pitchFamily="18" charset="0"/>
              </a:rPr>
              <a:t>erweitern</a:t>
            </a:r>
            <a:r>
              <a:rPr lang="fr-FR" sz="1800" dirty="0">
                <a:solidFill>
                  <a:schemeClr val="tx1">
                    <a:lumMod val="50000"/>
                  </a:schemeClr>
                </a:solidFill>
                <a:ea typeface="Calibri" panose="020F0502020204030204" pitchFamily="34" charset="0"/>
                <a:cs typeface="Times New Roman" panose="02020603050405020304" pitchFamily="18" charset="0"/>
              </a:rPr>
              <a:t>, um die </a:t>
            </a:r>
            <a:r>
              <a:rPr lang="fr-FR" sz="1800" dirty="0" err="1">
                <a:solidFill>
                  <a:schemeClr val="tx1">
                    <a:lumMod val="50000"/>
                  </a:schemeClr>
                </a:solidFill>
                <a:ea typeface="Calibri" panose="020F0502020204030204" pitchFamily="34" charset="0"/>
                <a:cs typeface="Times New Roman" panose="02020603050405020304" pitchFamily="18" charset="0"/>
              </a:rPr>
              <a:t>gesamte</a:t>
            </a:r>
            <a:r>
              <a:rPr lang="fr-FR" sz="1800" dirty="0">
                <a:solidFill>
                  <a:schemeClr val="tx1">
                    <a:lumMod val="50000"/>
                  </a:schemeClr>
                </a:solidFill>
                <a:ea typeface="Calibri" panose="020F0502020204030204" pitchFamily="34" charset="0"/>
                <a:cs typeface="Times New Roman" panose="02020603050405020304" pitchFamily="18" charset="0"/>
              </a:rPr>
              <a:t> Zone </a:t>
            </a:r>
            <a:r>
              <a:rPr lang="fr-FR" sz="1800" dirty="0" err="1">
                <a:solidFill>
                  <a:schemeClr val="tx1">
                    <a:lumMod val="50000"/>
                  </a:schemeClr>
                </a:solidFill>
                <a:ea typeface="Calibri" panose="020F0502020204030204" pitchFamily="34" charset="0"/>
                <a:cs typeface="Times New Roman" panose="02020603050405020304" pitchFamily="18" charset="0"/>
              </a:rPr>
              <a:t>kohärenter</a:t>
            </a:r>
            <a:r>
              <a:rPr lang="fr-FR" sz="1800" dirty="0">
                <a:solidFill>
                  <a:schemeClr val="tx1">
                    <a:lumMod val="50000"/>
                  </a:schemeClr>
                </a:solidFill>
                <a:ea typeface="Calibri" panose="020F0502020204030204" pitchFamily="34" charset="0"/>
                <a:cs typeface="Times New Roman" panose="02020603050405020304" pitchFamily="18" charset="0"/>
              </a:rPr>
              <a:t> und </a:t>
            </a:r>
            <a:r>
              <a:rPr lang="fr-FR" sz="1800" dirty="0" err="1">
                <a:solidFill>
                  <a:schemeClr val="tx1">
                    <a:lumMod val="50000"/>
                  </a:schemeClr>
                </a:solidFill>
                <a:ea typeface="Calibri" panose="020F0502020204030204" pitchFamily="34" charset="0"/>
                <a:cs typeface="Times New Roman" panose="02020603050405020304" pitchFamily="18" charset="0"/>
              </a:rPr>
              <a:t>lesbarer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machen</a:t>
            </a:r>
            <a:r>
              <a:rPr lang="fr-FR" sz="1800" dirty="0">
                <a:solidFill>
                  <a:schemeClr val="tx1">
                    <a:lumMod val="50000"/>
                  </a:schemeClr>
                </a:solidFill>
                <a:ea typeface="Calibri" panose="020F0502020204030204" pitchFamily="34" charset="0"/>
                <a:cs typeface="Times New Roman" panose="02020603050405020304" pitchFamily="18" charset="0"/>
              </a:rPr>
              <a:t>.  </a:t>
            </a:r>
          </a:p>
          <a:p>
            <a:pPr marL="135743" algn="just"/>
            <a:endParaRPr lang="fr-FR" sz="1800" dirty="0">
              <a:solidFill>
                <a:schemeClr val="tx1">
                  <a:lumMod val="50000"/>
                </a:schemeClr>
              </a:solidFill>
              <a:effectLst/>
              <a:ea typeface="Calibri" panose="020F0502020204030204" pitchFamily="34" charset="0"/>
              <a:cs typeface="Times New Roman" panose="02020603050405020304" pitchFamily="18" charset="0"/>
            </a:endParaRPr>
          </a:p>
          <a:p>
            <a:pPr marL="135743" algn="just"/>
            <a:r>
              <a:rPr lang="fr-FR" sz="1800" dirty="0">
                <a:solidFill>
                  <a:schemeClr val="tx1">
                    <a:lumMod val="50000"/>
                  </a:schemeClr>
                </a:solidFill>
                <a:ea typeface="Calibri" panose="020F0502020204030204" pitchFamily="34" charset="0"/>
                <a:cs typeface="Times New Roman" panose="02020603050405020304" pitchFamily="18" charset="0"/>
              </a:rPr>
              <a:t>Die Tempo-30-Zone </a:t>
            </a:r>
            <a:r>
              <a:rPr lang="fr-FR" sz="1800" dirty="0" err="1">
                <a:solidFill>
                  <a:schemeClr val="tx1">
                    <a:lumMod val="50000"/>
                  </a:schemeClr>
                </a:solidFill>
                <a:ea typeface="Calibri" panose="020F0502020204030204" pitchFamily="34" charset="0"/>
                <a:cs typeface="Times New Roman" panose="02020603050405020304" pitchFamily="18" charset="0"/>
              </a:rPr>
              <a:t>muss</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deutlich</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gekennzeichnet</a:t>
            </a:r>
            <a:r>
              <a:rPr lang="fr-FR" sz="1800" dirty="0">
                <a:solidFill>
                  <a:schemeClr val="tx1">
                    <a:lumMod val="50000"/>
                  </a:schemeClr>
                </a:solidFill>
                <a:ea typeface="Calibri" panose="020F0502020204030204" pitchFamily="34" charset="0"/>
                <a:cs typeface="Times New Roman" panose="02020603050405020304" pitchFamily="18" charset="0"/>
              </a:rPr>
              <a:t> und </a:t>
            </a:r>
            <a:r>
              <a:rPr lang="fr-FR" sz="1800" dirty="0" err="1">
                <a:solidFill>
                  <a:schemeClr val="tx1">
                    <a:lumMod val="50000"/>
                  </a:schemeClr>
                </a:solidFill>
                <a:ea typeface="Calibri" panose="020F0502020204030204" pitchFamily="34" charset="0"/>
                <a:cs typeface="Times New Roman" panose="02020603050405020304" pitchFamily="18" charset="0"/>
              </a:rPr>
              <a:t>eingerichtet</a:t>
            </a:r>
            <a:r>
              <a:rPr lang="fr-FR" sz="1800" dirty="0">
                <a:solidFill>
                  <a:schemeClr val="tx1">
                    <a:lumMod val="50000"/>
                  </a:schemeClr>
                </a:solidFill>
                <a:ea typeface="Calibri" panose="020F0502020204030204" pitchFamily="34" charset="0"/>
                <a:cs typeface="Times New Roman" panose="02020603050405020304" pitchFamily="18" charset="0"/>
              </a:rPr>
              <a:t> sein, </a:t>
            </a:r>
            <a:r>
              <a:rPr lang="fr-FR" sz="1800" dirty="0" err="1">
                <a:solidFill>
                  <a:schemeClr val="tx1">
                    <a:lumMod val="50000"/>
                  </a:schemeClr>
                </a:solidFill>
                <a:ea typeface="Calibri" panose="020F0502020204030204" pitchFamily="34" charset="0"/>
                <a:cs typeface="Times New Roman" panose="02020603050405020304" pitchFamily="18" charset="0"/>
              </a:rPr>
              <a:t>damit</a:t>
            </a:r>
            <a:r>
              <a:rPr lang="fr-FR" sz="1800" dirty="0">
                <a:solidFill>
                  <a:schemeClr val="tx1">
                    <a:lumMod val="50000"/>
                  </a:schemeClr>
                </a:solidFill>
                <a:ea typeface="Calibri" panose="020F0502020204030204" pitchFamily="34" charset="0"/>
                <a:cs typeface="Times New Roman" panose="02020603050405020304" pitchFamily="18" charset="0"/>
              </a:rPr>
              <a:t> der </a:t>
            </a:r>
            <a:r>
              <a:rPr lang="fr-FR" sz="1800" dirty="0" err="1">
                <a:solidFill>
                  <a:schemeClr val="tx1">
                    <a:lumMod val="50000"/>
                  </a:schemeClr>
                </a:solidFill>
                <a:ea typeface="Calibri" panose="020F0502020204030204" pitchFamily="34" charset="0"/>
                <a:cs typeface="Times New Roman" panose="02020603050405020304" pitchFamily="18" charset="0"/>
              </a:rPr>
              <a:t>Wechsel</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konkret</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wahrgenommen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wird</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Lesbarkeit</a:t>
            </a:r>
            <a:r>
              <a:rPr lang="fr-FR" sz="1800" dirty="0">
                <a:solidFill>
                  <a:schemeClr val="tx1">
                    <a:lumMod val="50000"/>
                  </a:schemeClr>
                </a:solidFill>
                <a:ea typeface="Calibri" panose="020F0502020204030204" pitchFamily="34" charset="0"/>
                <a:cs typeface="Times New Roman" panose="02020603050405020304" pitchFamily="18" charset="0"/>
              </a:rPr>
              <a:t> und </a:t>
            </a:r>
            <a:r>
              <a:rPr lang="fr-FR" sz="1800" dirty="0" err="1">
                <a:solidFill>
                  <a:schemeClr val="tx1">
                    <a:lumMod val="50000"/>
                  </a:schemeClr>
                </a:solidFill>
                <a:ea typeface="Calibri" panose="020F0502020204030204" pitchFamily="34" charset="0"/>
                <a:cs typeface="Times New Roman" panose="02020603050405020304" pitchFamily="18" charset="0"/>
              </a:rPr>
              <a:t>Einheitlichkeit</a:t>
            </a:r>
            <a:r>
              <a:rPr lang="fr-FR" sz="1800" dirty="0">
                <a:solidFill>
                  <a:schemeClr val="tx1">
                    <a:lumMod val="50000"/>
                  </a:schemeClr>
                </a:solidFill>
                <a:ea typeface="Calibri" panose="020F0502020204030204" pitchFamily="34" charset="0"/>
                <a:cs typeface="Times New Roman" panose="02020603050405020304" pitchFamily="18" charset="0"/>
              </a:rPr>
              <a:t> in der Zone).</a:t>
            </a:r>
          </a:p>
          <a:p>
            <a:pPr marL="135743" algn="just"/>
            <a:endParaRPr lang="fr-FR" sz="1800" dirty="0">
              <a:solidFill>
                <a:schemeClr val="tx1">
                  <a:lumMod val="50000"/>
                </a:schemeClr>
              </a:solidFill>
              <a:effectLst/>
              <a:ea typeface="Calibri" panose="020F0502020204030204" pitchFamily="34" charset="0"/>
              <a:cs typeface="Times New Roman" panose="02020603050405020304" pitchFamily="18" charset="0"/>
            </a:endParaRPr>
          </a:p>
          <a:p>
            <a:pPr marL="135743" algn="just"/>
            <a:r>
              <a:rPr lang="fr-FR" sz="1800" dirty="0" err="1">
                <a:solidFill>
                  <a:schemeClr val="tx1">
                    <a:lumMod val="50000"/>
                  </a:schemeClr>
                </a:solidFill>
                <a:ea typeface="Calibri" panose="020F0502020204030204" pitchFamily="34" charset="0"/>
                <a:cs typeface="Times New Roman" panose="02020603050405020304" pitchFamily="18" charset="0"/>
              </a:rPr>
              <a:t>Einrichtungen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sind</a:t>
            </a:r>
            <a:r>
              <a:rPr lang="fr-FR" sz="1800" dirty="0">
                <a:solidFill>
                  <a:schemeClr val="tx1">
                    <a:lumMod val="50000"/>
                  </a:schemeClr>
                </a:solidFill>
                <a:ea typeface="Calibri" panose="020F0502020204030204" pitchFamily="34" charset="0"/>
                <a:cs typeface="Times New Roman" panose="02020603050405020304" pitchFamily="18" charset="0"/>
              </a:rPr>
              <a:t> an den </a:t>
            </a:r>
            <a:r>
              <a:rPr lang="fr-FR" sz="1800" dirty="0" err="1">
                <a:solidFill>
                  <a:schemeClr val="tx1">
                    <a:lumMod val="50000"/>
                  </a:schemeClr>
                </a:solidFill>
                <a:ea typeface="Calibri" panose="020F0502020204030204" pitchFamily="34" charset="0"/>
                <a:cs typeface="Times New Roman" panose="02020603050405020304" pitchFamily="18" charset="0"/>
              </a:rPr>
              <a:t>wichtigsten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Kreuzungen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vorzusehen</a:t>
            </a:r>
            <a:r>
              <a:rPr lang="fr-FR" sz="1800" dirty="0">
                <a:solidFill>
                  <a:schemeClr val="tx1">
                    <a:lumMod val="50000"/>
                  </a:schemeClr>
                </a:solidFill>
                <a:effectLst/>
                <a:ea typeface="Calibri" panose="020F0502020204030204" pitchFamily="34" charset="0"/>
                <a:cs typeface="Times New Roman" panose="02020603050405020304" pitchFamily="18" charset="0"/>
              </a:rPr>
              <a:t>: </a:t>
            </a:r>
          </a:p>
          <a:p>
            <a:pPr marL="135743" algn="just"/>
            <a:endParaRPr lang="fr-FR" sz="1800" dirty="0">
              <a:solidFill>
                <a:schemeClr val="tx1">
                  <a:lumMod val="50000"/>
                </a:schemeClr>
              </a:solidFill>
              <a:effectLst/>
              <a:ea typeface="Calibri" panose="020F0502020204030204" pitchFamily="34" charset="0"/>
              <a:cs typeface="Times New Roman" panose="02020603050405020304" pitchFamily="18" charset="0"/>
            </a:endParaRPr>
          </a:p>
          <a:p>
            <a:pPr marL="135743" algn="just"/>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Kreuzung</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prioritär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neu</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gestalten</a:t>
            </a:r>
            <a:endParaRPr lang="fr-FR" sz="1800" dirty="0">
              <a:solidFill>
                <a:schemeClr val="tx1">
                  <a:lumMod val="50000"/>
                </a:schemeClr>
              </a:solidFill>
              <a:ea typeface="Calibri" panose="020F0502020204030204" pitchFamily="34" charset="0"/>
              <a:cs typeface="Times New Roman" panose="02020603050405020304" pitchFamily="18" charset="0"/>
            </a:endParaRPr>
          </a:p>
          <a:p>
            <a:pPr marL="135743" algn="just"/>
            <a:endParaRPr lang="fr-FR" sz="1800" dirty="0">
              <a:solidFill>
                <a:schemeClr val="tx1">
                  <a:lumMod val="50000"/>
                </a:schemeClr>
              </a:solidFill>
              <a:ea typeface="Calibri" panose="020F0502020204030204" pitchFamily="34" charset="0"/>
              <a:cs typeface="Times New Roman" panose="02020603050405020304" pitchFamily="18" charset="0"/>
            </a:endParaRPr>
          </a:p>
          <a:p>
            <a:pPr marL="135743" algn="just"/>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Anderer</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Zugang</a:t>
            </a:r>
            <a:r>
              <a:rPr lang="fr-FR" sz="1800" dirty="0">
                <a:solidFill>
                  <a:schemeClr val="tx1">
                    <a:lumMod val="50000"/>
                  </a:schemeClr>
                </a:solidFill>
                <a:effectLst/>
                <a:ea typeface="Calibri" panose="020F0502020204030204" pitchFamily="34" charset="0"/>
                <a:cs typeface="Times New Roman" panose="02020603050405020304" pitchFamily="18" charset="0"/>
              </a:rPr>
              <a:t> in die Tempo-30-Zone</a:t>
            </a:r>
          </a:p>
        </p:txBody>
      </p:sp>
      <p:pic>
        <p:nvPicPr>
          <p:cNvPr id="9" name="Image 8">
            <a:extLst>
              <a:ext uri="{FF2B5EF4-FFF2-40B4-BE49-F238E27FC236}">
                <a16:creationId xmlns:a16="http://schemas.microsoft.com/office/drawing/2014/main" id="{142F0B5A-B0F5-BCA0-FD12-81606B260B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72587" y="908720"/>
            <a:ext cx="1615765" cy="1442192"/>
          </a:xfrm>
          <a:prstGeom prst="rect">
            <a:avLst/>
          </a:prstGeom>
        </p:spPr>
      </p:pic>
      <p:sp>
        <p:nvSpPr>
          <p:cNvPr id="14" name="Forme libre : forme 13">
            <a:extLst>
              <a:ext uri="{FF2B5EF4-FFF2-40B4-BE49-F238E27FC236}">
                <a16:creationId xmlns:a16="http://schemas.microsoft.com/office/drawing/2014/main" id="{0A3C05B2-853D-6352-A09D-D95F8FD89E6C}"/>
              </a:ext>
            </a:extLst>
          </p:cNvPr>
          <p:cNvSpPr/>
          <p:nvPr/>
        </p:nvSpPr>
        <p:spPr>
          <a:xfrm>
            <a:off x="7104112" y="931358"/>
            <a:ext cx="2160155" cy="625433"/>
          </a:xfrm>
          <a:custGeom>
            <a:avLst/>
            <a:gdLst>
              <a:gd name="connsiteX0" fmla="*/ 0 w 2158617"/>
              <a:gd name="connsiteY0" fmla="*/ 621216 h 621216"/>
              <a:gd name="connsiteX1" fmla="*/ 219075 w 2158617"/>
              <a:gd name="connsiteY1" fmla="*/ 364041 h 621216"/>
              <a:gd name="connsiteX2" fmla="*/ 581025 w 2158617"/>
              <a:gd name="connsiteY2" fmla="*/ 11616 h 621216"/>
              <a:gd name="connsiteX3" fmla="*/ 1019175 w 2158617"/>
              <a:gd name="connsiteY3" fmla="*/ 106866 h 621216"/>
              <a:gd name="connsiteX4" fmla="*/ 1838325 w 2158617"/>
              <a:gd name="connsiteY4" fmla="*/ 325941 h 621216"/>
              <a:gd name="connsiteX5" fmla="*/ 2124075 w 2158617"/>
              <a:gd name="connsiteY5" fmla="*/ 411666 h 621216"/>
              <a:gd name="connsiteX6" fmla="*/ 2143125 w 2158617"/>
              <a:gd name="connsiteY6" fmla="*/ 449766 h 62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8617" h="621216">
                <a:moveTo>
                  <a:pt x="0" y="621216"/>
                </a:moveTo>
                <a:cubicBezTo>
                  <a:pt x="61119" y="543428"/>
                  <a:pt x="122238" y="465641"/>
                  <a:pt x="219075" y="364041"/>
                </a:cubicBezTo>
                <a:cubicBezTo>
                  <a:pt x="315912" y="262441"/>
                  <a:pt x="447675" y="54478"/>
                  <a:pt x="581025" y="11616"/>
                </a:cubicBezTo>
                <a:cubicBezTo>
                  <a:pt x="714375" y="-31246"/>
                  <a:pt x="809625" y="54478"/>
                  <a:pt x="1019175" y="106866"/>
                </a:cubicBezTo>
                <a:cubicBezTo>
                  <a:pt x="1228725" y="159253"/>
                  <a:pt x="1654175" y="275141"/>
                  <a:pt x="1838325" y="325941"/>
                </a:cubicBezTo>
                <a:cubicBezTo>
                  <a:pt x="2022475" y="376741"/>
                  <a:pt x="2124075" y="411666"/>
                  <a:pt x="2124075" y="411666"/>
                </a:cubicBezTo>
                <a:cubicBezTo>
                  <a:pt x="2174875" y="432303"/>
                  <a:pt x="2159000" y="441034"/>
                  <a:pt x="2143125" y="449766"/>
                </a:cubicBezTo>
              </a:path>
            </a:pathLst>
          </a:custGeom>
          <a:noFill/>
          <a:ln w="28575">
            <a:solidFill>
              <a:srgbClr val="01C5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99452BB6-8BF2-AF0E-D8B9-9C77F7D2D32B}"/>
              </a:ext>
            </a:extLst>
          </p:cNvPr>
          <p:cNvSpPr/>
          <p:nvPr/>
        </p:nvSpPr>
        <p:spPr>
          <a:xfrm>
            <a:off x="7686675" y="5467350"/>
            <a:ext cx="104775" cy="1314450"/>
          </a:xfrm>
          <a:custGeom>
            <a:avLst/>
            <a:gdLst>
              <a:gd name="connsiteX0" fmla="*/ 104775 w 104775"/>
              <a:gd name="connsiteY0" fmla="*/ 0 h 1314450"/>
              <a:gd name="connsiteX1" fmla="*/ 47625 w 104775"/>
              <a:gd name="connsiteY1" fmla="*/ 152400 h 1314450"/>
              <a:gd name="connsiteX2" fmla="*/ 38100 w 104775"/>
              <a:gd name="connsiteY2" fmla="*/ 647700 h 1314450"/>
              <a:gd name="connsiteX3" fmla="*/ 9525 w 104775"/>
              <a:gd name="connsiteY3" fmla="*/ 1009650 h 1314450"/>
              <a:gd name="connsiteX4" fmla="*/ 0 w 104775"/>
              <a:gd name="connsiteY4" fmla="*/ 131445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14450">
                <a:moveTo>
                  <a:pt x="104775" y="0"/>
                </a:moveTo>
                <a:cubicBezTo>
                  <a:pt x="81756" y="22225"/>
                  <a:pt x="58737" y="44450"/>
                  <a:pt x="47625" y="152400"/>
                </a:cubicBezTo>
                <a:cubicBezTo>
                  <a:pt x="36512" y="260350"/>
                  <a:pt x="44450" y="504825"/>
                  <a:pt x="38100" y="647700"/>
                </a:cubicBezTo>
                <a:cubicBezTo>
                  <a:pt x="31750" y="790575"/>
                  <a:pt x="15875" y="898525"/>
                  <a:pt x="9525" y="1009650"/>
                </a:cubicBezTo>
                <a:cubicBezTo>
                  <a:pt x="3175" y="1120775"/>
                  <a:pt x="1587" y="1217612"/>
                  <a:pt x="0" y="1314450"/>
                </a:cubicBezTo>
              </a:path>
            </a:pathLst>
          </a:custGeom>
          <a:noFill/>
          <a:ln w="28575">
            <a:solidFill>
              <a:srgbClr val="01C5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llipse 16">
            <a:extLst>
              <a:ext uri="{FF2B5EF4-FFF2-40B4-BE49-F238E27FC236}">
                <a16:creationId xmlns:a16="http://schemas.microsoft.com/office/drawing/2014/main" id="{161E3CF3-E58D-C8F2-576B-665F4F7C82C7}"/>
              </a:ext>
            </a:extLst>
          </p:cNvPr>
          <p:cNvSpPr/>
          <p:nvPr/>
        </p:nvSpPr>
        <p:spPr>
          <a:xfrm>
            <a:off x="9579284" y="1756073"/>
            <a:ext cx="392689" cy="392689"/>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a:extLst>
              <a:ext uri="{FF2B5EF4-FFF2-40B4-BE49-F238E27FC236}">
                <a16:creationId xmlns:a16="http://schemas.microsoft.com/office/drawing/2014/main" id="{3D84FE08-A7DB-931F-2B6A-7DAD78012379}"/>
              </a:ext>
            </a:extLst>
          </p:cNvPr>
          <p:cNvSpPr/>
          <p:nvPr/>
        </p:nvSpPr>
        <p:spPr>
          <a:xfrm>
            <a:off x="10019138" y="2512215"/>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llipse 18">
            <a:extLst>
              <a:ext uri="{FF2B5EF4-FFF2-40B4-BE49-F238E27FC236}">
                <a16:creationId xmlns:a16="http://schemas.microsoft.com/office/drawing/2014/main" id="{44B2A0CD-FED4-F5A6-5B3F-9A25F4C20C26}"/>
              </a:ext>
            </a:extLst>
          </p:cNvPr>
          <p:cNvSpPr/>
          <p:nvPr/>
        </p:nvSpPr>
        <p:spPr>
          <a:xfrm>
            <a:off x="10238556" y="3009112"/>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Ellipse 19">
            <a:extLst>
              <a:ext uri="{FF2B5EF4-FFF2-40B4-BE49-F238E27FC236}">
                <a16:creationId xmlns:a16="http://schemas.microsoft.com/office/drawing/2014/main" id="{E07724D5-B15F-5EE5-4022-77A21DD64A2B}"/>
              </a:ext>
            </a:extLst>
          </p:cNvPr>
          <p:cNvSpPr/>
          <p:nvPr/>
        </p:nvSpPr>
        <p:spPr>
          <a:xfrm>
            <a:off x="6312024" y="5517232"/>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Ellipse 20">
            <a:extLst>
              <a:ext uri="{FF2B5EF4-FFF2-40B4-BE49-F238E27FC236}">
                <a16:creationId xmlns:a16="http://schemas.microsoft.com/office/drawing/2014/main" id="{A024A4E4-CF7A-AD18-7BAC-FBF80135C7B1}"/>
              </a:ext>
            </a:extLst>
          </p:cNvPr>
          <p:cNvSpPr/>
          <p:nvPr/>
        </p:nvSpPr>
        <p:spPr>
          <a:xfrm>
            <a:off x="5703311" y="4612384"/>
            <a:ext cx="392689" cy="392689"/>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Ellipse 21">
            <a:extLst>
              <a:ext uri="{FF2B5EF4-FFF2-40B4-BE49-F238E27FC236}">
                <a16:creationId xmlns:a16="http://schemas.microsoft.com/office/drawing/2014/main" id="{5E825E64-3A1D-55A2-74D9-CB29925401E1}"/>
              </a:ext>
            </a:extLst>
          </p:cNvPr>
          <p:cNvSpPr/>
          <p:nvPr/>
        </p:nvSpPr>
        <p:spPr>
          <a:xfrm>
            <a:off x="6860648" y="1363384"/>
            <a:ext cx="392689" cy="392689"/>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Ellipse 23">
            <a:extLst>
              <a:ext uri="{FF2B5EF4-FFF2-40B4-BE49-F238E27FC236}">
                <a16:creationId xmlns:a16="http://schemas.microsoft.com/office/drawing/2014/main" id="{29BE1785-B93C-7017-F675-4718C3EE06A1}"/>
              </a:ext>
            </a:extLst>
          </p:cNvPr>
          <p:cNvSpPr/>
          <p:nvPr/>
        </p:nvSpPr>
        <p:spPr>
          <a:xfrm>
            <a:off x="8997920" y="5973845"/>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Ellipse 24">
            <a:extLst>
              <a:ext uri="{FF2B5EF4-FFF2-40B4-BE49-F238E27FC236}">
                <a16:creationId xmlns:a16="http://schemas.microsoft.com/office/drawing/2014/main" id="{5A2D1E5A-7DBB-D211-E938-8F3229E2B42A}"/>
              </a:ext>
            </a:extLst>
          </p:cNvPr>
          <p:cNvSpPr/>
          <p:nvPr/>
        </p:nvSpPr>
        <p:spPr>
          <a:xfrm>
            <a:off x="406108" y="5402636"/>
            <a:ext cx="289292" cy="289292"/>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llipse 25">
            <a:extLst>
              <a:ext uri="{FF2B5EF4-FFF2-40B4-BE49-F238E27FC236}">
                <a16:creationId xmlns:a16="http://schemas.microsoft.com/office/drawing/2014/main" id="{B0302955-26E4-E897-2B13-194191621EB9}"/>
              </a:ext>
            </a:extLst>
          </p:cNvPr>
          <p:cNvSpPr/>
          <p:nvPr/>
        </p:nvSpPr>
        <p:spPr>
          <a:xfrm>
            <a:off x="410003" y="5879907"/>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orme libre : forme 3">
            <a:extLst>
              <a:ext uri="{FF2B5EF4-FFF2-40B4-BE49-F238E27FC236}">
                <a16:creationId xmlns:a16="http://schemas.microsoft.com/office/drawing/2014/main" id="{4AD56789-0B69-DB82-E9C3-3DA3DFA94CE7}"/>
              </a:ext>
            </a:extLst>
          </p:cNvPr>
          <p:cNvSpPr/>
          <p:nvPr/>
        </p:nvSpPr>
        <p:spPr>
          <a:xfrm>
            <a:off x="5891514" y="3847723"/>
            <a:ext cx="1361823" cy="932621"/>
          </a:xfrm>
          <a:custGeom>
            <a:avLst/>
            <a:gdLst>
              <a:gd name="connsiteX0" fmla="*/ 0 w 1307939"/>
              <a:gd name="connsiteY0" fmla="*/ 925974 h 925974"/>
              <a:gd name="connsiteX1" fmla="*/ 601883 w 1307939"/>
              <a:gd name="connsiteY1" fmla="*/ 428263 h 925974"/>
              <a:gd name="connsiteX2" fmla="*/ 1307939 w 1307939"/>
              <a:gd name="connsiteY2" fmla="*/ 0 h 925974"/>
            </a:gdLst>
            <a:ahLst/>
            <a:cxnLst>
              <a:cxn ang="0">
                <a:pos x="connsiteX0" y="connsiteY0"/>
              </a:cxn>
              <a:cxn ang="0">
                <a:pos x="connsiteX1" y="connsiteY1"/>
              </a:cxn>
              <a:cxn ang="0">
                <a:pos x="connsiteX2" y="connsiteY2"/>
              </a:cxn>
            </a:cxnLst>
            <a:rect l="l" t="t" r="r" b="b"/>
            <a:pathLst>
              <a:path w="1307939" h="925974">
                <a:moveTo>
                  <a:pt x="0" y="925974"/>
                </a:moveTo>
                <a:cubicBezTo>
                  <a:pt x="191946" y="754283"/>
                  <a:pt x="383893" y="582592"/>
                  <a:pt x="601883" y="428263"/>
                </a:cubicBezTo>
                <a:cubicBezTo>
                  <a:pt x="819873" y="273934"/>
                  <a:pt x="1063906" y="136967"/>
                  <a:pt x="1307939" y="0"/>
                </a:cubicBezTo>
              </a:path>
            </a:pathLst>
          </a:custGeom>
          <a:noFill/>
          <a:ln w="76200">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orme libre : forme 5">
            <a:extLst>
              <a:ext uri="{FF2B5EF4-FFF2-40B4-BE49-F238E27FC236}">
                <a16:creationId xmlns:a16="http://schemas.microsoft.com/office/drawing/2014/main" id="{755543C6-0A0B-F172-440A-5A8D25E130A1}"/>
              </a:ext>
            </a:extLst>
          </p:cNvPr>
          <p:cNvSpPr/>
          <p:nvPr/>
        </p:nvSpPr>
        <p:spPr>
          <a:xfrm>
            <a:off x="9044412" y="3385996"/>
            <a:ext cx="923453" cy="751438"/>
          </a:xfrm>
          <a:custGeom>
            <a:avLst/>
            <a:gdLst>
              <a:gd name="connsiteX0" fmla="*/ 0 w 923453"/>
              <a:gd name="connsiteY0" fmla="*/ 751438 h 751438"/>
              <a:gd name="connsiteX1" fmla="*/ 579422 w 923453"/>
              <a:gd name="connsiteY1" fmla="*/ 280657 h 751438"/>
              <a:gd name="connsiteX2" fmla="*/ 923453 w 923453"/>
              <a:gd name="connsiteY2" fmla="*/ 0 h 751438"/>
            </a:gdLst>
            <a:ahLst/>
            <a:cxnLst>
              <a:cxn ang="0">
                <a:pos x="connsiteX0" y="connsiteY0"/>
              </a:cxn>
              <a:cxn ang="0">
                <a:pos x="connsiteX1" y="connsiteY1"/>
              </a:cxn>
              <a:cxn ang="0">
                <a:pos x="connsiteX2" y="connsiteY2"/>
              </a:cxn>
            </a:cxnLst>
            <a:rect l="l" t="t" r="r" b="b"/>
            <a:pathLst>
              <a:path w="923453" h="751438">
                <a:moveTo>
                  <a:pt x="0" y="751438"/>
                </a:moveTo>
                <a:lnTo>
                  <a:pt x="579422" y="280657"/>
                </a:lnTo>
                <a:lnTo>
                  <a:pt x="923453" y="0"/>
                </a:lnTo>
              </a:path>
            </a:pathLst>
          </a:custGeom>
          <a:noFill/>
          <a:ln w="76200">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a:extLst>
              <a:ext uri="{FF2B5EF4-FFF2-40B4-BE49-F238E27FC236}">
                <a16:creationId xmlns:a16="http://schemas.microsoft.com/office/drawing/2014/main" id="{DB1F4D34-B6F8-C1A8-1446-F563101591D7}"/>
              </a:ext>
            </a:extLst>
          </p:cNvPr>
          <p:cNvSpPr/>
          <p:nvPr/>
        </p:nvSpPr>
        <p:spPr>
          <a:xfrm>
            <a:off x="7648751" y="5324651"/>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14237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B98B9B-FC61-B9C3-8044-C4308273CE56}"/>
              </a:ext>
            </a:extLst>
          </p:cNvPr>
          <p:cNvSpPr>
            <a:spLocks noGrp="1"/>
          </p:cNvSpPr>
          <p:nvPr>
            <p:ph type="sldNum" sz="quarter" idx="7"/>
          </p:nvPr>
        </p:nvSpPr>
        <p:spPr/>
        <p:txBody>
          <a:bodyPr/>
          <a:lstStyle/>
          <a:p>
            <a:fld id="{B6F15528-21DE-4FAA-801E-634DDDAF4B2B}" type="slidenum">
              <a:rPr lang="fr-BE" smtClean="0"/>
              <a:pPr/>
              <a:t>19</a:t>
            </a:fld>
            <a:endParaRPr lang="fr-BE"/>
          </a:p>
        </p:txBody>
      </p:sp>
      <p:sp>
        <p:nvSpPr>
          <p:cNvPr id="3" name="Titre 2">
            <a:extLst>
              <a:ext uri="{FF2B5EF4-FFF2-40B4-BE49-F238E27FC236}">
                <a16:creationId xmlns:a16="http://schemas.microsoft.com/office/drawing/2014/main" id="{6B06C564-0702-F309-0322-B30FD16F85AC}"/>
              </a:ext>
            </a:extLst>
          </p:cNvPr>
          <p:cNvSpPr>
            <a:spLocks noGrp="1"/>
          </p:cNvSpPr>
          <p:nvPr>
            <p:ph type="title"/>
          </p:nvPr>
        </p:nvSpPr>
        <p:spPr/>
        <p:txBody>
          <a:bodyPr/>
          <a:lstStyle/>
          <a:p>
            <a:r>
              <a:rPr lang="fr-BE" dirty="0" err="1"/>
              <a:t>Ein</a:t>
            </a:r>
            <a:r>
              <a:rPr lang="fr-BE" dirty="0"/>
              <a:t> Zentrum </a:t>
            </a:r>
            <a:r>
              <a:rPr lang="fr-BE" dirty="0" err="1"/>
              <a:t>als</a:t>
            </a:r>
            <a:r>
              <a:rPr lang="fr-BE" dirty="0"/>
              <a:t> Tempo-30-Zone</a:t>
            </a:r>
          </a:p>
        </p:txBody>
      </p:sp>
      <p:sp>
        <p:nvSpPr>
          <p:cNvPr id="5" name="Espace réservé du contenu 3">
            <a:extLst>
              <a:ext uri="{FF2B5EF4-FFF2-40B4-BE49-F238E27FC236}">
                <a16:creationId xmlns:a16="http://schemas.microsoft.com/office/drawing/2014/main" id="{648777E9-5BA1-AE04-D0AC-2911B7A8BAE8}"/>
              </a:ext>
            </a:extLst>
          </p:cNvPr>
          <p:cNvSpPr txBox="1">
            <a:spLocks/>
          </p:cNvSpPr>
          <p:nvPr/>
        </p:nvSpPr>
        <p:spPr>
          <a:xfrm>
            <a:off x="548533" y="957465"/>
            <a:ext cx="8269542" cy="3184382"/>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fr-BE" sz="1800" b="1" dirty="0" err="1"/>
              <a:t>Drei</a:t>
            </a:r>
            <a:r>
              <a:rPr lang="fr-BE" sz="1800" b="1" dirty="0"/>
              <a:t> </a:t>
            </a:r>
            <a:r>
              <a:rPr lang="fr-BE" sz="1800" b="1" dirty="0" err="1"/>
              <a:t>Kreuzungen</a:t>
            </a:r>
            <a:r>
              <a:rPr lang="fr-BE" sz="1800" b="1" dirty="0"/>
              <a:t> </a:t>
            </a:r>
            <a:r>
              <a:rPr lang="fr-BE" sz="1800" b="1" dirty="0" err="1"/>
              <a:t>müssen</a:t>
            </a:r>
            <a:r>
              <a:rPr lang="fr-BE" sz="1800" b="1" dirty="0"/>
              <a:t> </a:t>
            </a:r>
            <a:r>
              <a:rPr lang="fr-BE" sz="1800" b="1" dirty="0" err="1"/>
              <a:t>prioritär</a:t>
            </a:r>
            <a:r>
              <a:rPr lang="fr-BE" sz="1800" b="1" dirty="0"/>
              <a:t> </a:t>
            </a:r>
            <a:r>
              <a:rPr lang="fr-BE" sz="1800" b="1" dirty="0" err="1"/>
              <a:t>neugestaltet</a:t>
            </a:r>
            <a:r>
              <a:rPr lang="fr-BE" sz="1800" b="1" dirty="0"/>
              <a:t> </a:t>
            </a:r>
            <a:r>
              <a:rPr lang="fr-BE" sz="1800" b="1" dirty="0" err="1"/>
              <a:t>werden</a:t>
            </a:r>
            <a:r>
              <a:rPr lang="fr-BE" sz="1800" b="1" dirty="0"/>
              <a:t>, </a:t>
            </a:r>
            <a:r>
              <a:rPr lang="fr-BE" sz="1800" dirty="0"/>
              <a:t>um </a:t>
            </a:r>
            <a:r>
              <a:rPr lang="fr-BE" sz="1800" dirty="0" err="1"/>
              <a:t>auf</a:t>
            </a:r>
            <a:r>
              <a:rPr lang="fr-BE" sz="1800" dirty="0"/>
              <a:t> </a:t>
            </a:r>
            <a:r>
              <a:rPr lang="fr-BE" sz="1800" dirty="0" err="1"/>
              <a:t>folgende</a:t>
            </a:r>
            <a:r>
              <a:rPr lang="fr-BE" sz="1800" dirty="0"/>
              <a:t> </a:t>
            </a:r>
            <a:r>
              <a:rPr lang="fr-BE" sz="1800" dirty="0" err="1"/>
              <a:t>Herausforderungen</a:t>
            </a:r>
            <a:r>
              <a:rPr lang="fr-BE" sz="1800" dirty="0"/>
              <a:t> </a:t>
            </a:r>
            <a:r>
              <a:rPr lang="fr-BE" sz="1800" dirty="0" err="1"/>
              <a:t>zu</a:t>
            </a:r>
            <a:r>
              <a:rPr lang="fr-BE" sz="1800" dirty="0"/>
              <a:t> </a:t>
            </a:r>
            <a:r>
              <a:rPr lang="fr-BE" sz="1800" dirty="0" err="1"/>
              <a:t>reagieren</a:t>
            </a:r>
            <a:r>
              <a:rPr lang="fr-BE" sz="1800" dirty="0"/>
              <a:t>: </a:t>
            </a:r>
          </a:p>
          <a:p>
            <a:pPr algn="just">
              <a:buFont typeface="Arial" panose="020B0604020202020204" pitchFamily="34" charset="0"/>
              <a:buChar char="•"/>
            </a:pPr>
            <a:r>
              <a:rPr lang="fr-BE" sz="1800" dirty="0"/>
              <a:t>Den Start der </a:t>
            </a:r>
            <a:r>
              <a:rPr lang="fr-BE" sz="1800" dirty="0" err="1"/>
              <a:t>zukünftigen</a:t>
            </a:r>
            <a:r>
              <a:rPr lang="fr-BE" sz="1800" dirty="0"/>
              <a:t> Tempo-30-Zonen </a:t>
            </a:r>
            <a:r>
              <a:rPr lang="fr-BE" sz="1800" dirty="0" err="1"/>
              <a:t>kennzeichnen</a:t>
            </a:r>
            <a:r>
              <a:rPr lang="fr-BE" sz="1800" dirty="0"/>
              <a:t> </a:t>
            </a:r>
          </a:p>
          <a:p>
            <a:pPr algn="just">
              <a:buFont typeface="Arial" panose="020B0604020202020204" pitchFamily="34" charset="0"/>
              <a:buChar char="•"/>
            </a:pPr>
            <a:r>
              <a:rPr lang="fr-BE" sz="1800" dirty="0"/>
              <a:t>Die </a:t>
            </a:r>
            <a:r>
              <a:rPr lang="fr-BE" sz="1800" dirty="0" err="1"/>
              <a:t>Länge</a:t>
            </a:r>
            <a:r>
              <a:rPr lang="fr-BE" sz="1800" dirty="0"/>
              <a:t> der </a:t>
            </a:r>
            <a:r>
              <a:rPr lang="fr-BE" sz="1800" dirty="0" err="1"/>
              <a:t>Fußgängerübergänge</a:t>
            </a:r>
            <a:r>
              <a:rPr lang="fr-BE" sz="1800" dirty="0"/>
              <a:t> </a:t>
            </a:r>
            <a:r>
              <a:rPr lang="fr-BE" sz="1800" dirty="0" err="1"/>
              <a:t>verkürzen</a:t>
            </a:r>
            <a:r>
              <a:rPr lang="fr-BE" sz="1800" dirty="0"/>
              <a:t> </a:t>
            </a:r>
          </a:p>
          <a:p>
            <a:pPr algn="just">
              <a:buFont typeface="Arial" panose="020B0604020202020204" pitchFamily="34" charset="0"/>
              <a:buChar char="•"/>
            </a:pPr>
            <a:r>
              <a:rPr lang="fr-BE" sz="1800" dirty="0" err="1"/>
              <a:t>Aktiven</a:t>
            </a:r>
            <a:r>
              <a:rPr lang="fr-BE" sz="1800" dirty="0"/>
              <a:t> </a:t>
            </a:r>
            <a:r>
              <a:rPr lang="fr-BE" sz="1800" dirty="0" err="1"/>
              <a:t>Fortbewegungsmöglichkeiten</a:t>
            </a:r>
            <a:r>
              <a:rPr lang="fr-BE" sz="1800" dirty="0"/>
              <a:t> </a:t>
            </a:r>
            <a:r>
              <a:rPr lang="fr-BE" sz="1800" dirty="0" err="1"/>
              <a:t>mehr</a:t>
            </a:r>
            <a:r>
              <a:rPr lang="fr-BE" sz="1800" dirty="0"/>
              <a:t> </a:t>
            </a:r>
            <a:r>
              <a:rPr lang="fr-BE" sz="1800" dirty="0" err="1"/>
              <a:t>Platz</a:t>
            </a:r>
            <a:r>
              <a:rPr lang="fr-BE" sz="1800" dirty="0"/>
              <a:t> </a:t>
            </a:r>
            <a:r>
              <a:rPr lang="fr-BE" sz="1800" dirty="0" err="1"/>
              <a:t>einräumen</a:t>
            </a:r>
            <a:r>
              <a:rPr lang="fr-BE" sz="1800" dirty="0"/>
              <a:t>, die </a:t>
            </a:r>
            <a:r>
              <a:rPr lang="fr-BE" sz="1800" dirty="0" err="1"/>
              <a:t>Kontinuität</a:t>
            </a:r>
            <a:r>
              <a:rPr lang="fr-BE" sz="1800" dirty="0"/>
              <a:t> der </a:t>
            </a:r>
            <a:r>
              <a:rPr lang="fr-BE" sz="1800" dirty="0" err="1"/>
              <a:t>Radwege</a:t>
            </a:r>
            <a:r>
              <a:rPr lang="fr-BE" sz="1800" dirty="0"/>
              <a:t> </a:t>
            </a:r>
            <a:r>
              <a:rPr lang="fr-BE" sz="1800" dirty="0" err="1"/>
              <a:t>gewährleisten</a:t>
            </a:r>
            <a:r>
              <a:rPr lang="fr-BE" sz="1800" dirty="0"/>
              <a:t> </a:t>
            </a:r>
          </a:p>
          <a:p>
            <a:pPr algn="just">
              <a:buFont typeface="Arial" panose="020B0604020202020204" pitchFamily="34" charset="0"/>
              <a:buChar char="•"/>
            </a:pPr>
            <a:r>
              <a:rPr lang="fr-BE" sz="1800" dirty="0"/>
              <a:t>Den </a:t>
            </a:r>
            <a:r>
              <a:rPr lang="fr-BE" sz="1800" dirty="0" err="1"/>
              <a:t>Transitverkehr</a:t>
            </a:r>
            <a:r>
              <a:rPr lang="fr-BE" sz="1800" dirty="0"/>
              <a:t> </a:t>
            </a:r>
            <a:r>
              <a:rPr lang="fr-BE" sz="1800" dirty="0" err="1"/>
              <a:t>uninteressant</a:t>
            </a:r>
            <a:r>
              <a:rPr lang="fr-BE" sz="1800" dirty="0"/>
              <a:t> </a:t>
            </a:r>
            <a:r>
              <a:rPr lang="fr-BE" sz="1800" dirty="0" err="1"/>
              <a:t>machen</a:t>
            </a:r>
            <a:endParaRPr lang="fr-BE" sz="1800" dirty="0"/>
          </a:p>
          <a:p>
            <a:pPr algn="just">
              <a:buFont typeface="Arial" panose="020B0604020202020204" pitchFamily="34" charset="0"/>
              <a:buChar char="•"/>
            </a:pPr>
            <a:endParaRPr lang="fr-BE" sz="1800" dirty="0"/>
          </a:p>
          <a:p>
            <a:pPr algn="just">
              <a:buFont typeface="Arial" panose="020B0604020202020204" pitchFamily="34" charset="0"/>
              <a:buChar char="•"/>
            </a:pPr>
            <a:endParaRPr lang="fr-BE" sz="1800" dirty="0"/>
          </a:p>
        </p:txBody>
      </p:sp>
      <p:pic>
        <p:nvPicPr>
          <p:cNvPr id="2050" name="Picture 2">
            <a:extLst>
              <a:ext uri="{FF2B5EF4-FFF2-40B4-BE49-F238E27FC236}">
                <a16:creationId xmlns:a16="http://schemas.microsoft.com/office/drawing/2014/main" id="{244567F1-D3C4-8395-9DB1-9E1B8C905B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533" y="3851472"/>
            <a:ext cx="336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C40F0EFC-8A74-1B25-E1E2-CFC0D5652A2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57505" y="3851472"/>
            <a:ext cx="336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C0719395-DDDB-E144-E411-F93838157B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6477" y="3841272"/>
            <a:ext cx="3359445" cy="2520000"/>
          </a:xfrm>
          <a:prstGeom prst="rect">
            <a:avLst/>
          </a:prstGeom>
        </p:spPr>
      </p:pic>
      <p:sp>
        <p:nvSpPr>
          <p:cNvPr id="11" name="ZoneTexte 10">
            <a:extLst>
              <a:ext uri="{FF2B5EF4-FFF2-40B4-BE49-F238E27FC236}">
                <a16:creationId xmlns:a16="http://schemas.microsoft.com/office/drawing/2014/main" id="{F37052BC-8A0F-2AB1-69DD-3767CC50FA01}"/>
              </a:ext>
            </a:extLst>
          </p:cNvPr>
          <p:cNvSpPr txBox="1"/>
          <p:nvPr/>
        </p:nvSpPr>
        <p:spPr>
          <a:xfrm>
            <a:off x="1142559" y="6371472"/>
            <a:ext cx="2184124" cy="307777"/>
          </a:xfrm>
          <a:prstGeom prst="rect">
            <a:avLst/>
          </a:prstGeom>
          <a:noFill/>
        </p:spPr>
        <p:txBody>
          <a:bodyPr wrap="none" rtlCol="0">
            <a:spAutoFit/>
          </a:bodyPr>
          <a:lstStyle/>
          <a:p>
            <a:pPr algn="ctr"/>
            <a:r>
              <a:rPr lang="fr-BE" sz="1400" dirty="0" err="1">
                <a:solidFill>
                  <a:srgbClr val="000000"/>
                </a:solidFill>
              </a:rPr>
              <a:t>Parkstraße</a:t>
            </a:r>
            <a:r>
              <a:rPr lang="fr-BE" sz="1400" dirty="0">
                <a:solidFill>
                  <a:srgbClr val="000000"/>
                </a:solidFill>
              </a:rPr>
              <a:t> # </a:t>
            </a:r>
            <a:r>
              <a:rPr lang="fr-BE" sz="1400" dirty="0" err="1">
                <a:solidFill>
                  <a:srgbClr val="000000"/>
                </a:solidFill>
              </a:rPr>
              <a:t>Brunnenstraße</a:t>
            </a:r>
            <a:endParaRPr lang="fr-BE" sz="1400" dirty="0">
              <a:solidFill>
                <a:srgbClr val="000000"/>
              </a:solidFill>
            </a:endParaRPr>
          </a:p>
        </p:txBody>
      </p:sp>
      <p:sp>
        <p:nvSpPr>
          <p:cNvPr id="12" name="ZoneTexte 11">
            <a:extLst>
              <a:ext uri="{FF2B5EF4-FFF2-40B4-BE49-F238E27FC236}">
                <a16:creationId xmlns:a16="http://schemas.microsoft.com/office/drawing/2014/main" id="{1DD65C1B-4911-6AE6-BEB4-1B13C4072E3B}"/>
              </a:ext>
            </a:extLst>
          </p:cNvPr>
          <p:cNvSpPr txBox="1"/>
          <p:nvPr/>
        </p:nvSpPr>
        <p:spPr>
          <a:xfrm>
            <a:off x="4691825" y="6405215"/>
            <a:ext cx="2829557" cy="307777"/>
          </a:xfrm>
          <a:prstGeom prst="rect">
            <a:avLst/>
          </a:prstGeom>
          <a:noFill/>
        </p:spPr>
        <p:txBody>
          <a:bodyPr wrap="none" rtlCol="0">
            <a:spAutoFit/>
          </a:bodyPr>
          <a:lstStyle/>
          <a:p>
            <a:pPr algn="ctr"/>
            <a:r>
              <a:rPr lang="fr-BE" sz="1400" dirty="0" err="1">
                <a:solidFill>
                  <a:srgbClr val="000000"/>
                </a:solidFill>
              </a:rPr>
              <a:t>Moresneter</a:t>
            </a:r>
            <a:r>
              <a:rPr lang="fr-BE" sz="1400" dirty="0">
                <a:solidFill>
                  <a:srgbClr val="000000"/>
                </a:solidFill>
              </a:rPr>
              <a:t> </a:t>
            </a:r>
            <a:r>
              <a:rPr lang="fr-BE" sz="1400" dirty="0" err="1">
                <a:solidFill>
                  <a:srgbClr val="000000"/>
                </a:solidFill>
              </a:rPr>
              <a:t>Straße</a:t>
            </a:r>
            <a:r>
              <a:rPr lang="fr-BE" sz="1400" dirty="0">
                <a:solidFill>
                  <a:srgbClr val="000000"/>
                </a:solidFill>
              </a:rPr>
              <a:t> # </a:t>
            </a:r>
            <a:r>
              <a:rPr lang="fr-BE" sz="1400" dirty="0" err="1">
                <a:solidFill>
                  <a:srgbClr val="000000"/>
                </a:solidFill>
              </a:rPr>
              <a:t>Comouthstraße</a:t>
            </a:r>
            <a:endParaRPr lang="fr-BE" sz="1400" dirty="0">
              <a:solidFill>
                <a:srgbClr val="000000"/>
              </a:solidFill>
            </a:endParaRPr>
          </a:p>
        </p:txBody>
      </p:sp>
      <p:sp>
        <p:nvSpPr>
          <p:cNvPr id="13" name="ZoneTexte 12">
            <a:extLst>
              <a:ext uri="{FF2B5EF4-FFF2-40B4-BE49-F238E27FC236}">
                <a16:creationId xmlns:a16="http://schemas.microsoft.com/office/drawing/2014/main" id="{E5F239BE-BEBB-3963-6A48-64FDBB59E678}"/>
              </a:ext>
            </a:extLst>
          </p:cNvPr>
          <p:cNvSpPr txBox="1"/>
          <p:nvPr/>
        </p:nvSpPr>
        <p:spPr>
          <a:xfrm>
            <a:off x="8865377" y="6371472"/>
            <a:ext cx="2312556" cy="307777"/>
          </a:xfrm>
          <a:prstGeom prst="rect">
            <a:avLst/>
          </a:prstGeom>
          <a:noFill/>
        </p:spPr>
        <p:txBody>
          <a:bodyPr wrap="none" rtlCol="0">
            <a:spAutoFit/>
          </a:bodyPr>
          <a:lstStyle/>
          <a:p>
            <a:pPr algn="ctr"/>
            <a:r>
              <a:rPr lang="fr-BE" sz="1400" dirty="0" err="1">
                <a:solidFill>
                  <a:srgbClr val="000000"/>
                </a:solidFill>
              </a:rPr>
              <a:t>Heygraben</a:t>
            </a:r>
            <a:r>
              <a:rPr lang="fr-BE" sz="1400" dirty="0">
                <a:solidFill>
                  <a:srgbClr val="000000"/>
                </a:solidFill>
              </a:rPr>
              <a:t> # </a:t>
            </a:r>
            <a:r>
              <a:rPr lang="fr-BE" sz="1400" dirty="0" err="1">
                <a:solidFill>
                  <a:srgbClr val="000000"/>
                </a:solidFill>
              </a:rPr>
              <a:t>Patronagestraße</a:t>
            </a:r>
            <a:endParaRPr lang="fr-BE" sz="1400" dirty="0">
              <a:solidFill>
                <a:srgbClr val="000000"/>
              </a:solidFill>
            </a:endParaRPr>
          </a:p>
        </p:txBody>
      </p:sp>
      <p:sp>
        <p:nvSpPr>
          <p:cNvPr id="4" name="ZoneTexte 3">
            <a:extLst>
              <a:ext uri="{FF2B5EF4-FFF2-40B4-BE49-F238E27FC236}">
                <a16:creationId xmlns:a16="http://schemas.microsoft.com/office/drawing/2014/main" id="{5CA8BCE2-00AA-829F-AB3D-EF116CAE2F2C}"/>
              </a:ext>
            </a:extLst>
          </p:cNvPr>
          <p:cNvSpPr txBox="1"/>
          <p:nvPr/>
        </p:nvSpPr>
        <p:spPr>
          <a:xfrm>
            <a:off x="548533" y="3016728"/>
            <a:ext cx="11177389" cy="877163"/>
          </a:xfrm>
          <a:prstGeom prst="rect">
            <a:avLst/>
          </a:prstGeom>
          <a:solidFill>
            <a:schemeClr val="bg2"/>
          </a:solidFill>
          <a:ln w="12700">
            <a:solidFill>
              <a:schemeClr val="accent2"/>
            </a:solidFill>
            <a:prstDash val="dash"/>
          </a:ln>
        </p:spPr>
        <p:txBody>
          <a:bodyPr wrap="square" rtlCol="0">
            <a:spAutoFit/>
          </a:bodyPr>
          <a:lstStyle/>
          <a:p>
            <a:pPr lvl="1" algn="just"/>
            <a:r>
              <a:rPr lang="fr-BE" sz="1700" dirty="0">
                <a:solidFill>
                  <a:schemeClr val="tx2">
                    <a:lumMod val="50000"/>
                  </a:schemeClr>
                </a:solidFill>
              </a:rPr>
              <a:t>Die </a:t>
            </a:r>
            <a:r>
              <a:rPr lang="fr-BE" sz="1700" dirty="0" err="1">
                <a:solidFill>
                  <a:schemeClr val="tx2">
                    <a:lumMod val="50000"/>
                  </a:schemeClr>
                </a:solidFill>
              </a:rPr>
              <a:t>vorgeschlagenen</a:t>
            </a:r>
            <a:r>
              <a:rPr lang="fr-BE" sz="1700" dirty="0">
                <a:solidFill>
                  <a:schemeClr val="tx2">
                    <a:lumMod val="50000"/>
                  </a:schemeClr>
                </a:solidFill>
              </a:rPr>
              <a:t> </a:t>
            </a:r>
            <a:r>
              <a:rPr lang="fr-BE" sz="1700" dirty="0" err="1">
                <a:solidFill>
                  <a:schemeClr val="tx2">
                    <a:lumMod val="50000"/>
                  </a:schemeClr>
                </a:solidFill>
              </a:rPr>
              <a:t>Schemen</a:t>
            </a:r>
            <a:r>
              <a:rPr lang="fr-BE" sz="1700" dirty="0">
                <a:solidFill>
                  <a:schemeClr val="tx2">
                    <a:lumMod val="50000"/>
                  </a:schemeClr>
                </a:solidFill>
              </a:rPr>
              <a:t> </a:t>
            </a:r>
            <a:r>
              <a:rPr lang="fr-BE" sz="1700" dirty="0" err="1">
                <a:solidFill>
                  <a:schemeClr val="tx2">
                    <a:lumMod val="50000"/>
                  </a:schemeClr>
                </a:solidFill>
              </a:rPr>
              <a:t>für</a:t>
            </a:r>
            <a:r>
              <a:rPr lang="fr-BE" sz="1700" dirty="0">
                <a:solidFill>
                  <a:schemeClr val="tx2">
                    <a:lumMod val="50000"/>
                  </a:schemeClr>
                </a:solidFill>
              </a:rPr>
              <a:t> die </a:t>
            </a:r>
            <a:r>
              <a:rPr lang="fr-BE" sz="1700" dirty="0" err="1">
                <a:solidFill>
                  <a:schemeClr val="tx2">
                    <a:lumMod val="50000"/>
                  </a:schemeClr>
                </a:solidFill>
              </a:rPr>
              <a:t>drei</a:t>
            </a:r>
            <a:r>
              <a:rPr lang="fr-BE" sz="1700" dirty="0">
                <a:solidFill>
                  <a:schemeClr val="tx2">
                    <a:lumMod val="50000"/>
                  </a:schemeClr>
                </a:solidFill>
              </a:rPr>
              <a:t> </a:t>
            </a:r>
            <a:r>
              <a:rPr lang="fr-BE" sz="1700" dirty="0" err="1">
                <a:solidFill>
                  <a:schemeClr val="tx2">
                    <a:lumMod val="50000"/>
                  </a:schemeClr>
                </a:solidFill>
              </a:rPr>
              <a:t>Kreuzungen</a:t>
            </a:r>
            <a:r>
              <a:rPr lang="fr-BE" sz="1700" dirty="0">
                <a:solidFill>
                  <a:schemeClr val="tx2">
                    <a:lumMod val="50000"/>
                  </a:schemeClr>
                </a:solidFill>
              </a:rPr>
              <a:t> </a:t>
            </a:r>
            <a:r>
              <a:rPr lang="fr-BE" sz="1700" dirty="0" err="1">
                <a:solidFill>
                  <a:schemeClr val="tx2">
                    <a:lumMod val="50000"/>
                  </a:schemeClr>
                </a:solidFill>
              </a:rPr>
              <a:t>sind</a:t>
            </a:r>
            <a:r>
              <a:rPr lang="fr-BE" sz="1700" dirty="0">
                <a:solidFill>
                  <a:schemeClr val="tx2">
                    <a:lumMod val="50000"/>
                  </a:schemeClr>
                </a:solidFill>
              </a:rPr>
              <a:t> </a:t>
            </a:r>
            <a:r>
              <a:rPr lang="fr-BE" sz="1700" b="1" dirty="0" err="1">
                <a:solidFill>
                  <a:schemeClr val="tx2">
                    <a:lumMod val="50000"/>
                  </a:schemeClr>
                </a:solidFill>
              </a:rPr>
              <a:t>Prinzipschemen</a:t>
            </a:r>
            <a:r>
              <a:rPr lang="fr-BE" sz="1700" dirty="0">
                <a:solidFill>
                  <a:schemeClr val="tx2">
                    <a:lumMod val="50000"/>
                  </a:schemeClr>
                </a:solidFill>
              </a:rPr>
              <a:t>, um die </a:t>
            </a:r>
            <a:r>
              <a:rPr lang="fr-BE" sz="1700" dirty="0" err="1">
                <a:solidFill>
                  <a:schemeClr val="tx2">
                    <a:lumMod val="50000"/>
                  </a:schemeClr>
                </a:solidFill>
              </a:rPr>
              <a:t>Umgestaltungsherausforderungen</a:t>
            </a:r>
            <a:r>
              <a:rPr lang="fr-BE" sz="1700" dirty="0">
                <a:solidFill>
                  <a:schemeClr val="tx2">
                    <a:lumMod val="50000"/>
                  </a:schemeClr>
                </a:solidFill>
              </a:rPr>
              <a:t> </a:t>
            </a:r>
            <a:r>
              <a:rPr lang="fr-BE" sz="1700" dirty="0" err="1">
                <a:solidFill>
                  <a:schemeClr val="tx2">
                    <a:lumMod val="50000"/>
                  </a:schemeClr>
                </a:solidFill>
              </a:rPr>
              <a:t>aufzuzeigen</a:t>
            </a:r>
            <a:r>
              <a:rPr lang="fr-BE" sz="1700" dirty="0">
                <a:solidFill>
                  <a:schemeClr val="tx2">
                    <a:lumMod val="50000"/>
                  </a:schemeClr>
                </a:solidFill>
              </a:rPr>
              <a:t>. Die </a:t>
            </a:r>
            <a:r>
              <a:rPr lang="fr-BE" sz="1700" dirty="0" err="1">
                <a:solidFill>
                  <a:schemeClr val="tx2">
                    <a:lumMod val="50000"/>
                  </a:schemeClr>
                </a:solidFill>
              </a:rPr>
              <a:t>Ausarbeitung</a:t>
            </a:r>
            <a:r>
              <a:rPr lang="fr-BE" sz="1700" dirty="0">
                <a:solidFill>
                  <a:schemeClr val="tx2">
                    <a:lumMod val="50000"/>
                  </a:schemeClr>
                </a:solidFill>
              </a:rPr>
              <a:t> des </a:t>
            </a:r>
            <a:r>
              <a:rPr lang="fr-BE" sz="1700" dirty="0" err="1">
                <a:solidFill>
                  <a:schemeClr val="tx2">
                    <a:lumMod val="50000"/>
                  </a:schemeClr>
                </a:solidFill>
              </a:rPr>
              <a:t>Projekts</a:t>
            </a:r>
            <a:r>
              <a:rPr lang="fr-BE" sz="1700" dirty="0">
                <a:solidFill>
                  <a:schemeClr val="tx2">
                    <a:lumMod val="50000"/>
                  </a:schemeClr>
                </a:solidFill>
              </a:rPr>
              <a:t> </a:t>
            </a:r>
            <a:r>
              <a:rPr lang="fr-BE" sz="1700" dirty="0" err="1">
                <a:solidFill>
                  <a:schemeClr val="tx2">
                    <a:lumMod val="50000"/>
                  </a:schemeClr>
                </a:solidFill>
              </a:rPr>
              <a:t>benötigt</a:t>
            </a:r>
            <a:r>
              <a:rPr lang="fr-BE" sz="1700" dirty="0">
                <a:solidFill>
                  <a:schemeClr val="tx2">
                    <a:lumMod val="50000"/>
                  </a:schemeClr>
                </a:solidFill>
              </a:rPr>
              <a:t> </a:t>
            </a:r>
            <a:r>
              <a:rPr lang="fr-BE" sz="1700" dirty="0" err="1">
                <a:solidFill>
                  <a:schemeClr val="tx2">
                    <a:lumMod val="50000"/>
                  </a:schemeClr>
                </a:solidFill>
              </a:rPr>
              <a:t>zusätzliche</a:t>
            </a:r>
            <a:r>
              <a:rPr lang="fr-BE" sz="1700" dirty="0">
                <a:solidFill>
                  <a:schemeClr val="tx2">
                    <a:lumMod val="50000"/>
                  </a:schemeClr>
                </a:solidFill>
              </a:rPr>
              <a:t> </a:t>
            </a:r>
            <a:r>
              <a:rPr lang="fr-BE" sz="1700" dirty="0" err="1">
                <a:solidFill>
                  <a:schemeClr val="tx2">
                    <a:lumMod val="50000"/>
                  </a:schemeClr>
                </a:solidFill>
              </a:rPr>
              <a:t>Studien</a:t>
            </a:r>
            <a:r>
              <a:rPr lang="fr-BE" sz="1700" dirty="0">
                <a:solidFill>
                  <a:schemeClr val="tx2">
                    <a:lumMod val="50000"/>
                  </a:schemeClr>
                </a:solidFill>
              </a:rPr>
              <a:t> (</a:t>
            </a:r>
            <a:r>
              <a:rPr lang="de-DE" sz="1700" dirty="0">
                <a:solidFill>
                  <a:schemeClr val="tx2">
                    <a:lumMod val="50000"/>
                  </a:schemeClr>
                </a:solidFill>
              </a:rPr>
              <a:t>„</a:t>
            </a:r>
            <a:r>
              <a:rPr lang="fr-BE" sz="1700" dirty="0">
                <a:solidFill>
                  <a:schemeClr val="tx2">
                    <a:lumMod val="50000"/>
                  </a:schemeClr>
                </a:solidFill>
              </a:rPr>
              <a:t>levé topo</a:t>
            </a:r>
            <a:r>
              <a:rPr lang="de-DE" sz="1700" dirty="0">
                <a:solidFill>
                  <a:schemeClr val="tx2">
                    <a:lumMod val="50000"/>
                  </a:schemeClr>
                </a:solidFill>
              </a:rPr>
              <a:t>“</a:t>
            </a:r>
            <a:r>
              <a:rPr lang="fr-BE" sz="1700" dirty="0">
                <a:solidFill>
                  <a:schemeClr val="tx2">
                    <a:lumMod val="50000"/>
                  </a:schemeClr>
                </a:solidFill>
              </a:rPr>
              <a:t>), </a:t>
            </a:r>
            <a:r>
              <a:rPr lang="fr-BE" sz="1700" dirty="0" err="1">
                <a:solidFill>
                  <a:schemeClr val="tx2">
                    <a:lumMod val="50000"/>
                  </a:schemeClr>
                </a:solidFill>
              </a:rPr>
              <a:t>eine</a:t>
            </a:r>
            <a:r>
              <a:rPr lang="fr-BE" sz="1700" dirty="0">
                <a:solidFill>
                  <a:schemeClr val="tx2">
                    <a:lumMod val="50000"/>
                  </a:schemeClr>
                </a:solidFill>
              </a:rPr>
              <a:t> </a:t>
            </a:r>
            <a:r>
              <a:rPr lang="fr-BE" sz="1700" dirty="0" err="1">
                <a:solidFill>
                  <a:schemeClr val="tx2">
                    <a:lumMod val="50000"/>
                  </a:schemeClr>
                </a:solidFill>
              </a:rPr>
              <a:t>Validierung</a:t>
            </a:r>
            <a:r>
              <a:rPr lang="fr-BE" sz="1700" dirty="0">
                <a:solidFill>
                  <a:schemeClr val="tx2">
                    <a:lumMod val="50000"/>
                  </a:schemeClr>
                </a:solidFill>
              </a:rPr>
              <a:t> der </a:t>
            </a:r>
            <a:r>
              <a:rPr lang="fr-BE" sz="1700" dirty="0" err="1">
                <a:solidFill>
                  <a:schemeClr val="tx2">
                    <a:lumMod val="50000"/>
                  </a:schemeClr>
                </a:solidFill>
              </a:rPr>
              <a:t>Pläne</a:t>
            </a:r>
            <a:r>
              <a:rPr lang="fr-BE" sz="1700" dirty="0">
                <a:solidFill>
                  <a:schemeClr val="tx2">
                    <a:lumMod val="50000"/>
                  </a:schemeClr>
                </a:solidFill>
              </a:rPr>
              <a:t> und der </a:t>
            </a:r>
            <a:r>
              <a:rPr lang="fr-BE" sz="1700" dirty="0" err="1">
                <a:solidFill>
                  <a:schemeClr val="tx2">
                    <a:lumMod val="50000"/>
                  </a:schemeClr>
                </a:solidFill>
              </a:rPr>
              <a:t>Beschilderung</a:t>
            </a:r>
            <a:r>
              <a:rPr lang="fr-BE" sz="1700" dirty="0">
                <a:solidFill>
                  <a:schemeClr val="tx2">
                    <a:lumMod val="50000"/>
                  </a:schemeClr>
                </a:solidFill>
              </a:rPr>
              <a:t> </a:t>
            </a:r>
            <a:r>
              <a:rPr lang="fr-BE" sz="1700" dirty="0" err="1">
                <a:solidFill>
                  <a:schemeClr val="tx2">
                    <a:lumMod val="50000"/>
                  </a:schemeClr>
                </a:solidFill>
              </a:rPr>
              <a:t>durch</a:t>
            </a:r>
            <a:r>
              <a:rPr lang="fr-BE" sz="1700" dirty="0">
                <a:solidFill>
                  <a:schemeClr val="tx2">
                    <a:lumMod val="50000"/>
                  </a:schemeClr>
                </a:solidFill>
              </a:rPr>
              <a:t> die </a:t>
            </a:r>
            <a:r>
              <a:rPr lang="fr-BE" sz="1700" dirty="0" err="1">
                <a:solidFill>
                  <a:schemeClr val="tx2">
                    <a:lumMod val="50000"/>
                  </a:schemeClr>
                </a:solidFill>
              </a:rPr>
              <a:t>Wallonische</a:t>
            </a:r>
            <a:r>
              <a:rPr lang="fr-BE" sz="1700" dirty="0">
                <a:solidFill>
                  <a:schemeClr val="tx2">
                    <a:lumMod val="50000"/>
                  </a:schemeClr>
                </a:solidFill>
              </a:rPr>
              <a:t> </a:t>
            </a:r>
            <a:r>
              <a:rPr lang="fr-BE" sz="1700" dirty="0" err="1">
                <a:solidFill>
                  <a:schemeClr val="tx2">
                    <a:lumMod val="50000"/>
                  </a:schemeClr>
                </a:solidFill>
              </a:rPr>
              <a:t>Region</a:t>
            </a:r>
            <a:r>
              <a:rPr lang="fr-BE" sz="1700" dirty="0">
                <a:solidFill>
                  <a:schemeClr val="tx2">
                    <a:lumMod val="50000"/>
                  </a:schemeClr>
                </a:solidFill>
              </a:rPr>
              <a:t> </a:t>
            </a:r>
            <a:r>
              <a:rPr lang="fr-BE" sz="1700" dirty="0" err="1">
                <a:solidFill>
                  <a:schemeClr val="tx2">
                    <a:lumMod val="50000"/>
                  </a:schemeClr>
                </a:solidFill>
              </a:rPr>
              <a:t>sowie</a:t>
            </a:r>
            <a:r>
              <a:rPr lang="fr-BE" sz="1700" dirty="0">
                <a:solidFill>
                  <a:schemeClr val="tx2">
                    <a:lumMod val="50000"/>
                  </a:schemeClr>
                </a:solidFill>
              </a:rPr>
              <a:t> </a:t>
            </a:r>
            <a:r>
              <a:rPr lang="fr-BE" sz="1700" dirty="0" err="1">
                <a:solidFill>
                  <a:schemeClr val="tx2">
                    <a:lumMod val="50000"/>
                  </a:schemeClr>
                </a:solidFill>
              </a:rPr>
              <a:t>gegebenenfalls</a:t>
            </a:r>
            <a:r>
              <a:rPr lang="fr-BE" sz="1700" dirty="0">
                <a:solidFill>
                  <a:schemeClr val="tx2">
                    <a:lumMod val="50000"/>
                  </a:schemeClr>
                </a:solidFill>
              </a:rPr>
              <a:t> die </a:t>
            </a:r>
            <a:r>
              <a:rPr lang="fr-BE" sz="1700" dirty="0" err="1">
                <a:solidFill>
                  <a:schemeClr val="tx2">
                    <a:lumMod val="50000"/>
                  </a:schemeClr>
                </a:solidFill>
              </a:rPr>
              <a:t>Annahme</a:t>
            </a:r>
            <a:r>
              <a:rPr lang="fr-BE" sz="1700" dirty="0">
                <a:solidFill>
                  <a:schemeClr val="tx2">
                    <a:lumMod val="50000"/>
                  </a:schemeClr>
                </a:solidFill>
              </a:rPr>
              <a:t> </a:t>
            </a:r>
            <a:r>
              <a:rPr lang="fr-BE" sz="1700" dirty="0" err="1">
                <a:solidFill>
                  <a:schemeClr val="tx2">
                    <a:lumMod val="50000"/>
                  </a:schemeClr>
                </a:solidFill>
              </a:rPr>
              <a:t>zusätzlicher</a:t>
            </a:r>
            <a:r>
              <a:rPr lang="fr-BE" sz="1700" dirty="0">
                <a:solidFill>
                  <a:schemeClr val="tx2">
                    <a:lumMod val="50000"/>
                  </a:schemeClr>
                </a:solidFill>
              </a:rPr>
              <a:t> </a:t>
            </a:r>
            <a:r>
              <a:rPr lang="fr-BE" sz="1700" dirty="0" err="1">
                <a:solidFill>
                  <a:schemeClr val="tx2">
                    <a:lumMod val="50000"/>
                  </a:schemeClr>
                </a:solidFill>
              </a:rPr>
              <a:t>Regeln</a:t>
            </a:r>
            <a:r>
              <a:rPr lang="fr-BE" sz="1700" dirty="0">
                <a:solidFill>
                  <a:schemeClr val="tx2">
                    <a:lumMod val="50000"/>
                  </a:schemeClr>
                </a:solidFill>
              </a:rPr>
              <a:t>.</a:t>
            </a:r>
          </a:p>
        </p:txBody>
      </p:sp>
      <p:pic>
        <p:nvPicPr>
          <p:cNvPr id="8" name="Graphique 7" descr="Point d’exclamation avec un remplissage uni">
            <a:extLst>
              <a:ext uri="{FF2B5EF4-FFF2-40B4-BE49-F238E27FC236}">
                <a16:creationId xmlns:a16="http://schemas.microsoft.com/office/drawing/2014/main" id="{51BBE251-7660-2ABE-7355-CE57CCDB5B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7687" y="2758404"/>
            <a:ext cx="715347" cy="715347"/>
          </a:xfrm>
          <a:prstGeom prst="rect">
            <a:avLst/>
          </a:prstGeom>
        </p:spPr>
      </p:pic>
    </p:spTree>
    <p:extLst>
      <p:ext uri="{BB962C8B-B14F-4D97-AF65-F5344CB8AC3E}">
        <p14:creationId xmlns:p14="http://schemas.microsoft.com/office/powerpoint/2010/main" val="266438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B357664-894C-9D3F-4C60-4724446F291B}"/>
              </a:ext>
            </a:extLst>
          </p:cNvPr>
          <p:cNvSpPr>
            <a:spLocks noGrp="1"/>
          </p:cNvSpPr>
          <p:nvPr>
            <p:ph type="body" sz="quarter" idx="10"/>
          </p:nvPr>
        </p:nvSpPr>
        <p:spPr>
          <a:xfrm>
            <a:off x="2400300" y="2133599"/>
            <a:ext cx="7391400" cy="762000"/>
          </a:xfrm>
        </p:spPr>
        <p:txBody>
          <a:bodyPr>
            <a:normAutofit/>
          </a:bodyPr>
          <a:lstStyle/>
          <a:p>
            <a:r>
              <a:rPr lang="fr-BE" dirty="0"/>
              <a:t>KMP Kelmis </a:t>
            </a:r>
          </a:p>
        </p:txBody>
      </p:sp>
      <p:sp>
        <p:nvSpPr>
          <p:cNvPr id="3" name="Espace réservé du texte 2">
            <a:extLst>
              <a:ext uri="{FF2B5EF4-FFF2-40B4-BE49-F238E27FC236}">
                <a16:creationId xmlns:a16="http://schemas.microsoft.com/office/drawing/2014/main" id="{F0400FAE-C766-CABA-FC09-19527657D8CA}"/>
              </a:ext>
            </a:extLst>
          </p:cNvPr>
          <p:cNvSpPr>
            <a:spLocks noGrp="1"/>
          </p:cNvSpPr>
          <p:nvPr>
            <p:ph type="body" sz="quarter" idx="11"/>
          </p:nvPr>
        </p:nvSpPr>
        <p:spPr>
          <a:xfrm>
            <a:off x="2400300" y="2971799"/>
            <a:ext cx="7391400" cy="2514600"/>
          </a:xfrm>
        </p:spPr>
        <p:txBody>
          <a:bodyPr>
            <a:normAutofit/>
          </a:bodyPr>
          <a:lstStyle/>
          <a:p>
            <a:r>
              <a:rPr lang="fr-BE" dirty="0" err="1"/>
              <a:t>Einleitung</a:t>
            </a:r>
            <a:endParaRPr lang="fr-BE" dirty="0"/>
          </a:p>
        </p:txBody>
      </p:sp>
    </p:spTree>
    <p:extLst>
      <p:ext uri="{BB962C8B-B14F-4D97-AF65-F5344CB8AC3E}">
        <p14:creationId xmlns:p14="http://schemas.microsoft.com/office/powerpoint/2010/main" val="385098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B98B9B-FC61-B9C3-8044-C4308273CE56}"/>
              </a:ext>
            </a:extLst>
          </p:cNvPr>
          <p:cNvSpPr>
            <a:spLocks noGrp="1"/>
          </p:cNvSpPr>
          <p:nvPr>
            <p:ph type="sldNum" sz="quarter" idx="7"/>
          </p:nvPr>
        </p:nvSpPr>
        <p:spPr/>
        <p:txBody>
          <a:bodyPr/>
          <a:lstStyle/>
          <a:p>
            <a:fld id="{B6F15528-21DE-4FAA-801E-634DDDAF4B2B}" type="slidenum">
              <a:rPr lang="fr-BE" smtClean="0"/>
              <a:pPr/>
              <a:t>20</a:t>
            </a:fld>
            <a:endParaRPr lang="fr-BE"/>
          </a:p>
        </p:txBody>
      </p:sp>
      <p:sp>
        <p:nvSpPr>
          <p:cNvPr id="3" name="Titre 2">
            <a:extLst>
              <a:ext uri="{FF2B5EF4-FFF2-40B4-BE49-F238E27FC236}">
                <a16:creationId xmlns:a16="http://schemas.microsoft.com/office/drawing/2014/main" id="{6B06C564-0702-F309-0322-B30FD16F85AC}"/>
              </a:ext>
            </a:extLst>
          </p:cNvPr>
          <p:cNvSpPr>
            <a:spLocks noGrp="1"/>
          </p:cNvSpPr>
          <p:nvPr>
            <p:ph type="title"/>
          </p:nvPr>
        </p:nvSpPr>
        <p:spPr/>
        <p:txBody>
          <a:bodyPr/>
          <a:lstStyle/>
          <a:p>
            <a:r>
              <a:rPr lang="fr-FR" dirty="0" err="1"/>
              <a:t>Beispiel</a:t>
            </a:r>
            <a:r>
              <a:rPr lang="fr-FR" dirty="0"/>
              <a:t> </a:t>
            </a:r>
            <a:r>
              <a:rPr lang="fr-FR" dirty="0" err="1"/>
              <a:t>Kreuzung</a:t>
            </a:r>
            <a:r>
              <a:rPr lang="fr-FR" dirty="0"/>
              <a:t> </a:t>
            </a:r>
            <a:r>
              <a:rPr lang="fr-FR" dirty="0" err="1"/>
              <a:t>Parkstraße</a:t>
            </a:r>
            <a:r>
              <a:rPr lang="fr-FR" dirty="0"/>
              <a:t> # </a:t>
            </a:r>
            <a:r>
              <a:rPr lang="fr-FR" dirty="0" err="1"/>
              <a:t>Brunnenstraße</a:t>
            </a:r>
            <a:endParaRPr lang="fr-BE" dirty="0"/>
          </a:p>
        </p:txBody>
      </p:sp>
      <p:pic>
        <p:nvPicPr>
          <p:cNvPr id="14" name="Image 13">
            <a:extLst>
              <a:ext uri="{FF2B5EF4-FFF2-40B4-BE49-F238E27FC236}">
                <a16:creationId xmlns:a16="http://schemas.microsoft.com/office/drawing/2014/main" id="{B22E269A-7F26-4E9B-7F60-14FB323957FE}"/>
              </a:ext>
            </a:extLst>
          </p:cNvPr>
          <p:cNvPicPr>
            <a:picLocks noChangeAspect="1"/>
          </p:cNvPicPr>
          <p:nvPr/>
        </p:nvPicPr>
        <p:blipFill>
          <a:blip r:embed="rId2"/>
          <a:stretch>
            <a:fillRect/>
          </a:stretch>
        </p:blipFill>
        <p:spPr>
          <a:xfrm>
            <a:off x="81864" y="843339"/>
            <a:ext cx="2974109" cy="2404686"/>
          </a:xfrm>
          <a:prstGeom prst="rect">
            <a:avLst/>
          </a:prstGeom>
        </p:spPr>
      </p:pic>
      <p:sp>
        <p:nvSpPr>
          <p:cNvPr id="15" name="Ellipse 14">
            <a:extLst>
              <a:ext uri="{FF2B5EF4-FFF2-40B4-BE49-F238E27FC236}">
                <a16:creationId xmlns:a16="http://schemas.microsoft.com/office/drawing/2014/main" id="{BCF20361-7DEE-3FA6-07B5-6256B0AB1783}"/>
              </a:ext>
            </a:extLst>
          </p:cNvPr>
          <p:cNvSpPr/>
          <p:nvPr/>
        </p:nvSpPr>
        <p:spPr>
          <a:xfrm>
            <a:off x="270957" y="2392337"/>
            <a:ext cx="295268" cy="26627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6" name="Groupe 25">
            <a:extLst>
              <a:ext uri="{FF2B5EF4-FFF2-40B4-BE49-F238E27FC236}">
                <a16:creationId xmlns:a16="http://schemas.microsoft.com/office/drawing/2014/main" id="{E0421514-3785-A2A7-ADAD-3D72715FC5AB}"/>
              </a:ext>
            </a:extLst>
          </p:cNvPr>
          <p:cNvGrpSpPr/>
          <p:nvPr/>
        </p:nvGrpSpPr>
        <p:grpSpPr>
          <a:xfrm>
            <a:off x="3284320" y="707005"/>
            <a:ext cx="7664697" cy="6165305"/>
            <a:chOff x="4527302" y="692695"/>
            <a:chExt cx="7664697" cy="6165305"/>
          </a:xfrm>
        </p:grpSpPr>
        <p:pic>
          <p:nvPicPr>
            <p:cNvPr id="4" name="Image 3">
              <a:extLst>
                <a:ext uri="{FF2B5EF4-FFF2-40B4-BE49-F238E27FC236}">
                  <a16:creationId xmlns:a16="http://schemas.microsoft.com/office/drawing/2014/main" id="{41887419-0F7D-C2A1-3AE6-8401F988DE14}"/>
                </a:ext>
              </a:extLst>
            </p:cNvPr>
            <p:cNvPicPr>
              <a:picLocks noChangeAspect="1"/>
            </p:cNvPicPr>
            <p:nvPr/>
          </p:nvPicPr>
          <p:blipFill rotWithShape="1">
            <a:blip r:embed="rId3"/>
            <a:srcRect l="9962"/>
            <a:stretch/>
          </p:blipFill>
          <p:spPr>
            <a:xfrm>
              <a:off x="4527302" y="692695"/>
              <a:ext cx="7664697" cy="6165305"/>
            </a:xfrm>
            <a:prstGeom prst="rect">
              <a:avLst/>
            </a:prstGeom>
          </p:spPr>
        </p:pic>
        <p:sp>
          <p:nvSpPr>
            <p:cNvPr id="5" name="Forme libre : forme 4">
              <a:extLst>
                <a:ext uri="{FF2B5EF4-FFF2-40B4-BE49-F238E27FC236}">
                  <a16:creationId xmlns:a16="http://schemas.microsoft.com/office/drawing/2014/main" id="{4A7DC51A-4FB3-A632-8A2F-30A1C8ACA5FA}"/>
                </a:ext>
              </a:extLst>
            </p:cNvPr>
            <p:cNvSpPr/>
            <p:nvPr/>
          </p:nvSpPr>
          <p:spPr>
            <a:xfrm>
              <a:off x="6686549" y="3171825"/>
              <a:ext cx="647701" cy="180975"/>
            </a:xfrm>
            <a:custGeom>
              <a:avLst/>
              <a:gdLst>
                <a:gd name="connsiteX0" fmla="*/ 14288 w 642938"/>
                <a:gd name="connsiteY0" fmla="*/ 114300 h 176213"/>
                <a:gd name="connsiteX1" fmla="*/ 628650 w 642938"/>
                <a:gd name="connsiteY1" fmla="*/ 0 h 176213"/>
                <a:gd name="connsiteX2" fmla="*/ 642938 w 642938"/>
                <a:gd name="connsiteY2" fmla="*/ 176213 h 176213"/>
                <a:gd name="connsiteX3" fmla="*/ 0 w 642938"/>
                <a:gd name="connsiteY3" fmla="*/ 171450 h 176213"/>
                <a:gd name="connsiteX4" fmla="*/ 14288 w 642938"/>
                <a:gd name="connsiteY4" fmla="*/ 114300 h 176213"/>
                <a:gd name="connsiteX0" fmla="*/ 14288 w 633413"/>
                <a:gd name="connsiteY0" fmla="*/ 114300 h 180975"/>
                <a:gd name="connsiteX1" fmla="*/ 628650 w 633413"/>
                <a:gd name="connsiteY1" fmla="*/ 0 h 180975"/>
                <a:gd name="connsiteX2" fmla="*/ 633413 w 633413"/>
                <a:gd name="connsiteY2" fmla="*/ 180975 h 180975"/>
                <a:gd name="connsiteX3" fmla="*/ 0 w 633413"/>
                <a:gd name="connsiteY3" fmla="*/ 171450 h 180975"/>
                <a:gd name="connsiteX4" fmla="*/ 14288 w 633413"/>
                <a:gd name="connsiteY4" fmla="*/ 114300 h 180975"/>
                <a:gd name="connsiteX0" fmla="*/ 14288 w 638175"/>
                <a:gd name="connsiteY0" fmla="*/ 114300 h 180975"/>
                <a:gd name="connsiteX1" fmla="*/ 638175 w 638175"/>
                <a:gd name="connsiteY1" fmla="*/ 0 h 180975"/>
                <a:gd name="connsiteX2" fmla="*/ 633413 w 638175"/>
                <a:gd name="connsiteY2" fmla="*/ 180975 h 180975"/>
                <a:gd name="connsiteX3" fmla="*/ 0 w 638175"/>
                <a:gd name="connsiteY3" fmla="*/ 171450 h 180975"/>
                <a:gd name="connsiteX4" fmla="*/ 14288 w 638175"/>
                <a:gd name="connsiteY4" fmla="*/ 114300 h 180975"/>
                <a:gd name="connsiteX0" fmla="*/ 14288 w 647701"/>
                <a:gd name="connsiteY0" fmla="*/ 114300 h 180975"/>
                <a:gd name="connsiteX1" fmla="*/ 638175 w 647701"/>
                <a:gd name="connsiteY1" fmla="*/ 0 h 180975"/>
                <a:gd name="connsiteX2" fmla="*/ 647701 w 647701"/>
                <a:gd name="connsiteY2" fmla="*/ 180975 h 180975"/>
                <a:gd name="connsiteX3" fmla="*/ 0 w 647701"/>
                <a:gd name="connsiteY3" fmla="*/ 171450 h 180975"/>
                <a:gd name="connsiteX4" fmla="*/ 14288 w 647701"/>
                <a:gd name="connsiteY4" fmla="*/ 1143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1" h="180975">
                  <a:moveTo>
                    <a:pt x="14288" y="114300"/>
                  </a:moveTo>
                  <a:lnTo>
                    <a:pt x="638175" y="0"/>
                  </a:lnTo>
                  <a:lnTo>
                    <a:pt x="647701" y="180975"/>
                  </a:lnTo>
                  <a:lnTo>
                    <a:pt x="0" y="171450"/>
                  </a:lnTo>
                  <a:lnTo>
                    <a:pt x="14288" y="114300"/>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6" name="Forme libre : forme 5">
              <a:extLst>
                <a:ext uri="{FF2B5EF4-FFF2-40B4-BE49-F238E27FC236}">
                  <a16:creationId xmlns:a16="http://schemas.microsoft.com/office/drawing/2014/main" id="{7BBA9D44-8397-D311-DA68-C0B8FC4B6065}"/>
                </a:ext>
              </a:extLst>
            </p:cNvPr>
            <p:cNvSpPr/>
            <p:nvPr/>
          </p:nvSpPr>
          <p:spPr>
            <a:xfrm>
              <a:off x="6994525" y="4095750"/>
              <a:ext cx="577850" cy="231775"/>
            </a:xfrm>
            <a:custGeom>
              <a:avLst/>
              <a:gdLst>
                <a:gd name="connsiteX0" fmla="*/ 0 w 577850"/>
                <a:gd name="connsiteY0" fmla="*/ 107950 h 231775"/>
                <a:gd name="connsiteX1" fmla="*/ 19050 w 577850"/>
                <a:gd name="connsiteY1" fmla="*/ 47625 h 231775"/>
                <a:gd name="connsiteX2" fmla="*/ 184150 w 577850"/>
                <a:gd name="connsiteY2" fmla="*/ 0 h 231775"/>
                <a:gd name="connsiteX3" fmla="*/ 403225 w 577850"/>
                <a:gd name="connsiteY3" fmla="*/ 12700 h 231775"/>
                <a:gd name="connsiteX4" fmla="*/ 530225 w 577850"/>
                <a:gd name="connsiteY4" fmla="*/ 53975 h 231775"/>
                <a:gd name="connsiteX5" fmla="*/ 577850 w 577850"/>
                <a:gd name="connsiteY5" fmla="*/ 180975 h 231775"/>
                <a:gd name="connsiteX6" fmla="*/ 568325 w 577850"/>
                <a:gd name="connsiteY6" fmla="*/ 231775 h 231775"/>
                <a:gd name="connsiteX7" fmla="*/ 260350 w 577850"/>
                <a:gd name="connsiteY7" fmla="*/ 161925 h 231775"/>
                <a:gd name="connsiteX8" fmla="*/ 0 w 577850"/>
                <a:gd name="connsiteY8" fmla="*/ 107950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850" h="231775">
                  <a:moveTo>
                    <a:pt x="0" y="107950"/>
                  </a:moveTo>
                  <a:lnTo>
                    <a:pt x="19050" y="47625"/>
                  </a:lnTo>
                  <a:lnTo>
                    <a:pt x="184150" y="0"/>
                  </a:lnTo>
                  <a:lnTo>
                    <a:pt x="403225" y="12700"/>
                  </a:lnTo>
                  <a:lnTo>
                    <a:pt x="530225" y="53975"/>
                  </a:lnTo>
                  <a:lnTo>
                    <a:pt x="577850" y="180975"/>
                  </a:lnTo>
                  <a:lnTo>
                    <a:pt x="568325" y="231775"/>
                  </a:lnTo>
                  <a:lnTo>
                    <a:pt x="260350" y="161925"/>
                  </a:lnTo>
                  <a:lnTo>
                    <a:pt x="0" y="107950"/>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8" name="Forme libre : forme 7">
              <a:extLst>
                <a:ext uri="{FF2B5EF4-FFF2-40B4-BE49-F238E27FC236}">
                  <a16:creationId xmlns:a16="http://schemas.microsoft.com/office/drawing/2014/main" id="{8D6BEEA8-AC49-8BB7-8C06-51F291DA33B6}"/>
                </a:ext>
              </a:extLst>
            </p:cNvPr>
            <p:cNvSpPr/>
            <p:nvPr/>
          </p:nvSpPr>
          <p:spPr>
            <a:xfrm>
              <a:off x="8043863" y="4357688"/>
              <a:ext cx="247650" cy="138112"/>
            </a:xfrm>
            <a:custGeom>
              <a:avLst/>
              <a:gdLst>
                <a:gd name="connsiteX0" fmla="*/ 0 w 247650"/>
                <a:gd name="connsiteY0" fmla="*/ 90487 h 138112"/>
                <a:gd name="connsiteX1" fmla="*/ 80962 w 247650"/>
                <a:gd name="connsiteY1" fmla="*/ 19050 h 138112"/>
                <a:gd name="connsiteX2" fmla="*/ 200025 w 247650"/>
                <a:gd name="connsiteY2" fmla="*/ 0 h 138112"/>
                <a:gd name="connsiteX3" fmla="*/ 247650 w 247650"/>
                <a:gd name="connsiteY3" fmla="*/ 33337 h 138112"/>
                <a:gd name="connsiteX4" fmla="*/ 166687 w 247650"/>
                <a:gd name="connsiteY4" fmla="*/ 138112 h 138112"/>
                <a:gd name="connsiteX5" fmla="*/ 0 w 247650"/>
                <a:gd name="connsiteY5" fmla="*/ 90487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0" h="138112">
                  <a:moveTo>
                    <a:pt x="0" y="90487"/>
                  </a:moveTo>
                  <a:lnTo>
                    <a:pt x="80962" y="19050"/>
                  </a:lnTo>
                  <a:lnTo>
                    <a:pt x="200025" y="0"/>
                  </a:lnTo>
                  <a:lnTo>
                    <a:pt x="247650" y="33337"/>
                  </a:lnTo>
                  <a:lnTo>
                    <a:pt x="166687" y="138112"/>
                  </a:lnTo>
                  <a:lnTo>
                    <a:pt x="0" y="90487"/>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0" name="Forme libre : forme 9">
              <a:extLst>
                <a:ext uri="{FF2B5EF4-FFF2-40B4-BE49-F238E27FC236}">
                  <a16:creationId xmlns:a16="http://schemas.microsoft.com/office/drawing/2014/main" id="{3B6547E3-18FF-0A0C-C763-37AB757EC874}"/>
                </a:ext>
              </a:extLst>
            </p:cNvPr>
            <p:cNvSpPr/>
            <p:nvPr/>
          </p:nvSpPr>
          <p:spPr>
            <a:xfrm>
              <a:off x="5505450" y="1938338"/>
              <a:ext cx="2114550" cy="1457325"/>
            </a:xfrm>
            <a:custGeom>
              <a:avLst/>
              <a:gdLst>
                <a:gd name="connsiteX0" fmla="*/ 0 w 2114550"/>
                <a:gd name="connsiteY0" fmla="*/ 1371600 h 1457325"/>
                <a:gd name="connsiteX1" fmla="*/ 23813 w 2114550"/>
                <a:gd name="connsiteY1" fmla="*/ 1190625 h 1457325"/>
                <a:gd name="connsiteX2" fmla="*/ 476250 w 2114550"/>
                <a:gd name="connsiteY2" fmla="*/ 1247775 h 1457325"/>
                <a:gd name="connsiteX3" fmla="*/ 490538 w 2114550"/>
                <a:gd name="connsiteY3" fmla="*/ 1314450 h 1457325"/>
                <a:gd name="connsiteX4" fmla="*/ 681038 w 2114550"/>
                <a:gd name="connsiteY4" fmla="*/ 1357312 h 1457325"/>
                <a:gd name="connsiteX5" fmla="*/ 1990725 w 2114550"/>
                <a:gd name="connsiteY5" fmla="*/ 1090612 h 1457325"/>
                <a:gd name="connsiteX6" fmla="*/ 1876425 w 2114550"/>
                <a:gd name="connsiteY6" fmla="*/ 19050 h 1457325"/>
                <a:gd name="connsiteX7" fmla="*/ 1947863 w 2114550"/>
                <a:gd name="connsiteY7" fmla="*/ 0 h 1457325"/>
                <a:gd name="connsiteX8" fmla="*/ 2109788 w 2114550"/>
                <a:gd name="connsiteY8" fmla="*/ 1014412 h 1457325"/>
                <a:gd name="connsiteX9" fmla="*/ 2114550 w 2114550"/>
                <a:gd name="connsiteY9" fmla="*/ 1157287 h 1457325"/>
                <a:gd name="connsiteX10" fmla="*/ 647700 w 2114550"/>
                <a:gd name="connsiteY10" fmla="*/ 1457325 h 1457325"/>
                <a:gd name="connsiteX11" fmla="*/ 0 w 2114550"/>
                <a:gd name="connsiteY11" fmla="*/ 1371600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4550" h="1457325">
                  <a:moveTo>
                    <a:pt x="0" y="1371600"/>
                  </a:moveTo>
                  <a:lnTo>
                    <a:pt x="23813" y="1190625"/>
                  </a:lnTo>
                  <a:lnTo>
                    <a:pt x="476250" y="1247775"/>
                  </a:lnTo>
                  <a:lnTo>
                    <a:pt x="490538" y="1314450"/>
                  </a:lnTo>
                  <a:lnTo>
                    <a:pt x="681038" y="1357312"/>
                  </a:lnTo>
                  <a:lnTo>
                    <a:pt x="1990725" y="1090612"/>
                  </a:lnTo>
                  <a:lnTo>
                    <a:pt x="1876425" y="19050"/>
                  </a:lnTo>
                  <a:lnTo>
                    <a:pt x="1947863" y="0"/>
                  </a:lnTo>
                  <a:lnTo>
                    <a:pt x="2109788" y="1014412"/>
                  </a:lnTo>
                  <a:lnTo>
                    <a:pt x="2114550" y="1157287"/>
                  </a:lnTo>
                  <a:lnTo>
                    <a:pt x="647700" y="1457325"/>
                  </a:lnTo>
                  <a:lnTo>
                    <a:pt x="0" y="137160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1" name="Forme libre : forme 10">
              <a:extLst>
                <a:ext uri="{FF2B5EF4-FFF2-40B4-BE49-F238E27FC236}">
                  <a16:creationId xmlns:a16="http://schemas.microsoft.com/office/drawing/2014/main" id="{D806EE23-A25A-2792-EE20-D74A41869F2C}"/>
                </a:ext>
              </a:extLst>
            </p:cNvPr>
            <p:cNvSpPr/>
            <p:nvPr/>
          </p:nvSpPr>
          <p:spPr>
            <a:xfrm>
              <a:off x="6153150" y="3086100"/>
              <a:ext cx="1519238" cy="481013"/>
            </a:xfrm>
            <a:custGeom>
              <a:avLst/>
              <a:gdLst>
                <a:gd name="connsiteX0" fmla="*/ 0 w 1500188"/>
                <a:gd name="connsiteY0" fmla="*/ 309563 h 481013"/>
                <a:gd name="connsiteX1" fmla="*/ 523875 w 1500188"/>
                <a:gd name="connsiteY1" fmla="*/ 204788 h 481013"/>
                <a:gd name="connsiteX2" fmla="*/ 523875 w 1500188"/>
                <a:gd name="connsiteY2" fmla="*/ 257175 h 481013"/>
                <a:gd name="connsiteX3" fmla="*/ 1171575 w 1500188"/>
                <a:gd name="connsiteY3" fmla="*/ 295275 h 481013"/>
                <a:gd name="connsiteX4" fmla="*/ 1162050 w 1500188"/>
                <a:gd name="connsiteY4" fmla="*/ 76200 h 481013"/>
                <a:gd name="connsiteX5" fmla="*/ 1457325 w 1500188"/>
                <a:gd name="connsiteY5" fmla="*/ 0 h 481013"/>
                <a:gd name="connsiteX6" fmla="*/ 1500188 w 1500188"/>
                <a:gd name="connsiteY6" fmla="*/ 200025 h 481013"/>
                <a:gd name="connsiteX7" fmla="*/ 1428750 w 1500188"/>
                <a:gd name="connsiteY7" fmla="*/ 371475 h 481013"/>
                <a:gd name="connsiteX8" fmla="*/ 1290638 w 1500188"/>
                <a:gd name="connsiteY8" fmla="*/ 481013 h 481013"/>
                <a:gd name="connsiteX9" fmla="*/ 1223963 w 1500188"/>
                <a:gd name="connsiteY9" fmla="*/ 385763 h 481013"/>
                <a:gd name="connsiteX10" fmla="*/ 0 w 1500188"/>
                <a:gd name="connsiteY10" fmla="*/ 309563 h 481013"/>
                <a:gd name="connsiteX0" fmla="*/ 0 w 1535113"/>
                <a:gd name="connsiteY0" fmla="*/ 306388 h 481013"/>
                <a:gd name="connsiteX1" fmla="*/ 558800 w 1535113"/>
                <a:gd name="connsiteY1" fmla="*/ 204788 h 481013"/>
                <a:gd name="connsiteX2" fmla="*/ 558800 w 1535113"/>
                <a:gd name="connsiteY2" fmla="*/ 257175 h 481013"/>
                <a:gd name="connsiteX3" fmla="*/ 1206500 w 1535113"/>
                <a:gd name="connsiteY3" fmla="*/ 295275 h 481013"/>
                <a:gd name="connsiteX4" fmla="*/ 1196975 w 1535113"/>
                <a:gd name="connsiteY4" fmla="*/ 76200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35113"/>
                <a:gd name="connsiteY0" fmla="*/ 306388 h 481013"/>
                <a:gd name="connsiteX1" fmla="*/ 558800 w 1535113"/>
                <a:gd name="connsiteY1" fmla="*/ 204788 h 481013"/>
                <a:gd name="connsiteX2" fmla="*/ 558800 w 1535113"/>
                <a:gd name="connsiteY2" fmla="*/ 257175 h 481013"/>
                <a:gd name="connsiteX3" fmla="*/ 1206500 w 1535113"/>
                <a:gd name="connsiteY3" fmla="*/ 295275 h 481013"/>
                <a:gd name="connsiteX4" fmla="*/ 1196975 w 1535113"/>
                <a:gd name="connsiteY4" fmla="*/ 76200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35113"/>
                <a:gd name="connsiteY0" fmla="*/ 306388 h 481013"/>
                <a:gd name="connsiteX1" fmla="*/ 558800 w 1535113"/>
                <a:gd name="connsiteY1" fmla="*/ 188913 h 481013"/>
                <a:gd name="connsiteX2" fmla="*/ 558800 w 1535113"/>
                <a:gd name="connsiteY2" fmla="*/ 257175 h 481013"/>
                <a:gd name="connsiteX3" fmla="*/ 1206500 w 1535113"/>
                <a:gd name="connsiteY3" fmla="*/ 295275 h 481013"/>
                <a:gd name="connsiteX4" fmla="*/ 1196975 w 1535113"/>
                <a:gd name="connsiteY4" fmla="*/ 76200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35113"/>
                <a:gd name="connsiteY0" fmla="*/ 306388 h 481013"/>
                <a:gd name="connsiteX1" fmla="*/ 558800 w 1535113"/>
                <a:gd name="connsiteY1" fmla="*/ 188913 h 481013"/>
                <a:gd name="connsiteX2" fmla="*/ 558800 w 1535113"/>
                <a:gd name="connsiteY2" fmla="*/ 257175 h 481013"/>
                <a:gd name="connsiteX3" fmla="*/ 1206500 w 1535113"/>
                <a:gd name="connsiteY3" fmla="*/ 295275 h 481013"/>
                <a:gd name="connsiteX4" fmla="*/ 1196975 w 1535113"/>
                <a:gd name="connsiteY4" fmla="*/ 66675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19238"/>
                <a:gd name="connsiteY0" fmla="*/ 309563 h 481013"/>
                <a:gd name="connsiteX1" fmla="*/ 542925 w 1519238"/>
                <a:gd name="connsiteY1" fmla="*/ 188913 h 481013"/>
                <a:gd name="connsiteX2" fmla="*/ 542925 w 1519238"/>
                <a:gd name="connsiteY2" fmla="*/ 257175 h 481013"/>
                <a:gd name="connsiteX3" fmla="*/ 1190625 w 1519238"/>
                <a:gd name="connsiteY3" fmla="*/ 295275 h 481013"/>
                <a:gd name="connsiteX4" fmla="*/ 1181100 w 1519238"/>
                <a:gd name="connsiteY4" fmla="*/ 66675 h 481013"/>
                <a:gd name="connsiteX5" fmla="*/ 1476375 w 1519238"/>
                <a:gd name="connsiteY5" fmla="*/ 0 h 481013"/>
                <a:gd name="connsiteX6" fmla="*/ 1519238 w 1519238"/>
                <a:gd name="connsiteY6" fmla="*/ 200025 h 481013"/>
                <a:gd name="connsiteX7" fmla="*/ 1447800 w 1519238"/>
                <a:gd name="connsiteY7" fmla="*/ 371475 h 481013"/>
                <a:gd name="connsiteX8" fmla="*/ 1309688 w 1519238"/>
                <a:gd name="connsiteY8" fmla="*/ 481013 h 481013"/>
                <a:gd name="connsiteX9" fmla="*/ 1243013 w 1519238"/>
                <a:gd name="connsiteY9" fmla="*/ 385763 h 481013"/>
                <a:gd name="connsiteX10" fmla="*/ 0 w 1519238"/>
                <a:gd name="connsiteY10" fmla="*/ 309563 h 481013"/>
                <a:gd name="connsiteX0" fmla="*/ 0 w 1519238"/>
                <a:gd name="connsiteY0" fmla="*/ 309563 h 481013"/>
                <a:gd name="connsiteX1" fmla="*/ 542925 w 1519238"/>
                <a:gd name="connsiteY1" fmla="*/ 211138 h 481013"/>
                <a:gd name="connsiteX2" fmla="*/ 542925 w 1519238"/>
                <a:gd name="connsiteY2" fmla="*/ 257175 h 481013"/>
                <a:gd name="connsiteX3" fmla="*/ 1190625 w 1519238"/>
                <a:gd name="connsiteY3" fmla="*/ 295275 h 481013"/>
                <a:gd name="connsiteX4" fmla="*/ 1181100 w 1519238"/>
                <a:gd name="connsiteY4" fmla="*/ 66675 h 481013"/>
                <a:gd name="connsiteX5" fmla="*/ 1476375 w 1519238"/>
                <a:gd name="connsiteY5" fmla="*/ 0 h 481013"/>
                <a:gd name="connsiteX6" fmla="*/ 1519238 w 1519238"/>
                <a:gd name="connsiteY6" fmla="*/ 200025 h 481013"/>
                <a:gd name="connsiteX7" fmla="*/ 1447800 w 1519238"/>
                <a:gd name="connsiteY7" fmla="*/ 371475 h 481013"/>
                <a:gd name="connsiteX8" fmla="*/ 1309688 w 1519238"/>
                <a:gd name="connsiteY8" fmla="*/ 481013 h 481013"/>
                <a:gd name="connsiteX9" fmla="*/ 1243013 w 1519238"/>
                <a:gd name="connsiteY9" fmla="*/ 385763 h 481013"/>
                <a:gd name="connsiteX10" fmla="*/ 0 w 1519238"/>
                <a:gd name="connsiteY10" fmla="*/ 309563 h 481013"/>
                <a:gd name="connsiteX0" fmla="*/ 0 w 1519238"/>
                <a:gd name="connsiteY0" fmla="*/ 309563 h 481013"/>
                <a:gd name="connsiteX1" fmla="*/ 542925 w 1519238"/>
                <a:gd name="connsiteY1" fmla="*/ 201613 h 481013"/>
                <a:gd name="connsiteX2" fmla="*/ 542925 w 1519238"/>
                <a:gd name="connsiteY2" fmla="*/ 257175 h 481013"/>
                <a:gd name="connsiteX3" fmla="*/ 1190625 w 1519238"/>
                <a:gd name="connsiteY3" fmla="*/ 295275 h 481013"/>
                <a:gd name="connsiteX4" fmla="*/ 1181100 w 1519238"/>
                <a:gd name="connsiteY4" fmla="*/ 66675 h 481013"/>
                <a:gd name="connsiteX5" fmla="*/ 1476375 w 1519238"/>
                <a:gd name="connsiteY5" fmla="*/ 0 h 481013"/>
                <a:gd name="connsiteX6" fmla="*/ 1519238 w 1519238"/>
                <a:gd name="connsiteY6" fmla="*/ 200025 h 481013"/>
                <a:gd name="connsiteX7" fmla="*/ 1447800 w 1519238"/>
                <a:gd name="connsiteY7" fmla="*/ 371475 h 481013"/>
                <a:gd name="connsiteX8" fmla="*/ 1309688 w 1519238"/>
                <a:gd name="connsiteY8" fmla="*/ 481013 h 481013"/>
                <a:gd name="connsiteX9" fmla="*/ 1243013 w 1519238"/>
                <a:gd name="connsiteY9" fmla="*/ 385763 h 481013"/>
                <a:gd name="connsiteX10" fmla="*/ 0 w 1519238"/>
                <a:gd name="connsiteY10" fmla="*/ 309563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238" h="481013">
                  <a:moveTo>
                    <a:pt x="0" y="309563"/>
                  </a:moveTo>
                  <a:lnTo>
                    <a:pt x="542925" y="201613"/>
                  </a:lnTo>
                  <a:lnTo>
                    <a:pt x="542925" y="257175"/>
                  </a:lnTo>
                  <a:lnTo>
                    <a:pt x="1190625" y="295275"/>
                  </a:lnTo>
                  <a:lnTo>
                    <a:pt x="1181100" y="66675"/>
                  </a:lnTo>
                  <a:lnTo>
                    <a:pt x="1476375" y="0"/>
                  </a:lnTo>
                  <a:lnTo>
                    <a:pt x="1519238" y="200025"/>
                  </a:lnTo>
                  <a:lnTo>
                    <a:pt x="1447800" y="371475"/>
                  </a:lnTo>
                  <a:lnTo>
                    <a:pt x="1309688" y="481013"/>
                  </a:lnTo>
                  <a:lnTo>
                    <a:pt x="1243013" y="385763"/>
                  </a:lnTo>
                  <a:cubicBezTo>
                    <a:pt x="823384" y="359305"/>
                    <a:pt x="457729" y="364596"/>
                    <a:pt x="0" y="309563"/>
                  </a:cubicBez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2" name="Forme libre : forme 11">
              <a:extLst>
                <a:ext uri="{FF2B5EF4-FFF2-40B4-BE49-F238E27FC236}">
                  <a16:creationId xmlns:a16="http://schemas.microsoft.com/office/drawing/2014/main" id="{A45E8FDE-3B17-259F-ACB7-B4BCE85CB1AB}"/>
                </a:ext>
              </a:extLst>
            </p:cNvPr>
            <p:cNvSpPr/>
            <p:nvPr/>
          </p:nvSpPr>
          <p:spPr>
            <a:xfrm>
              <a:off x="5938838" y="3824288"/>
              <a:ext cx="1781175" cy="519112"/>
            </a:xfrm>
            <a:custGeom>
              <a:avLst/>
              <a:gdLst>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90687 w 1781175"/>
                <a:gd name="connsiteY9" fmla="*/ 338137 h 514350"/>
                <a:gd name="connsiteX10" fmla="*/ 1600200 w 1781175"/>
                <a:gd name="connsiteY10" fmla="*/ 247650 h 514350"/>
                <a:gd name="connsiteX11" fmla="*/ 1485900 w 1781175"/>
                <a:gd name="connsiteY11" fmla="*/ 238125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90687 w 1781175"/>
                <a:gd name="connsiteY9" fmla="*/ 338137 h 514350"/>
                <a:gd name="connsiteX10" fmla="*/ 1602582 w 1781175"/>
                <a:gd name="connsiteY10" fmla="*/ 261937 h 514350"/>
                <a:gd name="connsiteX11" fmla="*/ 1485900 w 1781175"/>
                <a:gd name="connsiteY11" fmla="*/ 238125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602582 w 1781175"/>
                <a:gd name="connsiteY10" fmla="*/ 261937 h 514350"/>
                <a:gd name="connsiteX11" fmla="*/ 1485900 w 1781175"/>
                <a:gd name="connsiteY11" fmla="*/ 238125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602582 w 1781175"/>
                <a:gd name="connsiteY10" fmla="*/ 261937 h 514350"/>
                <a:gd name="connsiteX11" fmla="*/ 1488282 w 1781175"/>
                <a:gd name="connsiteY11" fmla="*/ 250031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593057 w 1781175"/>
                <a:gd name="connsiteY10" fmla="*/ 352425 h 514350"/>
                <a:gd name="connsiteX11" fmla="*/ 1488282 w 1781175"/>
                <a:gd name="connsiteY11" fmla="*/ 250031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593057 w 1781175"/>
                <a:gd name="connsiteY10" fmla="*/ 352425 h 514350"/>
                <a:gd name="connsiteX11" fmla="*/ 1488282 w 1781175"/>
                <a:gd name="connsiteY11" fmla="*/ 273844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47825 w 1781175"/>
                <a:gd name="connsiteY9" fmla="*/ 447675 h 514350"/>
                <a:gd name="connsiteX10" fmla="*/ 1593057 w 1781175"/>
                <a:gd name="connsiteY10" fmla="*/ 352425 h 514350"/>
                <a:gd name="connsiteX11" fmla="*/ 1488282 w 1781175"/>
                <a:gd name="connsiteY11" fmla="*/ 273844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28774 w 1781175"/>
                <a:gd name="connsiteY8" fmla="*/ 504825 h 514350"/>
                <a:gd name="connsiteX9" fmla="*/ 1647825 w 1781175"/>
                <a:gd name="connsiteY9" fmla="*/ 447675 h 514350"/>
                <a:gd name="connsiteX10" fmla="*/ 1593057 w 1781175"/>
                <a:gd name="connsiteY10" fmla="*/ 352425 h 514350"/>
                <a:gd name="connsiteX11" fmla="*/ 1488282 w 1781175"/>
                <a:gd name="connsiteY11" fmla="*/ 273844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9112"/>
                <a:gd name="connsiteX1" fmla="*/ 871537 w 1781175"/>
                <a:gd name="connsiteY1" fmla="*/ 104775 h 519112"/>
                <a:gd name="connsiteX2" fmla="*/ 1490662 w 1781175"/>
                <a:gd name="connsiteY2" fmla="*/ 161925 h 519112"/>
                <a:gd name="connsiteX3" fmla="*/ 1547812 w 1781175"/>
                <a:gd name="connsiteY3" fmla="*/ 100012 h 519112"/>
                <a:gd name="connsiteX4" fmla="*/ 1704975 w 1781175"/>
                <a:gd name="connsiteY4" fmla="*/ 161925 h 519112"/>
                <a:gd name="connsiteX5" fmla="*/ 1781175 w 1781175"/>
                <a:gd name="connsiteY5" fmla="*/ 238125 h 519112"/>
                <a:gd name="connsiteX6" fmla="*/ 1781175 w 1781175"/>
                <a:gd name="connsiteY6" fmla="*/ 514350 h 519112"/>
                <a:gd name="connsiteX7" fmla="*/ 1719262 w 1781175"/>
                <a:gd name="connsiteY7" fmla="*/ 519112 h 519112"/>
                <a:gd name="connsiteX8" fmla="*/ 1628774 w 1781175"/>
                <a:gd name="connsiteY8" fmla="*/ 504825 h 519112"/>
                <a:gd name="connsiteX9" fmla="*/ 1647825 w 1781175"/>
                <a:gd name="connsiteY9" fmla="*/ 447675 h 519112"/>
                <a:gd name="connsiteX10" fmla="*/ 1593057 w 1781175"/>
                <a:gd name="connsiteY10" fmla="*/ 352425 h 519112"/>
                <a:gd name="connsiteX11" fmla="*/ 1488282 w 1781175"/>
                <a:gd name="connsiteY11" fmla="*/ 273844 h 519112"/>
                <a:gd name="connsiteX12" fmla="*/ 1443037 w 1781175"/>
                <a:gd name="connsiteY12" fmla="*/ 276225 h 519112"/>
                <a:gd name="connsiteX13" fmla="*/ 1285875 w 1781175"/>
                <a:gd name="connsiteY13" fmla="*/ 257175 h 519112"/>
                <a:gd name="connsiteX14" fmla="*/ 1128712 w 1781175"/>
                <a:gd name="connsiteY14" fmla="*/ 290512 h 519112"/>
                <a:gd name="connsiteX15" fmla="*/ 0 w 1781175"/>
                <a:gd name="connsiteY15" fmla="*/ 0 h 51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81175" h="519112">
                  <a:moveTo>
                    <a:pt x="0" y="0"/>
                  </a:moveTo>
                  <a:lnTo>
                    <a:pt x="871537" y="104775"/>
                  </a:lnTo>
                  <a:lnTo>
                    <a:pt x="1490662" y="161925"/>
                  </a:lnTo>
                  <a:lnTo>
                    <a:pt x="1547812" y="100012"/>
                  </a:lnTo>
                  <a:lnTo>
                    <a:pt x="1704975" y="161925"/>
                  </a:lnTo>
                  <a:lnTo>
                    <a:pt x="1781175" y="238125"/>
                  </a:lnTo>
                  <a:lnTo>
                    <a:pt x="1781175" y="514350"/>
                  </a:lnTo>
                  <a:lnTo>
                    <a:pt x="1719262" y="519112"/>
                  </a:lnTo>
                  <a:lnTo>
                    <a:pt x="1628774" y="504825"/>
                  </a:lnTo>
                  <a:lnTo>
                    <a:pt x="1647825" y="447675"/>
                  </a:lnTo>
                  <a:lnTo>
                    <a:pt x="1593057" y="352425"/>
                  </a:lnTo>
                  <a:lnTo>
                    <a:pt x="1488282" y="273844"/>
                  </a:lnTo>
                  <a:lnTo>
                    <a:pt x="1443037" y="276225"/>
                  </a:lnTo>
                  <a:lnTo>
                    <a:pt x="1285875" y="257175"/>
                  </a:lnTo>
                  <a:lnTo>
                    <a:pt x="1128712" y="290512"/>
                  </a:lnTo>
                  <a:lnTo>
                    <a:pt x="0" y="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6" name="Forme libre : forme 15">
              <a:extLst>
                <a:ext uri="{FF2B5EF4-FFF2-40B4-BE49-F238E27FC236}">
                  <a16:creationId xmlns:a16="http://schemas.microsoft.com/office/drawing/2014/main" id="{26A03B0A-ACBA-912E-F04D-65F21B104F4D}"/>
                </a:ext>
              </a:extLst>
            </p:cNvPr>
            <p:cNvSpPr/>
            <p:nvPr/>
          </p:nvSpPr>
          <p:spPr>
            <a:xfrm>
              <a:off x="5900737" y="3838575"/>
              <a:ext cx="1162049" cy="352425"/>
            </a:xfrm>
            <a:custGeom>
              <a:avLst/>
              <a:gdLst>
                <a:gd name="connsiteX0" fmla="*/ 9525 w 1185862"/>
                <a:gd name="connsiteY0" fmla="*/ 0 h 352425"/>
                <a:gd name="connsiteX1" fmla="*/ 0 w 1185862"/>
                <a:gd name="connsiteY1" fmla="*/ 71438 h 352425"/>
                <a:gd name="connsiteX2" fmla="*/ 776287 w 1185862"/>
                <a:gd name="connsiteY2" fmla="*/ 271463 h 352425"/>
                <a:gd name="connsiteX3" fmla="*/ 1104900 w 1185862"/>
                <a:gd name="connsiteY3" fmla="*/ 352425 h 352425"/>
                <a:gd name="connsiteX4" fmla="*/ 1104900 w 1185862"/>
                <a:gd name="connsiteY4" fmla="*/ 295275 h 352425"/>
                <a:gd name="connsiteX5" fmla="*/ 1185862 w 1185862"/>
                <a:gd name="connsiteY5" fmla="*/ 261938 h 352425"/>
                <a:gd name="connsiteX6" fmla="*/ 190500 w 1185862"/>
                <a:gd name="connsiteY6" fmla="*/ 14288 h 352425"/>
                <a:gd name="connsiteX7" fmla="*/ 9525 w 1185862"/>
                <a:gd name="connsiteY7" fmla="*/ 0 h 352425"/>
                <a:gd name="connsiteX0" fmla="*/ 9525 w 1185862"/>
                <a:gd name="connsiteY0" fmla="*/ 0 h 352425"/>
                <a:gd name="connsiteX1" fmla="*/ 0 w 1185862"/>
                <a:gd name="connsiteY1" fmla="*/ 71438 h 352425"/>
                <a:gd name="connsiteX2" fmla="*/ 776287 w 1185862"/>
                <a:gd name="connsiteY2" fmla="*/ 271463 h 352425"/>
                <a:gd name="connsiteX3" fmla="*/ 1104900 w 1185862"/>
                <a:gd name="connsiteY3" fmla="*/ 352425 h 352425"/>
                <a:gd name="connsiteX4" fmla="*/ 1104900 w 1185862"/>
                <a:gd name="connsiteY4" fmla="*/ 295275 h 352425"/>
                <a:gd name="connsiteX5" fmla="*/ 1185862 w 1185862"/>
                <a:gd name="connsiteY5" fmla="*/ 261938 h 352425"/>
                <a:gd name="connsiteX6" fmla="*/ 190500 w 1185862"/>
                <a:gd name="connsiteY6" fmla="*/ 14288 h 352425"/>
                <a:gd name="connsiteX7" fmla="*/ 9525 w 1185862"/>
                <a:gd name="connsiteY7" fmla="*/ 0 h 352425"/>
                <a:gd name="connsiteX0" fmla="*/ 9525 w 1181099"/>
                <a:gd name="connsiteY0" fmla="*/ 0 h 352425"/>
                <a:gd name="connsiteX1" fmla="*/ 0 w 1181099"/>
                <a:gd name="connsiteY1" fmla="*/ 71438 h 352425"/>
                <a:gd name="connsiteX2" fmla="*/ 776287 w 1181099"/>
                <a:gd name="connsiteY2" fmla="*/ 271463 h 352425"/>
                <a:gd name="connsiteX3" fmla="*/ 1104900 w 1181099"/>
                <a:gd name="connsiteY3" fmla="*/ 352425 h 352425"/>
                <a:gd name="connsiteX4" fmla="*/ 1104900 w 1181099"/>
                <a:gd name="connsiteY4" fmla="*/ 295275 h 352425"/>
                <a:gd name="connsiteX5" fmla="*/ 1181099 w 1181099"/>
                <a:gd name="connsiteY5" fmla="*/ 276226 h 352425"/>
                <a:gd name="connsiteX6" fmla="*/ 190500 w 1181099"/>
                <a:gd name="connsiteY6" fmla="*/ 14288 h 352425"/>
                <a:gd name="connsiteX7" fmla="*/ 9525 w 1181099"/>
                <a:gd name="connsiteY7" fmla="*/ 0 h 352425"/>
                <a:gd name="connsiteX0" fmla="*/ 9525 w 1181099"/>
                <a:gd name="connsiteY0" fmla="*/ 0 h 352425"/>
                <a:gd name="connsiteX1" fmla="*/ 0 w 1181099"/>
                <a:gd name="connsiteY1" fmla="*/ 71438 h 352425"/>
                <a:gd name="connsiteX2" fmla="*/ 776287 w 1181099"/>
                <a:gd name="connsiteY2" fmla="*/ 271463 h 352425"/>
                <a:gd name="connsiteX3" fmla="*/ 1104900 w 1181099"/>
                <a:gd name="connsiteY3" fmla="*/ 352425 h 352425"/>
                <a:gd name="connsiteX4" fmla="*/ 1104900 w 1181099"/>
                <a:gd name="connsiteY4" fmla="*/ 295275 h 352425"/>
                <a:gd name="connsiteX5" fmla="*/ 1181099 w 1181099"/>
                <a:gd name="connsiteY5" fmla="*/ 276226 h 352425"/>
                <a:gd name="connsiteX6" fmla="*/ 190500 w 1181099"/>
                <a:gd name="connsiteY6" fmla="*/ 23813 h 352425"/>
                <a:gd name="connsiteX7" fmla="*/ 9525 w 1181099"/>
                <a:gd name="connsiteY7" fmla="*/ 0 h 352425"/>
                <a:gd name="connsiteX0" fmla="*/ 9525 w 1162049"/>
                <a:gd name="connsiteY0" fmla="*/ 0 h 352425"/>
                <a:gd name="connsiteX1" fmla="*/ 0 w 1162049"/>
                <a:gd name="connsiteY1" fmla="*/ 71438 h 352425"/>
                <a:gd name="connsiteX2" fmla="*/ 776287 w 1162049"/>
                <a:gd name="connsiteY2" fmla="*/ 271463 h 352425"/>
                <a:gd name="connsiteX3" fmla="*/ 1104900 w 1162049"/>
                <a:gd name="connsiteY3" fmla="*/ 352425 h 352425"/>
                <a:gd name="connsiteX4" fmla="*/ 1104900 w 1162049"/>
                <a:gd name="connsiteY4" fmla="*/ 295275 h 352425"/>
                <a:gd name="connsiteX5" fmla="*/ 1162049 w 1162049"/>
                <a:gd name="connsiteY5" fmla="*/ 276226 h 352425"/>
                <a:gd name="connsiteX6" fmla="*/ 190500 w 1162049"/>
                <a:gd name="connsiteY6" fmla="*/ 23813 h 352425"/>
                <a:gd name="connsiteX7" fmla="*/ 9525 w 1162049"/>
                <a:gd name="connsiteY7"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049" h="352425">
                  <a:moveTo>
                    <a:pt x="9525" y="0"/>
                  </a:moveTo>
                  <a:lnTo>
                    <a:pt x="0" y="71438"/>
                  </a:lnTo>
                  <a:lnTo>
                    <a:pt x="776287" y="271463"/>
                  </a:lnTo>
                  <a:lnTo>
                    <a:pt x="1104900" y="352425"/>
                  </a:lnTo>
                  <a:lnTo>
                    <a:pt x="1104900" y="295275"/>
                  </a:lnTo>
                  <a:lnTo>
                    <a:pt x="1162049" y="276226"/>
                  </a:lnTo>
                  <a:lnTo>
                    <a:pt x="190500" y="23813"/>
                  </a:lnTo>
                  <a:lnTo>
                    <a:pt x="9525" y="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7" name="Forme libre : forme 16">
              <a:extLst>
                <a:ext uri="{FF2B5EF4-FFF2-40B4-BE49-F238E27FC236}">
                  <a16:creationId xmlns:a16="http://schemas.microsoft.com/office/drawing/2014/main" id="{CD4948BB-FEEA-19BF-B098-B7A947DFD41C}"/>
                </a:ext>
              </a:extLst>
            </p:cNvPr>
            <p:cNvSpPr/>
            <p:nvPr/>
          </p:nvSpPr>
          <p:spPr>
            <a:xfrm>
              <a:off x="7296149" y="4324350"/>
              <a:ext cx="400049" cy="1090613"/>
            </a:xfrm>
            <a:custGeom>
              <a:avLst/>
              <a:gdLst>
                <a:gd name="connsiteX0" fmla="*/ 257175 w 400050"/>
                <a:gd name="connsiteY0" fmla="*/ 0 h 1076325"/>
                <a:gd name="connsiteX1" fmla="*/ 0 w 400050"/>
                <a:gd name="connsiteY1" fmla="*/ 1042987 h 1076325"/>
                <a:gd name="connsiteX2" fmla="*/ 85725 w 400050"/>
                <a:gd name="connsiteY2" fmla="*/ 1076325 h 1076325"/>
                <a:gd name="connsiteX3" fmla="*/ 314325 w 400050"/>
                <a:gd name="connsiteY3" fmla="*/ 409575 h 1076325"/>
                <a:gd name="connsiteX4" fmla="*/ 400050 w 400050"/>
                <a:gd name="connsiteY4" fmla="*/ 14287 h 1076325"/>
                <a:gd name="connsiteX0" fmla="*/ 257175 w 404812"/>
                <a:gd name="connsiteY0" fmla="*/ 0 h 1076325"/>
                <a:gd name="connsiteX1" fmla="*/ 0 w 404812"/>
                <a:gd name="connsiteY1" fmla="*/ 1042987 h 1076325"/>
                <a:gd name="connsiteX2" fmla="*/ 85725 w 404812"/>
                <a:gd name="connsiteY2" fmla="*/ 1076325 h 1076325"/>
                <a:gd name="connsiteX3" fmla="*/ 314325 w 404812"/>
                <a:gd name="connsiteY3" fmla="*/ 409575 h 1076325"/>
                <a:gd name="connsiteX4" fmla="*/ 404812 w 404812"/>
                <a:gd name="connsiteY4" fmla="*/ 4762 h 1076325"/>
                <a:gd name="connsiteX0" fmla="*/ 276225 w 404812"/>
                <a:gd name="connsiteY0" fmla="*/ 0 h 1095375"/>
                <a:gd name="connsiteX1" fmla="*/ 0 w 404812"/>
                <a:gd name="connsiteY1" fmla="*/ 1062037 h 1095375"/>
                <a:gd name="connsiteX2" fmla="*/ 85725 w 404812"/>
                <a:gd name="connsiteY2" fmla="*/ 1095375 h 1095375"/>
                <a:gd name="connsiteX3" fmla="*/ 314325 w 404812"/>
                <a:gd name="connsiteY3" fmla="*/ 428625 h 1095375"/>
                <a:gd name="connsiteX4" fmla="*/ 404812 w 404812"/>
                <a:gd name="connsiteY4" fmla="*/ 23812 h 1095375"/>
                <a:gd name="connsiteX0" fmla="*/ 271462 w 404812"/>
                <a:gd name="connsiteY0" fmla="*/ 4763 h 1071563"/>
                <a:gd name="connsiteX1" fmla="*/ 0 w 404812"/>
                <a:gd name="connsiteY1" fmla="*/ 1038225 h 1071563"/>
                <a:gd name="connsiteX2" fmla="*/ 85725 w 404812"/>
                <a:gd name="connsiteY2" fmla="*/ 1071563 h 1071563"/>
                <a:gd name="connsiteX3" fmla="*/ 314325 w 404812"/>
                <a:gd name="connsiteY3" fmla="*/ 404813 h 1071563"/>
                <a:gd name="connsiteX4" fmla="*/ 404812 w 404812"/>
                <a:gd name="connsiteY4" fmla="*/ 0 h 1071563"/>
                <a:gd name="connsiteX0" fmla="*/ 271462 w 404812"/>
                <a:gd name="connsiteY0" fmla="*/ 0 h 1066800"/>
                <a:gd name="connsiteX1" fmla="*/ 0 w 404812"/>
                <a:gd name="connsiteY1" fmla="*/ 1033462 h 1066800"/>
                <a:gd name="connsiteX2" fmla="*/ 85725 w 404812"/>
                <a:gd name="connsiteY2" fmla="*/ 1066800 h 1066800"/>
                <a:gd name="connsiteX3" fmla="*/ 314325 w 404812"/>
                <a:gd name="connsiteY3" fmla="*/ 400050 h 1066800"/>
                <a:gd name="connsiteX4" fmla="*/ 404812 w 404812"/>
                <a:gd name="connsiteY4" fmla="*/ 14287 h 1066800"/>
                <a:gd name="connsiteX0" fmla="*/ 276224 w 404812"/>
                <a:gd name="connsiteY0" fmla="*/ 0 h 1090613"/>
                <a:gd name="connsiteX1" fmla="*/ 0 w 404812"/>
                <a:gd name="connsiteY1" fmla="*/ 1057275 h 1090613"/>
                <a:gd name="connsiteX2" fmla="*/ 85725 w 404812"/>
                <a:gd name="connsiteY2" fmla="*/ 1090613 h 1090613"/>
                <a:gd name="connsiteX3" fmla="*/ 314325 w 404812"/>
                <a:gd name="connsiteY3" fmla="*/ 423863 h 1090613"/>
                <a:gd name="connsiteX4" fmla="*/ 404812 w 404812"/>
                <a:gd name="connsiteY4" fmla="*/ 38100 h 1090613"/>
                <a:gd name="connsiteX0" fmla="*/ 276224 w 400049"/>
                <a:gd name="connsiteY0" fmla="*/ 0 h 1090613"/>
                <a:gd name="connsiteX1" fmla="*/ 0 w 400049"/>
                <a:gd name="connsiteY1" fmla="*/ 1057275 h 1090613"/>
                <a:gd name="connsiteX2" fmla="*/ 85725 w 400049"/>
                <a:gd name="connsiteY2" fmla="*/ 1090613 h 1090613"/>
                <a:gd name="connsiteX3" fmla="*/ 314325 w 400049"/>
                <a:gd name="connsiteY3" fmla="*/ 423863 h 1090613"/>
                <a:gd name="connsiteX4" fmla="*/ 400049 w 400049"/>
                <a:gd name="connsiteY4" fmla="*/ 33337 h 10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9" h="1090613">
                  <a:moveTo>
                    <a:pt x="276224" y="0"/>
                  </a:moveTo>
                  <a:lnTo>
                    <a:pt x="0" y="1057275"/>
                  </a:lnTo>
                  <a:lnTo>
                    <a:pt x="85725" y="1090613"/>
                  </a:lnTo>
                  <a:lnTo>
                    <a:pt x="314325" y="423863"/>
                  </a:lnTo>
                  <a:cubicBezTo>
                    <a:pt x="342900" y="292100"/>
                    <a:pt x="371474" y="165100"/>
                    <a:pt x="400049" y="33337"/>
                  </a:cubicBezTo>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8" name="Forme libre : forme 17">
              <a:extLst>
                <a:ext uri="{FF2B5EF4-FFF2-40B4-BE49-F238E27FC236}">
                  <a16:creationId xmlns:a16="http://schemas.microsoft.com/office/drawing/2014/main" id="{CC20B655-59AE-8905-737C-496E88D5F834}"/>
                </a:ext>
              </a:extLst>
            </p:cNvPr>
            <p:cNvSpPr/>
            <p:nvPr/>
          </p:nvSpPr>
          <p:spPr>
            <a:xfrm>
              <a:off x="7693025" y="4406900"/>
              <a:ext cx="1079500" cy="1057275"/>
            </a:xfrm>
            <a:custGeom>
              <a:avLst/>
              <a:gdLst>
                <a:gd name="connsiteX0" fmla="*/ 0 w 1079500"/>
                <a:gd name="connsiteY0" fmla="*/ 1047750 h 1057275"/>
                <a:gd name="connsiteX1" fmla="*/ 146050 w 1079500"/>
                <a:gd name="connsiteY1" fmla="*/ 603250 h 1057275"/>
                <a:gd name="connsiteX2" fmla="*/ 257175 w 1079500"/>
                <a:gd name="connsiteY2" fmla="*/ 184150 h 1057275"/>
                <a:gd name="connsiteX3" fmla="*/ 349250 w 1079500"/>
                <a:gd name="connsiteY3" fmla="*/ 44450 h 1057275"/>
                <a:gd name="connsiteX4" fmla="*/ 514350 w 1079500"/>
                <a:gd name="connsiteY4" fmla="*/ 92075 h 1057275"/>
                <a:gd name="connsiteX5" fmla="*/ 606425 w 1079500"/>
                <a:gd name="connsiteY5" fmla="*/ 0 h 1057275"/>
                <a:gd name="connsiteX6" fmla="*/ 908050 w 1079500"/>
                <a:gd name="connsiteY6" fmla="*/ 336550 h 1057275"/>
                <a:gd name="connsiteX7" fmla="*/ 927100 w 1079500"/>
                <a:gd name="connsiteY7" fmla="*/ 361950 h 1057275"/>
                <a:gd name="connsiteX8" fmla="*/ 838200 w 1079500"/>
                <a:gd name="connsiteY8" fmla="*/ 406400 h 1057275"/>
                <a:gd name="connsiteX9" fmla="*/ 1079500 w 1079500"/>
                <a:gd name="connsiteY9" fmla="*/ 708025 h 1057275"/>
                <a:gd name="connsiteX10" fmla="*/ 993775 w 1079500"/>
                <a:gd name="connsiteY10" fmla="*/ 752475 h 1057275"/>
                <a:gd name="connsiteX11" fmla="*/ 727075 w 1079500"/>
                <a:gd name="connsiteY11" fmla="*/ 374650 h 1057275"/>
                <a:gd name="connsiteX12" fmla="*/ 590550 w 1079500"/>
                <a:gd name="connsiteY12" fmla="*/ 212725 h 1057275"/>
                <a:gd name="connsiteX13" fmla="*/ 482600 w 1079500"/>
                <a:gd name="connsiteY13" fmla="*/ 174625 h 1057275"/>
                <a:gd name="connsiteX14" fmla="*/ 390525 w 1079500"/>
                <a:gd name="connsiteY14" fmla="*/ 238125 h 1057275"/>
                <a:gd name="connsiteX15" fmla="*/ 307975 w 1079500"/>
                <a:gd name="connsiteY15" fmla="*/ 406400 h 1057275"/>
                <a:gd name="connsiteX16" fmla="*/ 200025 w 1079500"/>
                <a:gd name="connsiteY16" fmla="*/ 717550 h 1057275"/>
                <a:gd name="connsiteX17" fmla="*/ 85725 w 1079500"/>
                <a:gd name="connsiteY17" fmla="*/ 1057275 h 1057275"/>
                <a:gd name="connsiteX18" fmla="*/ 0 w 1079500"/>
                <a:gd name="connsiteY18" fmla="*/ 10477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9500" h="1057275">
                  <a:moveTo>
                    <a:pt x="0" y="1047750"/>
                  </a:moveTo>
                  <a:lnTo>
                    <a:pt x="146050" y="603250"/>
                  </a:lnTo>
                  <a:lnTo>
                    <a:pt x="257175" y="184150"/>
                  </a:lnTo>
                  <a:lnTo>
                    <a:pt x="349250" y="44450"/>
                  </a:lnTo>
                  <a:lnTo>
                    <a:pt x="514350" y="92075"/>
                  </a:lnTo>
                  <a:lnTo>
                    <a:pt x="606425" y="0"/>
                  </a:lnTo>
                  <a:lnTo>
                    <a:pt x="908050" y="336550"/>
                  </a:lnTo>
                  <a:lnTo>
                    <a:pt x="927100" y="361950"/>
                  </a:lnTo>
                  <a:lnTo>
                    <a:pt x="838200" y="406400"/>
                  </a:lnTo>
                  <a:lnTo>
                    <a:pt x="1079500" y="708025"/>
                  </a:lnTo>
                  <a:lnTo>
                    <a:pt x="993775" y="752475"/>
                  </a:lnTo>
                  <a:lnTo>
                    <a:pt x="727075" y="374650"/>
                  </a:lnTo>
                  <a:lnTo>
                    <a:pt x="590550" y="212725"/>
                  </a:lnTo>
                  <a:lnTo>
                    <a:pt x="482600" y="174625"/>
                  </a:lnTo>
                  <a:lnTo>
                    <a:pt x="390525" y="238125"/>
                  </a:lnTo>
                  <a:lnTo>
                    <a:pt x="307975" y="406400"/>
                  </a:lnTo>
                  <a:lnTo>
                    <a:pt x="200025" y="717550"/>
                  </a:lnTo>
                  <a:lnTo>
                    <a:pt x="85725" y="1057275"/>
                  </a:lnTo>
                  <a:lnTo>
                    <a:pt x="0" y="104775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9" name="Forme libre : forme 18">
              <a:extLst>
                <a:ext uri="{FF2B5EF4-FFF2-40B4-BE49-F238E27FC236}">
                  <a16:creationId xmlns:a16="http://schemas.microsoft.com/office/drawing/2014/main" id="{9014A3A1-E221-8651-E4DD-991D19B72C30}"/>
                </a:ext>
              </a:extLst>
            </p:cNvPr>
            <p:cNvSpPr/>
            <p:nvPr/>
          </p:nvSpPr>
          <p:spPr>
            <a:xfrm>
              <a:off x="8210550" y="3143250"/>
              <a:ext cx="828675" cy="1814513"/>
            </a:xfrm>
            <a:custGeom>
              <a:avLst/>
              <a:gdLst>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00050 w 828675"/>
                <a:gd name="connsiteY6" fmla="*/ 385763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61925 w 828675"/>
                <a:gd name="connsiteY15" fmla="*/ 561975 h 1814513"/>
                <a:gd name="connsiteX16" fmla="*/ 66675 w 828675"/>
                <a:gd name="connsiteY16" fmla="*/ 647700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14338 w 828675"/>
                <a:gd name="connsiteY6" fmla="*/ 390526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61925 w 828675"/>
                <a:gd name="connsiteY15" fmla="*/ 561975 h 1814513"/>
                <a:gd name="connsiteX16" fmla="*/ 66675 w 828675"/>
                <a:gd name="connsiteY16" fmla="*/ 647700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14338 w 828675"/>
                <a:gd name="connsiteY6" fmla="*/ 390526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61925 w 828675"/>
                <a:gd name="connsiteY15" fmla="*/ 561975 h 1814513"/>
                <a:gd name="connsiteX16" fmla="*/ 79375 w 828675"/>
                <a:gd name="connsiteY16" fmla="*/ 625475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14338 w 828675"/>
                <a:gd name="connsiteY6" fmla="*/ 390526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52400 w 828675"/>
                <a:gd name="connsiteY15" fmla="*/ 565150 h 1814513"/>
                <a:gd name="connsiteX16" fmla="*/ 79375 w 828675"/>
                <a:gd name="connsiteY16" fmla="*/ 625475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8675" h="1814513">
                  <a:moveTo>
                    <a:pt x="771525" y="1814513"/>
                  </a:moveTo>
                  <a:lnTo>
                    <a:pt x="828675" y="1771650"/>
                  </a:lnTo>
                  <a:lnTo>
                    <a:pt x="600075" y="1457325"/>
                  </a:lnTo>
                  <a:lnTo>
                    <a:pt x="333375" y="1104900"/>
                  </a:lnTo>
                  <a:lnTo>
                    <a:pt x="219075" y="942975"/>
                  </a:lnTo>
                  <a:lnTo>
                    <a:pt x="209550" y="728663"/>
                  </a:lnTo>
                  <a:lnTo>
                    <a:pt x="414338" y="390526"/>
                  </a:lnTo>
                  <a:lnTo>
                    <a:pt x="738188" y="104775"/>
                  </a:lnTo>
                  <a:lnTo>
                    <a:pt x="661988" y="19050"/>
                  </a:lnTo>
                  <a:lnTo>
                    <a:pt x="423863" y="209550"/>
                  </a:lnTo>
                  <a:lnTo>
                    <a:pt x="376238" y="123825"/>
                  </a:lnTo>
                  <a:lnTo>
                    <a:pt x="266700" y="214313"/>
                  </a:lnTo>
                  <a:lnTo>
                    <a:pt x="128588" y="0"/>
                  </a:lnTo>
                  <a:lnTo>
                    <a:pt x="0" y="57150"/>
                  </a:lnTo>
                  <a:lnTo>
                    <a:pt x="128588" y="514350"/>
                  </a:lnTo>
                  <a:lnTo>
                    <a:pt x="152400" y="565150"/>
                  </a:lnTo>
                  <a:lnTo>
                    <a:pt x="79375" y="625475"/>
                  </a:lnTo>
                  <a:lnTo>
                    <a:pt x="33338" y="647700"/>
                  </a:lnTo>
                  <a:lnTo>
                    <a:pt x="138113" y="952500"/>
                  </a:lnTo>
                  <a:lnTo>
                    <a:pt x="280988" y="1200150"/>
                  </a:lnTo>
                  <a:lnTo>
                    <a:pt x="461963" y="1443038"/>
                  </a:lnTo>
                  <a:lnTo>
                    <a:pt x="666750" y="1700213"/>
                  </a:lnTo>
                  <a:lnTo>
                    <a:pt x="771525" y="1814513"/>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20" name="Forme libre : forme 19">
              <a:extLst>
                <a:ext uri="{FF2B5EF4-FFF2-40B4-BE49-F238E27FC236}">
                  <a16:creationId xmlns:a16="http://schemas.microsoft.com/office/drawing/2014/main" id="{375DA27C-804D-24E3-E2B7-152E35B5E13B}"/>
                </a:ext>
              </a:extLst>
            </p:cNvPr>
            <p:cNvSpPr/>
            <p:nvPr/>
          </p:nvSpPr>
          <p:spPr>
            <a:xfrm>
              <a:off x="8882063" y="1700213"/>
              <a:ext cx="1990725" cy="1547812"/>
            </a:xfrm>
            <a:custGeom>
              <a:avLst/>
              <a:gdLst>
                <a:gd name="connsiteX0" fmla="*/ 0 w 1990725"/>
                <a:gd name="connsiteY0" fmla="*/ 1471612 h 1547812"/>
                <a:gd name="connsiteX1" fmla="*/ 71437 w 1990725"/>
                <a:gd name="connsiteY1" fmla="*/ 1547812 h 1547812"/>
                <a:gd name="connsiteX2" fmla="*/ 623887 w 1990725"/>
                <a:gd name="connsiteY2" fmla="*/ 1081087 h 1547812"/>
                <a:gd name="connsiteX3" fmla="*/ 1385887 w 1990725"/>
                <a:gd name="connsiteY3" fmla="*/ 514350 h 1547812"/>
                <a:gd name="connsiteX4" fmla="*/ 1990725 w 1990725"/>
                <a:gd name="connsiteY4" fmla="*/ 61912 h 1547812"/>
                <a:gd name="connsiteX5" fmla="*/ 1919287 w 1990725"/>
                <a:gd name="connsiteY5" fmla="*/ 0 h 1547812"/>
                <a:gd name="connsiteX6" fmla="*/ 1700212 w 1990725"/>
                <a:gd name="connsiteY6" fmla="*/ 161925 h 1547812"/>
                <a:gd name="connsiteX7" fmla="*/ 1333500 w 1990725"/>
                <a:gd name="connsiteY7" fmla="*/ 409575 h 1547812"/>
                <a:gd name="connsiteX8" fmla="*/ 847725 w 1990725"/>
                <a:gd name="connsiteY8" fmla="*/ 766762 h 1547812"/>
                <a:gd name="connsiteX9" fmla="*/ 433387 w 1990725"/>
                <a:gd name="connsiteY9" fmla="*/ 1100137 h 1547812"/>
                <a:gd name="connsiteX10" fmla="*/ 0 w 1990725"/>
                <a:gd name="connsiteY10" fmla="*/ 1471612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0725" h="1547812">
                  <a:moveTo>
                    <a:pt x="0" y="1471612"/>
                  </a:moveTo>
                  <a:lnTo>
                    <a:pt x="71437" y="1547812"/>
                  </a:lnTo>
                  <a:lnTo>
                    <a:pt x="623887" y="1081087"/>
                  </a:lnTo>
                  <a:lnTo>
                    <a:pt x="1385887" y="514350"/>
                  </a:lnTo>
                  <a:lnTo>
                    <a:pt x="1990725" y="61912"/>
                  </a:lnTo>
                  <a:lnTo>
                    <a:pt x="1919287" y="0"/>
                  </a:lnTo>
                  <a:lnTo>
                    <a:pt x="1700212" y="161925"/>
                  </a:lnTo>
                  <a:lnTo>
                    <a:pt x="1333500" y="409575"/>
                  </a:lnTo>
                  <a:lnTo>
                    <a:pt x="847725" y="766762"/>
                  </a:lnTo>
                  <a:lnTo>
                    <a:pt x="433387" y="1100137"/>
                  </a:lnTo>
                  <a:lnTo>
                    <a:pt x="0" y="1471612"/>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22" name="Forme libre : forme 21">
              <a:extLst>
                <a:ext uri="{FF2B5EF4-FFF2-40B4-BE49-F238E27FC236}">
                  <a16:creationId xmlns:a16="http://schemas.microsoft.com/office/drawing/2014/main" id="{3C6C0214-6498-7239-CC44-387DBF7FA70F}"/>
                </a:ext>
              </a:extLst>
            </p:cNvPr>
            <p:cNvSpPr/>
            <p:nvPr/>
          </p:nvSpPr>
          <p:spPr>
            <a:xfrm>
              <a:off x="7829550" y="1147763"/>
              <a:ext cx="2962275" cy="2057400"/>
            </a:xfrm>
            <a:custGeom>
              <a:avLst/>
              <a:gdLst>
                <a:gd name="connsiteX0" fmla="*/ 0 w 2962275"/>
                <a:gd name="connsiteY0" fmla="*/ 1104900 h 2057400"/>
                <a:gd name="connsiteX1" fmla="*/ 119063 w 2962275"/>
                <a:gd name="connsiteY1" fmla="*/ 1195387 h 2057400"/>
                <a:gd name="connsiteX2" fmla="*/ 185738 w 2962275"/>
                <a:gd name="connsiteY2" fmla="*/ 1600200 h 2057400"/>
                <a:gd name="connsiteX3" fmla="*/ 204788 w 2962275"/>
                <a:gd name="connsiteY3" fmla="*/ 1590675 h 2057400"/>
                <a:gd name="connsiteX4" fmla="*/ 300038 w 2962275"/>
                <a:gd name="connsiteY4" fmla="*/ 1690687 h 2057400"/>
                <a:gd name="connsiteX5" fmla="*/ 723900 w 2962275"/>
                <a:gd name="connsiteY5" fmla="*/ 1485900 h 2057400"/>
                <a:gd name="connsiteX6" fmla="*/ 1047750 w 2962275"/>
                <a:gd name="connsiteY6" fmla="*/ 1309687 h 2057400"/>
                <a:gd name="connsiteX7" fmla="*/ 1724025 w 2962275"/>
                <a:gd name="connsiteY7" fmla="*/ 838200 h 2057400"/>
                <a:gd name="connsiteX8" fmla="*/ 2228850 w 2962275"/>
                <a:gd name="connsiteY8" fmla="*/ 452437 h 2057400"/>
                <a:gd name="connsiteX9" fmla="*/ 2519363 w 2962275"/>
                <a:gd name="connsiteY9" fmla="*/ 252412 h 2057400"/>
                <a:gd name="connsiteX10" fmla="*/ 2862263 w 2962275"/>
                <a:gd name="connsiteY10" fmla="*/ 0 h 2057400"/>
                <a:gd name="connsiteX11" fmla="*/ 2962275 w 2962275"/>
                <a:gd name="connsiteY11" fmla="*/ 57150 h 2057400"/>
                <a:gd name="connsiteX12" fmla="*/ 2290763 w 2962275"/>
                <a:gd name="connsiteY12" fmla="*/ 547687 h 2057400"/>
                <a:gd name="connsiteX13" fmla="*/ 2352675 w 2962275"/>
                <a:gd name="connsiteY13" fmla="*/ 647700 h 2057400"/>
                <a:gd name="connsiteX14" fmla="*/ 2143125 w 2962275"/>
                <a:gd name="connsiteY14" fmla="*/ 795337 h 2057400"/>
                <a:gd name="connsiteX15" fmla="*/ 2090738 w 2962275"/>
                <a:gd name="connsiteY15" fmla="*/ 709612 h 2057400"/>
                <a:gd name="connsiteX16" fmla="*/ 1976438 w 2962275"/>
                <a:gd name="connsiteY16" fmla="*/ 795337 h 2057400"/>
                <a:gd name="connsiteX17" fmla="*/ 2028825 w 2962275"/>
                <a:gd name="connsiteY17" fmla="*/ 876300 h 2057400"/>
                <a:gd name="connsiteX18" fmla="*/ 1847850 w 2962275"/>
                <a:gd name="connsiteY18" fmla="*/ 1014412 h 2057400"/>
                <a:gd name="connsiteX19" fmla="*/ 1785938 w 2962275"/>
                <a:gd name="connsiteY19" fmla="*/ 938212 h 2057400"/>
                <a:gd name="connsiteX20" fmla="*/ 1681163 w 2962275"/>
                <a:gd name="connsiteY20" fmla="*/ 1028700 h 2057400"/>
                <a:gd name="connsiteX21" fmla="*/ 1743075 w 2962275"/>
                <a:gd name="connsiteY21" fmla="*/ 1095375 h 2057400"/>
                <a:gd name="connsiteX22" fmla="*/ 1562100 w 2962275"/>
                <a:gd name="connsiteY22" fmla="*/ 1223962 h 2057400"/>
                <a:gd name="connsiteX23" fmla="*/ 1495425 w 2962275"/>
                <a:gd name="connsiteY23" fmla="*/ 1157287 h 2057400"/>
                <a:gd name="connsiteX24" fmla="*/ 1385888 w 2962275"/>
                <a:gd name="connsiteY24" fmla="*/ 1238250 h 2057400"/>
                <a:gd name="connsiteX25" fmla="*/ 1452563 w 2962275"/>
                <a:gd name="connsiteY25" fmla="*/ 1314450 h 2057400"/>
                <a:gd name="connsiteX26" fmla="*/ 1166813 w 2962275"/>
                <a:gd name="connsiteY26" fmla="*/ 1509712 h 2057400"/>
                <a:gd name="connsiteX27" fmla="*/ 1119188 w 2962275"/>
                <a:gd name="connsiteY27" fmla="*/ 1433512 h 2057400"/>
                <a:gd name="connsiteX28" fmla="*/ 995363 w 2962275"/>
                <a:gd name="connsiteY28" fmla="*/ 1514475 h 2057400"/>
                <a:gd name="connsiteX29" fmla="*/ 1071563 w 2962275"/>
                <a:gd name="connsiteY29" fmla="*/ 1590675 h 2057400"/>
                <a:gd name="connsiteX30" fmla="*/ 904875 w 2962275"/>
                <a:gd name="connsiteY30" fmla="*/ 1714500 h 2057400"/>
                <a:gd name="connsiteX31" fmla="*/ 842963 w 2962275"/>
                <a:gd name="connsiteY31" fmla="*/ 1638300 h 2057400"/>
                <a:gd name="connsiteX32" fmla="*/ 719138 w 2962275"/>
                <a:gd name="connsiteY32" fmla="*/ 1724025 h 2057400"/>
                <a:gd name="connsiteX33" fmla="*/ 785813 w 2962275"/>
                <a:gd name="connsiteY33" fmla="*/ 1804987 h 2057400"/>
                <a:gd name="connsiteX34" fmla="*/ 504825 w 2962275"/>
                <a:gd name="connsiteY34" fmla="*/ 1976437 h 2057400"/>
                <a:gd name="connsiteX35" fmla="*/ 504825 w 2962275"/>
                <a:gd name="connsiteY35" fmla="*/ 1990725 h 2057400"/>
                <a:gd name="connsiteX36" fmla="*/ 371475 w 2962275"/>
                <a:gd name="connsiteY36" fmla="*/ 2057400 h 2057400"/>
                <a:gd name="connsiteX37" fmla="*/ 357188 w 2962275"/>
                <a:gd name="connsiteY37" fmla="*/ 1952625 h 2057400"/>
                <a:gd name="connsiteX38" fmla="*/ 309563 w 2962275"/>
                <a:gd name="connsiteY38" fmla="*/ 1895475 h 2057400"/>
                <a:gd name="connsiteX39" fmla="*/ 200025 w 2962275"/>
                <a:gd name="connsiteY39" fmla="*/ 1933575 h 2057400"/>
                <a:gd name="connsiteX40" fmla="*/ 0 w 2962275"/>
                <a:gd name="connsiteY40" fmla="*/ 11049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62275" h="2057400">
                  <a:moveTo>
                    <a:pt x="0" y="1104900"/>
                  </a:moveTo>
                  <a:lnTo>
                    <a:pt x="119063" y="1195387"/>
                  </a:lnTo>
                  <a:lnTo>
                    <a:pt x="185738" y="1600200"/>
                  </a:lnTo>
                  <a:lnTo>
                    <a:pt x="204788" y="1590675"/>
                  </a:lnTo>
                  <a:lnTo>
                    <a:pt x="300038" y="1690687"/>
                  </a:lnTo>
                  <a:lnTo>
                    <a:pt x="723900" y="1485900"/>
                  </a:lnTo>
                  <a:lnTo>
                    <a:pt x="1047750" y="1309687"/>
                  </a:lnTo>
                  <a:lnTo>
                    <a:pt x="1724025" y="838200"/>
                  </a:lnTo>
                  <a:lnTo>
                    <a:pt x="2228850" y="452437"/>
                  </a:lnTo>
                  <a:lnTo>
                    <a:pt x="2519363" y="252412"/>
                  </a:lnTo>
                  <a:lnTo>
                    <a:pt x="2862263" y="0"/>
                  </a:lnTo>
                  <a:lnTo>
                    <a:pt x="2962275" y="57150"/>
                  </a:lnTo>
                  <a:lnTo>
                    <a:pt x="2290763" y="547687"/>
                  </a:lnTo>
                  <a:lnTo>
                    <a:pt x="2352675" y="647700"/>
                  </a:lnTo>
                  <a:lnTo>
                    <a:pt x="2143125" y="795337"/>
                  </a:lnTo>
                  <a:lnTo>
                    <a:pt x="2090738" y="709612"/>
                  </a:lnTo>
                  <a:lnTo>
                    <a:pt x="1976438" y="795337"/>
                  </a:lnTo>
                  <a:lnTo>
                    <a:pt x="2028825" y="876300"/>
                  </a:lnTo>
                  <a:lnTo>
                    <a:pt x="1847850" y="1014412"/>
                  </a:lnTo>
                  <a:lnTo>
                    <a:pt x="1785938" y="938212"/>
                  </a:lnTo>
                  <a:lnTo>
                    <a:pt x="1681163" y="1028700"/>
                  </a:lnTo>
                  <a:lnTo>
                    <a:pt x="1743075" y="1095375"/>
                  </a:lnTo>
                  <a:lnTo>
                    <a:pt x="1562100" y="1223962"/>
                  </a:lnTo>
                  <a:lnTo>
                    <a:pt x="1495425" y="1157287"/>
                  </a:lnTo>
                  <a:lnTo>
                    <a:pt x="1385888" y="1238250"/>
                  </a:lnTo>
                  <a:lnTo>
                    <a:pt x="1452563" y="1314450"/>
                  </a:lnTo>
                  <a:lnTo>
                    <a:pt x="1166813" y="1509712"/>
                  </a:lnTo>
                  <a:lnTo>
                    <a:pt x="1119188" y="1433512"/>
                  </a:lnTo>
                  <a:lnTo>
                    <a:pt x="995363" y="1514475"/>
                  </a:lnTo>
                  <a:lnTo>
                    <a:pt x="1071563" y="1590675"/>
                  </a:lnTo>
                  <a:lnTo>
                    <a:pt x="904875" y="1714500"/>
                  </a:lnTo>
                  <a:lnTo>
                    <a:pt x="842963" y="1638300"/>
                  </a:lnTo>
                  <a:lnTo>
                    <a:pt x="719138" y="1724025"/>
                  </a:lnTo>
                  <a:lnTo>
                    <a:pt x="785813" y="1804987"/>
                  </a:lnTo>
                  <a:lnTo>
                    <a:pt x="504825" y="1976437"/>
                  </a:lnTo>
                  <a:lnTo>
                    <a:pt x="504825" y="1990725"/>
                  </a:lnTo>
                  <a:lnTo>
                    <a:pt x="371475" y="2057400"/>
                  </a:lnTo>
                  <a:lnTo>
                    <a:pt x="357188" y="1952625"/>
                  </a:lnTo>
                  <a:lnTo>
                    <a:pt x="309563" y="1895475"/>
                  </a:lnTo>
                  <a:lnTo>
                    <a:pt x="200025" y="1933575"/>
                  </a:lnTo>
                  <a:lnTo>
                    <a:pt x="0" y="110490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grpSp>
      <p:sp>
        <p:nvSpPr>
          <p:cNvPr id="25" name="ZoneTexte 24">
            <a:extLst>
              <a:ext uri="{FF2B5EF4-FFF2-40B4-BE49-F238E27FC236}">
                <a16:creationId xmlns:a16="http://schemas.microsoft.com/office/drawing/2014/main" id="{4135F3DE-D95B-2353-C590-674B750ABD33}"/>
              </a:ext>
            </a:extLst>
          </p:cNvPr>
          <p:cNvSpPr txBox="1"/>
          <p:nvPr/>
        </p:nvSpPr>
        <p:spPr>
          <a:xfrm>
            <a:off x="8994955" y="4034523"/>
            <a:ext cx="2752436" cy="646331"/>
          </a:xfrm>
          <a:prstGeom prst="rect">
            <a:avLst/>
          </a:prstGeom>
          <a:solidFill>
            <a:schemeClr val="bg1"/>
          </a:solidFill>
        </p:spPr>
        <p:txBody>
          <a:bodyPr wrap="square">
            <a:spAutoFit/>
          </a:bodyPr>
          <a:lstStyle/>
          <a:p>
            <a:pPr algn="just"/>
            <a:r>
              <a:rPr lang="fr-BE" sz="1200" b="1" dirty="0" err="1">
                <a:solidFill>
                  <a:schemeClr val="bg2">
                    <a:lumMod val="10000"/>
                  </a:schemeClr>
                </a:solidFill>
              </a:rPr>
              <a:t>Erhöhtes</a:t>
            </a:r>
            <a:r>
              <a:rPr lang="fr-BE" sz="1200" b="1" dirty="0">
                <a:solidFill>
                  <a:schemeClr val="bg2">
                    <a:lumMod val="10000"/>
                  </a:schemeClr>
                </a:solidFill>
              </a:rPr>
              <a:t> Plateau (um den </a:t>
            </a:r>
            <a:r>
              <a:rPr lang="fr-BE" sz="1200" b="1" dirty="0" err="1">
                <a:solidFill>
                  <a:schemeClr val="bg2">
                    <a:lumMod val="10000"/>
                  </a:schemeClr>
                </a:solidFill>
              </a:rPr>
              <a:t>Fußweg</a:t>
            </a:r>
            <a:r>
              <a:rPr lang="fr-BE" sz="1200" b="1" dirty="0">
                <a:solidFill>
                  <a:schemeClr val="bg2">
                    <a:lumMod val="10000"/>
                  </a:schemeClr>
                </a:solidFill>
              </a:rPr>
              <a:t> </a:t>
            </a:r>
            <a:r>
              <a:rPr lang="fr-BE" sz="1200" b="1" dirty="0" err="1">
                <a:solidFill>
                  <a:schemeClr val="bg2">
                    <a:lumMod val="10000"/>
                  </a:schemeClr>
                </a:solidFill>
              </a:rPr>
              <a:t>zu</a:t>
            </a:r>
            <a:r>
              <a:rPr lang="fr-BE" sz="1200" b="1" dirty="0">
                <a:solidFill>
                  <a:schemeClr val="bg2">
                    <a:lumMod val="10000"/>
                  </a:schemeClr>
                </a:solidFill>
              </a:rPr>
              <a:t> </a:t>
            </a:r>
            <a:r>
              <a:rPr lang="fr-BE" sz="1200" b="1" dirty="0" err="1">
                <a:solidFill>
                  <a:schemeClr val="bg2">
                    <a:lumMod val="10000"/>
                  </a:schemeClr>
                </a:solidFill>
              </a:rPr>
              <a:t>erleichtern</a:t>
            </a:r>
            <a:r>
              <a:rPr lang="fr-BE" sz="1200" b="1" dirty="0">
                <a:solidFill>
                  <a:schemeClr val="bg2">
                    <a:lumMod val="10000"/>
                  </a:schemeClr>
                </a:solidFill>
              </a:rPr>
              <a:t>) mit </a:t>
            </a:r>
            <a:r>
              <a:rPr lang="fr-BE" sz="1200" b="1" dirty="0" err="1">
                <a:solidFill>
                  <a:schemeClr val="bg2">
                    <a:lumMod val="10000"/>
                  </a:schemeClr>
                </a:solidFill>
              </a:rPr>
              <a:t>einem</a:t>
            </a:r>
            <a:r>
              <a:rPr lang="fr-BE" sz="1200" b="1" dirty="0">
                <a:solidFill>
                  <a:schemeClr val="bg2">
                    <a:lumMod val="10000"/>
                  </a:schemeClr>
                </a:solidFill>
              </a:rPr>
              <a:t> den </a:t>
            </a:r>
            <a:r>
              <a:rPr lang="fr-BE" sz="1200" b="1" dirty="0" err="1">
                <a:solidFill>
                  <a:schemeClr val="bg2">
                    <a:lumMod val="10000"/>
                  </a:schemeClr>
                </a:solidFill>
              </a:rPr>
              <a:t>Bussen</a:t>
            </a:r>
            <a:r>
              <a:rPr lang="fr-BE" sz="1200" b="1" dirty="0">
                <a:solidFill>
                  <a:schemeClr val="bg2">
                    <a:lumMod val="10000"/>
                  </a:schemeClr>
                </a:solidFill>
              </a:rPr>
              <a:t> </a:t>
            </a:r>
            <a:r>
              <a:rPr lang="fr-BE" sz="1200" b="1" dirty="0" err="1">
                <a:solidFill>
                  <a:schemeClr val="bg2">
                    <a:lumMod val="10000"/>
                  </a:schemeClr>
                </a:solidFill>
              </a:rPr>
              <a:t>angepassten</a:t>
            </a:r>
            <a:r>
              <a:rPr lang="fr-BE" sz="1200" b="1" dirty="0">
                <a:solidFill>
                  <a:schemeClr val="bg2">
                    <a:lumMod val="10000"/>
                  </a:schemeClr>
                </a:solidFill>
              </a:rPr>
              <a:t> Profil</a:t>
            </a:r>
          </a:p>
        </p:txBody>
      </p:sp>
      <p:cxnSp>
        <p:nvCxnSpPr>
          <p:cNvPr id="28" name="Connecteur droit avec flèche 27">
            <a:extLst>
              <a:ext uri="{FF2B5EF4-FFF2-40B4-BE49-F238E27FC236}">
                <a16:creationId xmlns:a16="http://schemas.microsoft.com/office/drawing/2014/main" id="{3056FBB5-33B2-9B05-2A85-AD9BBE4E1C47}"/>
              </a:ext>
            </a:extLst>
          </p:cNvPr>
          <p:cNvCxnSpPr>
            <a:stCxn id="25" idx="1"/>
          </p:cNvCxnSpPr>
          <p:nvPr/>
        </p:nvCxnSpPr>
        <p:spPr>
          <a:xfrm flipH="1" flipV="1">
            <a:off x="7116669" y="3429000"/>
            <a:ext cx="1878286" cy="928689"/>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30" name="ZoneTexte 29">
            <a:extLst>
              <a:ext uri="{FF2B5EF4-FFF2-40B4-BE49-F238E27FC236}">
                <a16:creationId xmlns:a16="http://schemas.microsoft.com/office/drawing/2014/main" id="{AA630E7D-D0C8-E926-DB17-D7C295826C80}"/>
              </a:ext>
            </a:extLst>
          </p:cNvPr>
          <p:cNvSpPr txBox="1"/>
          <p:nvPr/>
        </p:nvSpPr>
        <p:spPr>
          <a:xfrm>
            <a:off x="3490911" y="1405814"/>
            <a:ext cx="2600358"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dirty="0" err="1"/>
              <a:t>Reduzierung</a:t>
            </a:r>
            <a:r>
              <a:rPr lang="fr-BE" dirty="0"/>
              <a:t> der </a:t>
            </a:r>
            <a:r>
              <a:rPr lang="fr-BE" dirty="0" err="1"/>
              <a:t>Länge</a:t>
            </a:r>
            <a:r>
              <a:rPr lang="fr-BE" dirty="0"/>
              <a:t> der </a:t>
            </a:r>
            <a:r>
              <a:rPr lang="fr-BE" dirty="0" err="1"/>
              <a:t>Übergänge</a:t>
            </a:r>
            <a:endParaRPr lang="fr-BE" dirty="0"/>
          </a:p>
          <a:p>
            <a:r>
              <a:rPr lang="fr-BE" dirty="0" err="1"/>
              <a:t>Übergang</a:t>
            </a:r>
            <a:r>
              <a:rPr lang="fr-BE" dirty="0"/>
              <a:t>  4 </a:t>
            </a:r>
            <a:r>
              <a:rPr lang="fr-BE" dirty="0" err="1"/>
              <a:t>Meter</a:t>
            </a:r>
            <a:r>
              <a:rPr lang="fr-BE" dirty="0"/>
              <a:t> </a:t>
            </a:r>
            <a:r>
              <a:rPr lang="fr-BE" dirty="0" err="1"/>
              <a:t>breit</a:t>
            </a:r>
            <a:endParaRPr lang="fr-BE" dirty="0"/>
          </a:p>
        </p:txBody>
      </p:sp>
      <p:cxnSp>
        <p:nvCxnSpPr>
          <p:cNvPr id="32" name="Connecteur droit avec flèche 31">
            <a:extLst>
              <a:ext uri="{FF2B5EF4-FFF2-40B4-BE49-F238E27FC236}">
                <a16:creationId xmlns:a16="http://schemas.microsoft.com/office/drawing/2014/main" id="{10A4C997-6040-23C9-8017-00FB214ADB42}"/>
              </a:ext>
            </a:extLst>
          </p:cNvPr>
          <p:cNvCxnSpPr>
            <a:stCxn id="30" idx="2"/>
          </p:cNvCxnSpPr>
          <p:nvPr/>
        </p:nvCxnSpPr>
        <p:spPr>
          <a:xfrm>
            <a:off x="4791090" y="1867479"/>
            <a:ext cx="1528781" cy="1868852"/>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34" name="ZoneTexte 33">
            <a:extLst>
              <a:ext uri="{FF2B5EF4-FFF2-40B4-BE49-F238E27FC236}">
                <a16:creationId xmlns:a16="http://schemas.microsoft.com/office/drawing/2014/main" id="{C6A9AAAB-AC66-74EA-CB13-792A76F70BC1}"/>
              </a:ext>
            </a:extLst>
          </p:cNvPr>
          <p:cNvSpPr txBox="1"/>
          <p:nvPr/>
        </p:nvSpPr>
        <p:spPr>
          <a:xfrm>
            <a:off x="9629807" y="820758"/>
            <a:ext cx="1965506"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dirty="0"/>
              <a:t>Kiss-and-Ride vor der </a:t>
            </a:r>
            <a:r>
              <a:rPr lang="fr-BE" dirty="0" err="1"/>
              <a:t>Schule</a:t>
            </a:r>
            <a:r>
              <a:rPr lang="fr-BE" dirty="0"/>
              <a:t>  (</a:t>
            </a:r>
            <a:r>
              <a:rPr lang="fr-BE" dirty="0" err="1"/>
              <a:t>siehe</a:t>
            </a:r>
            <a:r>
              <a:rPr lang="fr-BE" dirty="0"/>
              <a:t> </a:t>
            </a:r>
            <a:r>
              <a:rPr lang="fr-BE" dirty="0" err="1"/>
              <a:t>Maßnahme</a:t>
            </a:r>
            <a:r>
              <a:rPr lang="fr-BE" dirty="0"/>
              <a:t> 7)</a:t>
            </a:r>
          </a:p>
        </p:txBody>
      </p:sp>
      <p:cxnSp>
        <p:nvCxnSpPr>
          <p:cNvPr id="36" name="Connecteur droit avec flèche 35">
            <a:extLst>
              <a:ext uri="{FF2B5EF4-FFF2-40B4-BE49-F238E27FC236}">
                <a16:creationId xmlns:a16="http://schemas.microsoft.com/office/drawing/2014/main" id="{F83AFAAF-52E5-D892-AA06-229393A4FF28}"/>
              </a:ext>
            </a:extLst>
          </p:cNvPr>
          <p:cNvCxnSpPr>
            <a:cxnSpLocks/>
            <a:stCxn id="34" idx="2"/>
          </p:cNvCxnSpPr>
          <p:nvPr/>
        </p:nvCxnSpPr>
        <p:spPr>
          <a:xfrm flipH="1">
            <a:off x="9212190" y="1282423"/>
            <a:ext cx="1400370" cy="232341"/>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40" name="ZoneTexte 39">
            <a:extLst>
              <a:ext uri="{FF2B5EF4-FFF2-40B4-BE49-F238E27FC236}">
                <a16:creationId xmlns:a16="http://schemas.microsoft.com/office/drawing/2014/main" id="{D85E8906-86E5-D582-1BA2-C7B5A30980BF}"/>
              </a:ext>
            </a:extLst>
          </p:cNvPr>
          <p:cNvSpPr txBox="1"/>
          <p:nvPr/>
        </p:nvSpPr>
        <p:spPr>
          <a:xfrm>
            <a:off x="2392218" y="3617784"/>
            <a:ext cx="1847671"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dirty="0"/>
              <a:t>Kiss-and-Ride (</a:t>
            </a:r>
            <a:r>
              <a:rPr lang="fr-BE" dirty="0" err="1"/>
              <a:t>eventuell</a:t>
            </a:r>
            <a:r>
              <a:rPr lang="fr-BE" dirty="0"/>
              <a:t>) in der </a:t>
            </a:r>
            <a:r>
              <a:rPr lang="fr-BE" dirty="0" err="1"/>
              <a:t>Brunnenstraße</a:t>
            </a:r>
            <a:r>
              <a:rPr lang="fr-BE" dirty="0"/>
              <a:t> </a:t>
            </a:r>
          </a:p>
        </p:txBody>
      </p:sp>
      <p:sp>
        <p:nvSpPr>
          <p:cNvPr id="9" name="ZoneTexte 8">
            <a:extLst>
              <a:ext uri="{FF2B5EF4-FFF2-40B4-BE49-F238E27FC236}">
                <a16:creationId xmlns:a16="http://schemas.microsoft.com/office/drawing/2014/main" id="{F61D3CA4-48A3-256C-4DF1-075BF1452E48}"/>
              </a:ext>
            </a:extLst>
          </p:cNvPr>
          <p:cNvSpPr txBox="1"/>
          <p:nvPr/>
        </p:nvSpPr>
        <p:spPr>
          <a:xfrm>
            <a:off x="4240993" y="4738689"/>
            <a:ext cx="1375084"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dirty="0" err="1"/>
              <a:t>Begrünung</a:t>
            </a:r>
            <a:r>
              <a:rPr lang="fr-BE" dirty="0"/>
              <a:t> der  </a:t>
            </a:r>
            <a:r>
              <a:rPr lang="fr-BE" dirty="0" err="1"/>
              <a:t>neuen</a:t>
            </a:r>
            <a:r>
              <a:rPr lang="fr-BE" dirty="0"/>
              <a:t> </a:t>
            </a:r>
            <a:r>
              <a:rPr lang="fr-BE" dirty="0" err="1"/>
              <a:t>Inseln</a:t>
            </a:r>
            <a:endParaRPr lang="fr-BE" dirty="0"/>
          </a:p>
        </p:txBody>
      </p:sp>
      <p:cxnSp>
        <p:nvCxnSpPr>
          <p:cNvPr id="41" name="Connecteur droit avec flèche 40">
            <a:extLst>
              <a:ext uri="{FF2B5EF4-FFF2-40B4-BE49-F238E27FC236}">
                <a16:creationId xmlns:a16="http://schemas.microsoft.com/office/drawing/2014/main" id="{AAD2879B-D5A3-A71E-BC74-8815C8FA023B}"/>
              </a:ext>
            </a:extLst>
          </p:cNvPr>
          <p:cNvCxnSpPr>
            <a:cxnSpLocks/>
            <a:stCxn id="40" idx="3"/>
          </p:cNvCxnSpPr>
          <p:nvPr/>
        </p:nvCxnSpPr>
        <p:spPr>
          <a:xfrm>
            <a:off x="4239889" y="3848617"/>
            <a:ext cx="998891" cy="94734"/>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a:extLst>
              <a:ext uri="{FF2B5EF4-FFF2-40B4-BE49-F238E27FC236}">
                <a16:creationId xmlns:a16="http://schemas.microsoft.com/office/drawing/2014/main" id="{E154883A-A24D-AAB0-005A-F0B149F4216A}"/>
              </a:ext>
            </a:extLst>
          </p:cNvPr>
          <p:cNvCxnSpPr>
            <a:cxnSpLocks/>
            <a:stCxn id="9" idx="3"/>
            <a:endCxn id="6" idx="7"/>
          </p:cNvCxnSpPr>
          <p:nvPr/>
        </p:nvCxnSpPr>
        <p:spPr>
          <a:xfrm flipV="1">
            <a:off x="5616077" y="4271985"/>
            <a:ext cx="395816" cy="697537"/>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48" name="ZoneTexte 47">
            <a:extLst>
              <a:ext uri="{FF2B5EF4-FFF2-40B4-BE49-F238E27FC236}">
                <a16:creationId xmlns:a16="http://schemas.microsoft.com/office/drawing/2014/main" id="{7152F80B-26E2-39EB-E0A7-8588DA00A11D}"/>
              </a:ext>
            </a:extLst>
          </p:cNvPr>
          <p:cNvSpPr txBox="1"/>
          <p:nvPr/>
        </p:nvSpPr>
        <p:spPr>
          <a:xfrm>
            <a:off x="9548844" y="2431780"/>
            <a:ext cx="1965506" cy="830997"/>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dirty="0" err="1"/>
              <a:t>Vorschlag</a:t>
            </a:r>
            <a:r>
              <a:rPr lang="fr-BE" dirty="0"/>
              <a:t> </a:t>
            </a:r>
            <a:r>
              <a:rPr lang="fr-BE" dirty="0" err="1"/>
              <a:t>einer</a:t>
            </a:r>
            <a:r>
              <a:rPr lang="fr-BE" dirty="0"/>
              <a:t> </a:t>
            </a:r>
            <a:r>
              <a:rPr lang="fr-BE" dirty="0" err="1"/>
              <a:t>Einbahnstraßenregelung</a:t>
            </a:r>
            <a:r>
              <a:rPr lang="fr-BE" dirty="0"/>
              <a:t> </a:t>
            </a:r>
            <a:r>
              <a:rPr lang="fr-BE" dirty="0" err="1"/>
              <a:t>dieses</a:t>
            </a:r>
            <a:r>
              <a:rPr lang="fr-BE" dirty="0"/>
              <a:t> </a:t>
            </a:r>
            <a:r>
              <a:rPr lang="fr-BE" dirty="0" err="1"/>
              <a:t>Teils</a:t>
            </a:r>
            <a:r>
              <a:rPr lang="fr-BE" dirty="0"/>
              <a:t> der </a:t>
            </a:r>
            <a:r>
              <a:rPr lang="fr-BE" dirty="0" err="1"/>
              <a:t>Parkstraße</a:t>
            </a:r>
            <a:r>
              <a:rPr lang="fr-BE" dirty="0"/>
              <a:t>  (</a:t>
            </a:r>
            <a:r>
              <a:rPr lang="fr-BE" dirty="0" err="1"/>
              <a:t>siehe</a:t>
            </a:r>
            <a:r>
              <a:rPr lang="fr-BE" dirty="0"/>
              <a:t> Aktion 1.6)</a:t>
            </a:r>
          </a:p>
        </p:txBody>
      </p:sp>
      <p:cxnSp>
        <p:nvCxnSpPr>
          <p:cNvPr id="49" name="Connecteur droit avec flèche 48">
            <a:extLst>
              <a:ext uri="{FF2B5EF4-FFF2-40B4-BE49-F238E27FC236}">
                <a16:creationId xmlns:a16="http://schemas.microsoft.com/office/drawing/2014/main" id="{5A21B6B4-2710-FDEA-39B8-140BD0860442}"/>
              </a:ext>
            </a:extLst>
          </p:cNvPr>
          <p:cNvCxnSpPr>
            <a:cxnSpLocks/>
            <a:stCxn id="48" idx="1"/>
          </p:cNvCxnSpPr>
          <p:nvPr/>
        </p:nvCxnSpPr>
        <p:spPr>
          <a:xfrm flipH="1" flipV="1">
            <a:off x="8537390" y="2207944"/>
            <a:ext cx="1011454" cy="639335"/>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pic>
        <p:nvPicPr>
          <p:cNvPr id="53" name="Picture 2">
            <a:extLst>
              <a:ext uri="{FF2B5EF4-FFF2-40B4-BE49-F238E27FC236}">
                <a16:creationId xmlns:a16="http://schemas.microsoft.com/office/drawing/2014/main" id="{5A289132-7CD2-7C7E-138D-4D3F1F2569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081" y="4315549"/>
            <a:ext cx="2975740" cy="223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ZoneTexte 53">
            <a:extLst>
              <a:ext uri="{FF2B5EF4-FFF2-40B4-BE49-F238E27FC236}">
                <a16:creationId xmlns:a16="http://schemas.microsoft.com/office/drawing/2014/main" id="{DC70AB79-3DE0-81C7-E531-9EFBC002D20D}"/>
              </a:ext>
            </a:extLst>
          </p:cNvPr>
          <p:cNvSpPr txBox="1"/>
          <p:nvPr/>
        </p:nvSpPr>
        <p:spPr>
          <a:xfrm>
            <a:off x="30664" y="6512952"/>
            <a:ext cx="1887696" cy="276999"/>
          </a:xfrm>
          <a:prstGeom prst="rect">
            <a:avLst/>
          </a:prstGeom>
          <a:noFill/>
        </p:spPr>
        <p:txBody>
          <a:bodyPr wrap="none" rtlCol="0">
            <a:spAutoFit/>
          </a:bodyPr>
          <a:lstStyle/>
          <a:p>
            <a:r>
              <a:rPr lang="fr-BE" sz="1200" dirty="0" err="1">
                <a:solidFill>
                  <a:schemeClr val="bg2">
                    <a:lumMod val="10000"/>
                  </a:schemeClr>
                </a:solidFill>
              </a:rPr>
              <a:t>Sicht</a:t>
            </a:r>
            <a:r>
              <a:rPr lang="fr-BE" sz="1200" dirty="0">
                <a:solidFill>
                  <a:schemeClr val="bg2">
                    <a:lumMod val="10000"/>
                  </a:schemeClr>
                </a:solidFill>
              </a:rPr>
              <a:t>  A der </a:t>
            </a:r>
            <a:r>
              <a:rPr lang="fr-BE" sz="1200" dirty="0" err="1">
                <a:solidFill>
                  <a:schemeClr val="bg2">
                    <a:lumMod val="10000"/>
                  </a:schemeClr>
                </a:solidFill>
              </a:rPr>
              <a:t>Kreuzung</a:t>
            </a:r>
            <a:r>
              <a:rPr lang="fr-BE" sz="1200" dirty="0">
                <a:solidFill>
                  <a:schemeClr val="bg2">
                    <a:lumMod val="10000"/>
                  </a:schemeClr>
                </a:solidFill>
              </a:rPr>
              <a:t> </a:t>
            </a:r>
            <a:r>
              <a:rPr lang="fr-BE" sz="1200" dirty="0" err="1">
                <a:solidFill>
                  <a:schemeClr val="bg2">
                    <a:lumMod val="10000"/>
                  </a:schemeClr>
                </a:solidFill>
              </a:rPr>
              <a:t>heute</a:t>
            </a:r>
            <a:endParaRPr lang="fr-BE" sz="1200" dirty="0">
              <a:solidFill>
                <a:schemeClr val="bg2">
                  <a:lumMod val="10000"/>
                </a:schemeClr>
              </a:solidFill>
            </a:endParaRPr>
          </a:p>
        </p:txBody>
      </p:sp>
      <p:sp>
        <p:nvSpPr>
          <p:cNvPr id="55" name="Forme libre : forme 54">
            <a:extLst>
              <a:ext uri="{FF2B5EF4-FFF2-40B4-BE49-F238E27FC236}">
                <a16:creationId xmlns:a16="http://schemas.microsoft.com/office/drawing/2014/main" id="{B203408C-CEE3-B8B0-EA41-F4F1D67A0455}"/>
              </a:ext>
            </a:extLst>
          </p:cNvPr>
          <p:cNvSpPr/>
          <p:nvPr/>
        </p:nvSpPr>
        <p:spPr>
          <a:xfrm rot="1029582">
            <a:off x="6808968" y="3768149"/>
            <a:ext cx="194748" cy="267854"/>
          </a:xfrm>
          <a:custGeom>
            <a:avLst/>
            <a:gdLst>
              <a:gd name="connsiteX0" fmla="*/ 0 w 194748"/>
              <a:gd name="connsiteY0" fmla="*/ 0 h 267854"/>
              <a:gd name="connsiteX1" fmla="*/ 193964 w 194748"/>
              <a:gd name="connsiteY1" fmla="*/ 83127 h 267854"/>
              <a:gd name="connsiteX2" fmla="*/ 55418 w 194748"/>
              <a:gd name="connsiteY2" fmla="*/ 267854 h 267854"/>
            </a:gdLst>
            <a:ahLst/>
            <a:cxnLst>
              <a:cxn ang="0">
                <a:pos x="connsiteX0" y="connsiteY0"/>
              </a:cxn>
              <a:cxn ang="0">
                <a:pos x="connsiteX1" y="connsiteY1"/>
              </a:cxn>
              <a:cxn ang="0">
                <a:pos x="connsiteX2" y="connsiteY2"/>
              </a:cxn>
            </a:cxnLst>
            <a:rect l="l" t="t" r="r" b="b"/>
            <a:pathLst>
              <a:path w="194748" h="267854">
                <a:moveTo>
                  <a:pt x="0" y="0"/>
                </a:moveTo>
                <a:cubicBezTo>
                  <a:pt x="92364" y="19242"/>
                  <a:pt x="184728" y="38485"/>
                  <a:pt x="193964" y="83127"/>
                </a:cubicBezTo>
                <a:cubicBezTo>
                  <a:pt x="203200" y="127769"/>
                  <a:pt x="129309" y="197811"/>
                  <a:pt x="55418" y="267854"/>
                </a:cubicBezTo>
              </a:path>
            </a:pathLst>
          </a:custGeom>
          <a:noFill/>
          <a:ln w="190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ZoneTexte 55">
            <a:extLst>
              <a:ext uri="{FF2B5EF4-FFF2-40B4-BE49-F238E27FC236}">
                <a16:creationId xmlns:a16="http://schemas.microsoft.com/office/drawing/2014/main" id="{E4FCF853-0C62-5D66-3847-8229D9886403}"/>
              </a:ext>
            </a:extLst>
          </p:cNvPr>
          <p:cNvSpPr txBox="1"/>
          <p:nvPr/>
        </p:nvSpPr>
        <p:spPr>
          <a:xfrm>
            <a:off x="6947985" y="3789658"/>
            <a:ext cx="276038" cy="287130"/>
          </a:xfrm>
          <a:prstGeom prst="rect">
            <a:avLst/>
          </a:prstGeom>
          <a:noFill/>
        </p:spPr>
        <p:txBody>
          <a:bodyPr wrap="none" rtlCol="0">
            <a:spAutoFit/>
          </a:bodyPr>
          <a:lstStyle/>
          <a:p>
            <a:r>
              <a:rPr lang="fr-BE" b="1">
                <a:solidFill>
                  <a:schemeClr val="accent4">
                    <a:lumMod val="60000"/>
                    <a:lumOff val="40000"/>
                  </a:schemeClr>
                </a:solidFill>
              </a:rPr>
              <a:t>A</a:t>
            </a:r>
          </a:p>
        </p:txBody>
      </p:sp>
    </p:spTree>
    <p:extLst>
      <p:ext uri="{BB962C8B-B14F-4D97-AF65-F5344CB8AC3E}">
        <p14:creationId xmlns:p14="http://schemas.microsoft.com/office/powerpoint/2010/main" val="234180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B095E-0589-0090-9672-6D5E35C553B3}"/>
            </a:ext>
          </a:extLst>
        </p:cNvPr>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F50A7122-2659-0934-709E-7C1CEF4D80D1}"/>
              </a:ext>
            </a:extLst>
          </p:cNvPr>
          <p:cNvSpPr>
            <a:spLocks noGrp="1"/>
          </p:cNvSpPr>
          <p:nvPr>
            <p:ph type="sldNum" sz="quarter" idx="7"/>
          </p:nvPr>
        </p:nvSpPr>
        <p:spPr/>
        <p:txBody>
          <a:bodyPr/>
          <a:lstStyle/>
          <a:p>
            <a:fld id="{B6F15528-21DE-4FAA-801E-634DDDAF4B2B}" type="slidenum">
              <a:rPr lang="fr-BE" smtClean="0"/>
              <a:pPr/>
              <a:t>21</a:t>
            </a:fld>
            <a:endParaRPr lang="fr-BE"/>
          </a:p>
        </p:txBody>
      </p:sp>
      <p:sp>
        <p:nvSpPr>
          <p:cNvPr id="6" name="Titre 5">
            <a:extLst>
              <a:ext uri="{FF2B5EF4-FFF2-40B4-BE49-F238E27FC236}">
                <a16:creationId xmlns:a16="http://schemas.microsoft.com/office/drawing/2014/main" id="{F74B040B-C70F-DA1D-8ED6-3D65EBE04213}"/>
              </a:ext>
            </a:extLst>
          </p:cNvPr>
          <p:cNvSpPr>
            <a:spLocks noGrp="1"/>
          </p:cNvSpPr>
          <p:nvPr>
            <p:ph type="title"/>
          </p:nvPr>
        </p:nvSpPr>
        <p:spPr/>
        <p:txBody>
          <a:bodyPr/>
          <a:lstStyle/>
          <a:p>
            <a:r>
              <a:rPr lang="fr-BE" dirty="0" err="1"/>
              <a:t>Herausforderungen</a:t>
            </a:r>
            <a:r>
              <a:rPr lang="fr-BE" dirty="0"/>
              <a:t> und </a:t>
            </a:r>
            <a:r>
              <a:rPr lang="fr-BE" dirty="0" err="1"/>
              <a:t>Ziele</a:t>
            </a:r>
            <a:r>
              <a:rPr lang="fr-BE" dirty="0"/>
              <a:t> </a:t>
            </a:r>
            <a:r>
              <a:rPr lang="fr-BE" dirty="0" err="1"/>
              <a:t>für</a:t>
            </a:r>
            <a:r>
              <a:rPr lang="fr-BE" dirty="0"/>
              <a:t> </a:t>
            </a:r>
            <a:r>
              <a:rPr lang="fr-BE" dirty="0" err="1"/>
              <a:t>das</a:t>
            </a:r>
            <a:r>
              <a:rPr lang="fr-BE" dirty="0"/>
              <a:t> Zentrum</a:t>
            </a:r>
          </a:p>
        </p:txBody>
      </p:sp>
      <p:grpSp>
        <p:nvGrpSpPr>
          <p:cNvPr id="2" name="Groupe 1">
            <a:extLst>
              <a:ext uri="{FF2B5EF4-FFF2-40B4-BE49-F238E27FC236}">
                <a16:creationId xmlns:a16="http://schemas.microsoft.com/office/drawing/2014/main" id="{842891DA-7F4B-A5A3-4654-AFABEC35F8D3}"/>
              </a:ext>
            </a:extLst>
          </p:cNvPr>
          <p:cNvGrpSpPr/>
          <p:nvPr/>
        </p:nvGrpSpPr>
        <p:grpSpPr>
          <a:xfrm>
            <a:off x="293571" y="2097111"/>
            <a:ext cx="5038923" cy="4664435"/>
            <a:chOff x="293571" y="1679510"/>
            <a:chExt cx="5038923" cy="4881071"/>
          </a:xfrm>
        </p:grpSpPr>
        <p:pic>
          <p:nvPicPr>
            <p:cNvPr id="18" name="Image 17">
              <a:extLst>
                <a:ext uri="{FF2B5EF4-FFF2-40B4-BE49-F238E27FC236}">
                  <a16:creationId xmlns:a16="http://schemas.microsoft.com/office/drawing/2014/main" id="{F392ECEA-D7D4-2D01-29E5-DDC4E8E48C78}"/>
                </a:ext>
              </a:extLst>
            </p:cNvPr>
            <p:cNvPicPr>
              <a:picLocks noChangeAspect="1"/>
            </p:cNvPicPr>
            <p:nvPr/>
          </p:nvPicPr>
          <p:blipFill rotWithShape="1">
            <a:blip r:embed="rId2">
              <a:alphaModFix amt="70000"/>
            </a:blip>
            <a:srcRect r="8983"/>
            <a:stretch/>
          </p:blipFill>
          <p:spPr>
            <a:xfrm>
              <a:off x="293571" y="1679510"/>
              <a:ext cx="5038923" cy="4881071"/>
            </a:xfrm>
            <a:prstGeom prst="rect">
              <a:avLst/>
            </a:prstGeom>
          </p:spPr>
        </p:pic>
        <p:sp>
          <p:nvSpPr>
            <p:cNvPr id="22" name="Forme libre : forme 21">
              <a:extLst>
                <a:ext uri="{FF2B5EF4-FFF2-40B4-BE49-F238E27FC236}">
                  <a16:creationId xmlns:a16="http://schemas.microsoft.com/office/drawing/2014/main" id="{94E70FCB-0564-201C-690E-893C085954D9}"/>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Forme libre : forme 20">
              <a:extLst>
                <a:ext uri="{FF2B5EF4-FFF2-40B4-BE49-F238E27FC236}">
                  <a16:creationId xmlns:a16="http://schemas.microsoft.com/office/drawing/2014/main" id="{B20978C9-2619-0FBD-B1D1-C5B9586E9E59}"/>
                </a:ext>
              </a:extLst>
            </p:cNvPr>
            <p:cNvSpPr/>
            <p:nvPr/>
          </p:nvSpPr>
          <p:spPr>
            <a:xfrm>
              <a:off x="905903" y="1896147"/>
              <a:ext cx="2233364"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200" h="4255431">
                  <a:moveTo>
                    <a:pt x="0" y="0"/>
                  </a:moveTo>
                  <a:cubicBezTo>
                    <a:pt x="103414" y="278363"/>
                    <a:pt x="206829" y="556726"/>
                    <a:pt x="391886" y="737118"/>
                  </a:cubicBezTo>
                  <a:cubicBezTo>
                    <a:pt x="576943" y="917510"/>
                    <a:pt x="919066" y="962608"/>
                    <a:pt x="1110343" y="1082351"/>
                  </a:cubicBezTo>
                  <a:cubicBezTo>
                    <a:pt x="1301620" y="1202094"/>
                    <a:pt x="1436914" y="1293844"/>
                    <a:pt x="1539551" y="1455575"/>
                  </a:cubicBezTo>
                  <a:cubicBezTo>
                    <a:pt x="1642188" y="1617306"/>
                    <a:pt x="1681065" y="1849016"/>
                    <a:pt x="1726163" y="2052734"/>
                  </a:cubicBezTo>
                  <a:cubicBezTo>
                    <a:pt x="1771261" y="2256452"/>
                    <a:pt x="1761931" y="2495938"/>
                    <a:pt x="1810139" y="2677885"/>
                  </a:cubicBezTo>
                  <a:cubicBezTo>
                    <a:pt x="1858347" y="2859832"/>
                    <a:pt x="1903445" y="3024673"/>
                    <a:pt x="2015412" y="3144416"/>
                  </a:cubicBezTo>
                  <a:cubicBezTo>
                    <a:pt x="2127379" y="3264159"/>
                    <a:pt x="2405073" y="3318588"/>
                    <a:pt x="2481943" y="3396343"/>
                  </a:cubicBezTo>
                  <a:cubicBezTo>
                    <a:pt x="2558813" y="3474098"/>
                    <a:pt x="2499956" y="3539412"/>
                    <a:pt x="2476630" y="3610947"/>
                  </a:cubicBezTo>
                  <a:cubicBezTo>
                    <a:pt x="2453304" y="3682482"/>
                    <a:pt x="1876615" y="4183896"/>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2F35F3D7-9C3B-DED4-A0F5-596480262BB2}"/>
                </a:ext>
              </a:extLst>
            </p:cNvPr>
            <p:cNvSpPr/>
            <p:nvPr/>
          </p:nvSpPr>
          <p:spPr>
            <a:xfrm>
              <a:off x="3139267" y="4544841"/>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orme libre : forme 23">
              <a:extLst>
                <a:ext uri="{FF2B5EF4-FFF2-40B4-BE49-F238E27FC236}">
                  <a16:creationId xmlns:a16="http://schemas.microsoft.com/office/drawing/2014/main" id="{72F694BA-9548-9A28-F746-767E189F3930}"/>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8" name="Connecteur droit avec flèche 27">
              <a:extLst>
                <a:ext uri="{FF2B5EF4-FFF2-40B4-BE49-F238E27FC236}">
                  <a16:creationId xmlns:a16="http://schemas.microsoft.com/office/drawing/2014/main" id="{D7276359-1730-F670-8D69-5687CE9DA094}"/>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846906E2-58FB-53A4-8E50-A2625FF8C782}"/>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6A8017D3-48BC-0723-0475-BC02C42B6697}"/>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38E79848-7AA1-1638-855B-6D25CC612778}"/>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4B73540A-7000-4ADE-304A-1B2F57FA5BB3}"/>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e 2">
            <a:extLst>
              <a:ext uri="{FF2B5EF4-FFF2-40B4-BE49-F238E27FC236}">
                <a16:creationId xmlns:a16="http://schemas.microsoft.com/office/drawing/2014/main" id="{78508150-A036-E6E1-869D-B34A20B3BC4F}"/>
              </a:ext>
            </a:extLst>
          </p:cNvPr>
          <p:cNvGrpSpPr/>
          <p:nvPr/>
        </p:nvGrpSpPr>
        <p:grpSpPr>
          <a:xfrm>
            <a:off x="6788152" y="1880474"/>
            <a:ext cx="5038923" cy="4881071"/>
            <a:chOff x="293571" y="1679510"/>
            <a:chExt cx="5038923" cy="4881071"/>
          </a:xfrm>
        </p:grpSpPr>
        <p:pic>
          <p:nvPicPr>
            <p:cNvPr id="4" name="Image 3">
              <a:extLst>
                <a:ext uri="{FF2B5EF4-FFF2-40B4-BE49-F238E27FC236}">
                  <a16:creationId xmlns:a16="http://schemas.microsoft.com/office/drawing/2014/main" id="{39C0D09D-768D-D666-E656-411324471EA0}"/>
                </a:ext>
              </a:extLst>
            </p:cNvPr>
            <p:cNvPicPr>
              <a:picLocks noChangeAspect="1"/>
            </p:cNvPicPr>
            <p:nvPr/>
          </p:nvPicPr>
          <p:blipFill rotWithShape="1">
            <a:blip r:embed="rId2">
              <a:alphaModFix amt="70000"/>
            </a:blip>
            <a:srcRect r="8983"/>
            <a:stretch/>
          </p:blipFill>
          <p:spPr>
            <a:xfrm>
              <a:off x="293571" y="1679510"/>
              <a:ext cx="5038923" cy="4881071"/>
            </a:xfrm>
            <a:prstGeom prst="rect">
              <a:avLst/>
            </a:prstGeom>
          </p:spPr>
        </p:pic>
        <p:sp>
          <p:nvSpPr>
            <p:cNvPr id="5" name="Forme libre : forme 4">
              <a:extLst>
                <a:ext uri="{FF2B5EF4-FFF2-40B4-BE49-F238E27FC236}">
                  <a16:creationId xmlns:a16="http://schemas.microsoft.com/office/drawing/2014/main" id="{1CC9E320-E52D-6C39-42D4-1F56C5DC6D46}"/>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Forme libre : forme 6">
              <a:extLst>
                <a:ext uri="{FF2B5EF4-FFF2-40B4-BE49-F238E27FC236}">
                  <a16:creationId xmlns:a16="http://schemas.microsoft.com/office/drawing/2014/main" id="{08A8FA28-EB8E-1C94-8B3C-ED31A9708471}"/>
                </a:ext>
              </a:extLst>
            </p:cNvPr>
            <p:cNvSpPr/>
            <p:nvPr/>
          </p:nvSpPr>
          <p:spPr>
            <a:xfrm>
              <a:off x="905903" y="1896147"/>
              <a:ext cx="2748840"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574930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606953"/>
                <a:gd name="connsiteY0" fmla="*/ 0 h 4255431"/>
                <a:gd name="connsiteX1" fmla="*/ 391886 w 2606953"/>
                <a:gd name="connsiteY1" fmla="*/ 737118 h 4255431"/>
                <a:gd name="connsiteX2" fmla="*/ 1110343 w 2606953"/>
                <a:gd name="connsiteY2" fmla="*/ 1082351 h 4255431"/>
                <a:gd name="connsiteX3" fmla="*/ 1376629 w 2606953"/>
                <a:gd name="connsiteY3" fmla="*/ 1278995 h 4255431"/>
                <a:gd name="connsiteX4" fmla="*/ 1660994 w 2606953"/>
                <a:gd name="connsiteY4" fmla="*/ 1574930 h 4255431"/>
                <a:gd name="connsiteX5" fmla="*/ 2603026 w 2606953"/>
                <a:gd name="connsiteY5" fmla="*/ 1711891 h 4255431"/>
                <a:gd name="connsiteX6" fmla="*/ 2015412 w 2606953"/>
                <a:gd name="connsiteY6" fmla="*/ 3144416 h 4255431"/>
                <a:gd name="connsiteX7" fmla="*/ 2481943 w 2606953"/>
                <a:gd name="connsiteY7" fmla="*/ 3396343 h 4255431"/>
                <a:gd name="connsiteX8" fmla="*/ 2476630 w 2606953"/>
                <a:gd name="connsiteY8" fmla="*/ 3610947 h 4255431"/>
                <a:gd name="connsiteX9" fmla="*/ 1790307 w 2606953"/>
                <a:gd name="connsiteY9" fmla="*/ 4255431 h 4255431"/>
                <a:gd name="connsiteX0" fmla="*/ 0 w 2574537"/>
                <a:gd name="connsiteY0" fmla="*/ 0 h 4255431"/>
                <a:gd name="connsiteX1" fmla="*/ 391886 w 2574537"/>
                <a:gd name="connsiteY1" fmla="*/ 737118 h 4255431"/>
                <a:gd name="connsiteX2" fmla="*/ 1110343 w 2574537"/>
                <a:gd name="connsiteY2" fmla="*/ 1082351 h 4255431"/>
                <a:gd name="connsiteX3" fmla="*/ 1376629 w 2574537"/>
                <a:gd name="connsiteY3" fmla="*/ 1278995 h 4255431"/>
                <a:gd name="connsiteX4" fmla="*/ 1660994 w 2574537"/>
                <a:gd name="connsiteY4" fmla="*/ 1574930 h 4255431"/>
                <a:gd name="connsiteX5" fmla="*/ 2570443 w 2574537"/>
                <a:gd name="connsiteY5" fmla="*/ 1846924 h 4255431"/>
                <a:gd name="connsiteX6" fmla="*/ 2015412 w 2574537"/>
                <a:gd name="connsiteY6" fmla="*/ 3144416 h 4255431"/>
                <a:gd name="connsiteX7" fmla="*/ 2481943 w 2574537"/>
                <a:gd name="connsiteY7" fmla="*/ 3396343 h 4255431"/>
                <a:gd name="connsiteX8" fmla="*/ 2476630 w 2574537"/>
                <a:gd name="connsiteY8" fmla="*/ 3610947 h 4255431"/>
                <a:gd name="connsiteX9" fmla="*/ 1790307 w 2574537"/>
                <a:gd name="connsiteY9" fmla="*/ 4255431 h 4255431"/>
                <a:gd name="connsiteX0" fmla="*/ 0 w 3102071"/>
                <a:gd name="connsiteY0" fmla="*/ 0 h 4255431"/>
                <a:gd name="connsiteX1" fmla="*/ 391886 w 3102071"/>
                <a:gd name="connsiteY1" fmla="*/ 737118 h 4255431"/>
                <a:gd name="connsiteX2" fmla="*/ 1110343 w 3102071"/>
                <a:gd name="connsiteY2" fmla="*/ 1082351 h 4255431"/>
                <a:gd name="connsiteX3" fmla="*/ 1376629 w 3102071"/>
                <a:gd name="connsiteY3" fmla="*/ 1278995 h 4255431"/>
                <a:gd name="connsiteX4" fmla="*/ 1660994 w 3102071"/>
                <a:gd name="connsiteY4" fmla="*/ 1574930 h 4255431"/>
                <a:gd name="connsiteX5" fmla="*/ 2570443 w 3102071"/>
                <a:gd name="connsiteY5" fmla="*/ 1846924 h 4255431"/>
                <a:gd name="connsiteX6" fmla="*/ 3101558 w 3102071"/>
                <a:gd name="connsiteY6" fmla="*/ 2915902 h 4255431"/>
                <a:gd name="connsiteX7" fmla="*/ 2481943 w 3102071"/>
                <a:gd name="connsiteY7" fmla="*/ 3396343 h 4255431"/>
                <a:gd name="connsiteX8" fmla="*/ 2476630 w 3102071"/>
                <a:gd name="connsiteY8" fmla="*/ 3610947 h 4255431"/>
                <a:gd name="connsiteX9" fmla="*/ 1790307 w 3102071"/>
                <a:gd name="connsiteY9" fmla="*/ 4255431 h 4255431"/>
                <a:gd name="connsiteX0" fmla="*/ 0 w 3102080"/>
                <a:gd name="connsiteY0" fmla="*/ 0 h 4255431"/>
                <a:gd name="connsiteX1" fmla="*/ 391886 w 3102080"/>
                <a:gd name="connsiteY1" fmla="*/ 737118 h 4255431"/>
                <a:gd name="connsiteX2" fmla="*/ 1110343 w 3102080"/>
                <a:gd name="connsiteY2" fmla="*/ 1082351 h 4255431"/>
                <a:gd name="connsiteX3" fmla="*/ 1376629 w 3102080"/>
                <a:gd name="connsiteY3" fmla="*/ 1278995 h 4255431"/>
                <a:gd name="connsiteX4" fmla="*/ 1628409 w 3102080"/>
                <a:gd name="connsiteY4" fmla="*/ 1658026 h 4255431"/>
                <a:gd name="connsiteX5" fmla="*/ 2570443 w 3102080"/>
                <a:gd name="connsiteY5" fmla="*/ 1846924 h 4255431"/>
                <a:gd name="connsiteX6" fmla="*/ 3101558 w 3102080"/>
                <a:gd name="connsiteY6" fmla="*/ 2915902 h 4255431"/>
                <a:gd name="connsiteX7" fmla="*/ 2481943 w 3102080"/>
                <a:gd name="connsiteY7" fmla="*/ 3396343 h 4255431"/>
                <a:gd name="connsiteX8" fmla="*/ 2476630 w 3102080"/>
                <a:gd name="connsiteY8" fmla="*/ 3610947 h 4255431"/>
                <a:gd name="connsiteX9" fmla="*/ 1790307 w 3102080"/>
                <a:gd name="connsiteY9" fmla="*/ 4255431 h 4255431"/>
                <a:gd name="connsiteX0" fmla="*/ 0 w 3103032"/>
                <a:gd name="connsiteY0" fmla="*/ 0 h 4255431"/>
                <a:gd name="connsiteX1" fmla="*/ 391886 w 3103032"/>
                <a:gd name="connsiteY1" fmla="*/ 737118 h 4255431"/>
                <a:gd name="connsiteX2" fmla="*/ 1110343 w 3103032"/>
                <a:gd name="connsiteY2" fmla="*/ 1082351 h 4255431"/>
                <a:gd name="connsiteX3" fmla="*/ 1376629 w 3103032"/>
                <a:gd name="connsiteY3" fmla="*/ 1278995 h 4255431"/>
                <a:gd name="connsiteX4" fmla="*/ 1628409 w 3103032"/>
                <a:gd name="connsiteY4" fmla="*/ 1658026 h 4255431"/>
                <a:gd name="connsiteX5" fmla="*/ 2570443 w 3103032"/>
                <a:gd name="connsiteY5" fmla="*/ 1846924 h 4255431"/>
                <a:gd name="connsiteX6" fmla="*/ 3101558 w 3103032"/>
                <a:gd name="connsiteY6" fmla="*/ 2915902 h 4255431"/>
                <a:gd name="connsiteX7" fmla="*/ 2720896 w 3103032"/>
                <a:gd name="connsiteY7" fmla="*/ 3385956 h 4255431"/>
                <a:gd name="connsiteX8" fmla="*/ 2476630 w 3103032"/>
                <a:gd name="connsiteY8" fmla="*/ 3610947 h 4255431"/>
                <a:gd name="connsiteX9" fmla="*/ 1790307 w 3103032"/>
                <a:gd name="connsiteY9" fmla="*/ 4255431 h 4255431"/>
                <a:gd name="connsiteX0" fmla="*/ 0 w 3103819"/>
                <a:gd name="connsiteY0" fmla="*/ 0 h 4255431"/>
                <a:gd name="connsiteX1" fmla="*/ 391886 w 3103819"/>
                <a:gd name="connsiteY1" fmla="*/ 737118 h 4255431"/>
                <a:gd name="connsiteX2" fmla="*/ 1110343 w 3103819"/>
                <a:gd name="connsiteY2" fmla="*/ 1082351 h 4255431"/>
                <a:gd name="connsiteX3" fmla="*/ 1376629 w 3103819"/>
                <a:gd name="connsiteY3" fmla="*/ 1278995 h 4255431"/>
                <a:gd name="connsiteX4" fmla="*/ 1628409 w 3103819"/>
                <a:gd name="connsiteY4" fmla="*/ 1658026 h 4255431"/>
                <a:gd name="connsiteX5" fmla="*/ 2570443 w 3103819"/>
                <a:gd name="connsiteY5" fmla="*/ 1846924 h 4255431"/>
                <a:gd name="connsiteX6" fmla="*/ 3101558 w 3103819"/>
                <a:gd name="connsiteY6" fmla="*/ 2915902 h 4255431"/>
                <a:gd name="connsiteX7" fmla="*/ 2720896 w 3103819"/>
                <a:gd name="connsiteY7" fmla="*/ 3385956 h 4255431"/>
                <a:gd name="connsiteX8" fmla="*/ 1790307 w 3103819"/>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376629 w 3103818"/>
                <a:gd name="connsiteY3" fmla="*/ 1278995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813054 w 3103818"/>
                <a:gd name="connsiteY4" fmla="*/ 1522994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173808 w 3103818"/>
                <a:gd name="connsiteY5" fmla="*/ 1682734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71562 w 3103818"/>
                <a:gd name="connsiteY5" fmla="*/ 1672347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1880"/>
                <a:gd name="connsiteY0" fmla="*/ 0 h 4255431"/>
                <a:gd name="connsiteX1" fmla="*/ 391886 w 3101880"/>
                <a:gd name="connsiteY1" fmla="*/ 737118 h 4255431"/>
                <a:gd name="connsiteX2" fmla="*/ 882251 w 3101880"/>
                <a:gd name="connsiteY2" fmla="*/ 999255 h 4255431"/>
                <a:gd name="connsiteX3" fmla="*/ 1257153 w 3101880"/>
                <a:gd name="connsiteY3" fmla="*/ 1206286 h 4255431"/>
                <a:gd name="connsiteX4" fmla="*/ 1704440 w 3101880"/>
                <a:gd name="connsiteY4" fmla="*/ 1595704 h 4255431"/>
                <a:gd name="connsiteX5" fmla="*/ 2271562 w 3101880"/>
                <a:gd name="connsiteY5" fmla="*/ 1672347 h 4255431"/>
                <a:gd name="connsiteX6" fmla="*/ 2668196 w 3101880"/>
                <a:gd name="connsiteY6" fmla="*/ 1930021 h 4255431"/>
                <a:gd name="connsiteX7" fmla="*/ 3101558 w 3101880"/>
                <a:gd name="connsiteY7" fmla="*/ 2915902 h 4255431"/>
                <a:gd name="connsiteX8" fmla="*/ 2720896 w 3101880"/>
                <a:gd name="connsiteY8" fmla="*/ 3385956 h 4255431"/>
                <a:gd name="connsiteX9" fmla="*/ 1790307 w 310188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880" h="4255431">
                  <a:moveTo>
                    <a:pt x="0" y="0"/>
                  </a:moveTo>
                  <a:cubicBezTo>
                    <a:pt x="103414" y="278363"/>
                    <a:pt x="244844" y="570576"/>
                    <a:pt x="391886" y="737118"/>
                  </a:cubicBezTo>
                  <a:cubicBezTo>
                    <a:pt x="538928" y="903660"/>
                    <a:pt x="738040" y="921060"/>
                    <a:pt x="882251" y="999255"/>
                  </a:cubicBezTo>
                  <a:cubicBezTo>
                    <a:pt x="1026462" y="1077450"/>
                    <a:pt x="1120122" y="1106878"/>
                    <a:pt x="1257153" y="1206286"/>
                  </a:cubicBezTo>
                  <a:cubicBezTo>
                    <a:pt x="1394185" y="1305694"/>
                    <a:pt x="1535372" y="1518027"/>
                    <a:pt x="1704440" y="1595704"/>
                  </a:cubicBezTo>
                  <a:cubicBezTo>
                    <a:pt x="1873508" y="1673381"/>
                    <a:pt x="2136279" y="1635671"/>
                    <a:pt x="2271562" y="1672347"/>
                  </a:cubicBezTo>
                  <a:cubicBezTo>
                    <a:pt x="2406845" y="1709023"/>
                    <a:pt x="2529863" y="1722762"/>
                    <a:pt x="2668196" y="1930021"/>
                  </a:cubicBezTo>
                  <a:cubicBezTo>
                    <a:pt x="2806529" y="2137280"/>
                    <a:pt x="3092775" y="2673246"/>
                    <a:pt x="3101558" y="2915902"/>
                  </a:cubicBezTo>
                  <a:cubicBezTo>
                    <a:pt x="3110341" y="3158558"/>
                    <a:pt x="2939438" y="3162701"/>
                    <a:pt x="2720896" y="3385956"/>
                  </a:cubicBezTo>
                  <a:cubicBezTo>
                    <a:pt x="2502354" y="3609211"/>
                    <a:pt x="1984180" y="4074291"/>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Forme libre : forme 8">
              <a:extLst>
                <a:ext uri="{FF2B5EF4-FFF2-40B4-BE49-F238E27FC236}">
                  <a16:creationId xmlns:a16="http://schemas.microsoft.com/office/drawing/2014/main" id="{40B0204E-1B76-EC23-9D8E-95A78A33F0F6}"/>
                </a:ext>
              </a:extLst>
            </p:cNvPr>
            <p:cNvSpPr/>
            <p:nvPr/>
          </p:nvSpPr>
          <p:spPr>
            <a:xfrm>
              <a:off x="3693581" y="4015352"/>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3D67FECF-F87B-6F8C-9F50-1DB2EE11F5F2}"/>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 name="Connecteur droit avec flèche 10">
              <a:extLst>
                <a:ext uri="{FF2B5EF4-FFF2-40B4-BE49-F238E27FC236}">
                  <a16:creationId xmlns:a16="http://schemas.microsoft.com/office/drawing/2014/main" id="{82A2F150-A9C8-54B4-0362-9E0DBB780924}"/>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7FB5EE8-66AC-73B5-4308-5F6E66E4E274}"/>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04BA83F3-4B09-B5BE-2DCB-BC74B93BE44D}"/>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D311452-1B7D-866A-858E-BA8FB41BCC0C}"/>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C22A1CC-4414-291E-4D7F-6FD3501F1465}"/>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Flèche : droite 15">
            <a:extLst>
              <a:ext uri="{FF2B5EF4-FFF2-40B4-BE49-F238E27FC236}">
                <a16:creationId xmlns:a16="http://schemas.microsoft.com/office/drawing/2014/main" id="{75D97383-0E3D-582C-3A12-8700307A7833}"/>
              </a:ext>
            </a:extLst>
          </p:cNvPr>
          <p:cNvSpPr/>
          <p:nvPr/>
        </p:nvSpPr>
        <p:spPr>
          <a:xfrm>
            <a:off x="5594029" y="4031080"/>
            <a:ext cx="1003942" cy="5582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a:extLst>
              <a:ext uri="{FF2B5EF4-FFF2-40B4-BE49-F238E27FC236}">
                <a16:creationId xmlns:a16="http://schemas.microsoft.com/office/drawing/2014/main" id="{A3D6AC2F-404B-2A36-BA08-6D3226B5517A}"/>
              </a:ext>
            </a:extLst>
          </p:cNvPr>
          <p:cNvSpPr txBox="1"/>
          <p:nvPr/>
        </p:nvSpPr>
        <p:spPr>
          <a:xfrm>
            <a:off x="258156" y="929708"/>
            <a:ext cx="11568920" cy="1200329"/>
          </a:xfrm>
          <a:prstGeom prst="rect">
            <a:avLst/>
          </a:prstGeom>
          <a:noFill/>
        </p:spPr>
        <p:txBody>
          <a:bodyPr wrap="square" rtlCol="0">
            <a:spAutoFit/>
          </a:bodyPr>
          <a:lstStyle/>
          <a:p>
            <a:pPr algn="just"/>
            <a:r>
              <a:rPr lang="fr-BE" sz="1800" dirty="0"/>
              <a:t>Die </a:t>
            </a:r>
            <a:r>
              <a:rPr lang="fr-BE" sz="1800" dirty="0" err="1"/>
              <a:t>Straßen</a:t>
            </a:r>
            <a:r>
              <a:rPr lang="fr-BE" sz="1800" dirty="0"/>
              <a:t> </a:t>
            </a:r>
            <a:r>
              <a:rPr lang="fr-BE" sz="1800" b="1" dirty="0" err="1"/>
              <a:t>Heygraben</a:t>
            </a:r>
            <a:r>
              <a:rPr lang="fr-BE" sz="1800" b="1" dirty="0"/>
              <a:t> und Soufflet </a:t>
            </a:r>
            <a:r>
              <a:rPr lang="fr-BE" sz="1800" dirty="0" err="1"/>
              <a:t>haben</a:t>
            </a:r>
            <a:r>
              <a:rPr lang="fr-BE" sz="1800" dirty="0"/>
              <a:t> </a:t>
            </a:r>
            <a:r>
              <a:rPr lang="fr-BE" sz="1800" dirty="0" err="1"/>
              <a:t>ein</a:t>
            </a:r>
            <a:r>
              <a:rPr lang="fr-BE" sz="1800" dirty="0"/>
              <a:t> </a:t>
            </a:r>
            <a:r>
              <a:rPr lang="fr-BE" sz="1800" dirty="0" err="1"/>
              <a:t>breiteres</a:t>
            </a:r>
            <a:r>
              <a:rPr lang="fr-BE" sz="1800" dirty="0"/>
              <a:t> Profil </a:t>
            </a:r>
            <a:r>
              <a:rPr lang="fr-BE" sz="1800" dirty="0" err="1"/>
              <a:t>als</a:t>
            </a:r>
            <a:r>
              <a:rPr lang="fr-BE" sz="1800" dirty="0"/>
              <a:t> die </a:t>
            </a:r>
            <a:r>
              <a:rPr lang="fr-BE" sz="1800" dirty="0" err="1"/>
              <a:t>Straßen</a:t>
            </a:r>
            <a:r>
              <a:rPr lang="fr-BE" sz="1800" dirty="0"/>
              <a:t> </a:t>
            </a:r>
            <a:r>
              <a:rPr lang="fr-BE" sz="1800" dirty="0" err="1"/>
              <a:t>im</a:t>
            </a:r>
            <a:r>
              <a:rPr lang="fr-BE" sz="1800" dirty="0"/>
              <a:t> Zentrum und </a:t>
            </a:r>
            <a:r>
              <a:rPr lang="fr-BE" sz="1800" dirty="0" err="1"/>
              <a:t>spielen</a:t>
            </a:r>
            <a:r>
              <a:rPr lang="fr-BE" sz="1800" dirty="0"/>
              <a:t> </a:t>
            </a:r>
            <a:r>
              <a:rPr lang="fr-BE" sz="1800" dirty="0" err="1"/>
              <a:t>heute</a:t>
            </a:r>
            <a:r>
              <a:rPr lang="fr-BE" sz="1800" dirty="0"/>
              <a:t> </a:t>
            </a:r>
            <a:r>
              <a:rPr lang="fr-BE" sz="1800" dirty="0" err="1"/>
              <a:t>schon</a:t>
            </a:r>
            <a:r>
              <a:rPr lang="fr-BE" sz="1800" dirty="0"/>
              <a:t> </a:t>
            </a:r>
            <a:r>
              <a:rPr lang="fr-BE" sz="1800" dirty="0" err="1"/>
              <a:t>eine</a:t>
            </a:r>
            <a:r>
              <a:rPr lang="fr-BE" sz="1800" dirty="0"/>
              <a:t> Rolle </a:t>
            </a:r>
            <a:r>
              <a:rPr lang="fr-BE" sz="1800" dirty="0" err="1"/>
              <a:t>als</a:t>
            </a:r>
            <a:r>
              <a:rPr lang="fr-BE" sz="1800" dirty="0"/>
              <a:t> </a:t>
            </a:r>
            <a:r>
              <a:rPr lang="fr-BE" sz="1800" dirty="0" err="1"/>
              <a:t>Sammelbecken</a:t>
            </a:r>
            <a:r>
              <a:rPr lang="fr-BE" sz="1800" dirty="0"/>
              <a:t> des </a:t>
            </a:r>
            <a:r>
              <a:rPr lang="fr-BE" sz="1800" dirty="0" err="1"/>
              <a:t>supralokalen</a:t>
            </a:r>
            <a:r>
              <a:rPr lang="fr-BE" sz="1800" dirty="0"/>
              <a:t> </a:t>
            </a:r>
            <a:r>
              <a:rPr lang="fr-BE" sz="1800" dirty="0" err="1"/>
              <a:t>Verkehrs</a:t>
            </a:r>
            <a:r>
              <a:rPr lang="fr-BE" sz="1800" dirty="0"/>
              <a:t>. Der KMP </a:t>
            </a:r>
            <a:r>
              <a:rPr lang="fr-BE" sz="1800" dirty="0" err="1"/>
              <a:t>schlägt</a:t>
            </a:r>
            <a:r>
              <a:rPr lang="fr-BE" sz="1800" dirty="0"/>
              <a:t> vor, die </a:t>
            </a:r>
            <a:r>
              <a:rPr lang="fr-BE" sz="1800" dirty="0" err="1"/>
              <a:t>Straßen</a:t>
            </a:r>
            <a:r>
              <a:rPr lang="fr-BE" sz="1800" dirty="0"/>
              <a:t> und </a:t>
            </a:r>
            <a:r>
              <a:rPr lang="fr-BE" sz="1800" dirty="0" err="1"/>
              <a:t>Kreuzungen</a:t>
            </a:r>
            <a:r>
              <a:rPr lang="fr-BE" sz="1800" dirty="0"/>
              <a:t> </a:t>
            </a:r>
            <a:r>
              <a:rPr lang="fr-BE" sz="1800" dirty="0" err="1"/>
              <a:t>umzugestalten</a:t>
            </a:r>
            <a:r>
              <a:rPr lang="fr-BE" sz="1800" dirty="0"/>
              <a:t>, um den </a:t>
            </a:r>
            <a:r>
              <a:rPr lang="fr-BE" sz="1800" dirty="0" err="1"/>
              <a:t>supralokalen</a:t>
            </a:r>
            <a:r>
              <a:rPr lang="fr-BE" sz="1800" dirty="0"/>
              <a:t> </a:t>
            </a:r>
            <a:r>
              <a:rPr lang="fr-BE" sz="1800" dirty="0" err="1"/>
              <a:t>Verkehr</a:t>
            </a:r>
            <a:r>
              <a:rPr lang="fr-BE" sz="1800" dirty="0"/>
              <a:t> an den Rand des </a:t>
            </a:r>
            <a:r>
              <a:rPr lang="fr-BE" sz="1800" dirty="0" err="1"/>
              <a:t>Zentrums</a:t>
            </a:r>
            <a:r>
              <a:rPr lang="fr-BE" sz="1800" dirty="0"/>
              <a:t> </a:t>
            </a:r>
            <a:r>
              <a:rPr lang="fr-BE" sz="1800" dirty="0" err="1"/>
              <a:t>zu</a:t>
            </a:r>
            <a:r>
              <a:rPr lang="fr-BE" sz="1800" dirty="0"/>
              <a:t> </a:t>
            </a:r>
            <a:r>
              <a:rPr lang="fr-BE" sz="1800" dirty="0" err="1"/>
              <a:t>führen</a:t>
            </a:r>
            <a:r>
              <a:rPr lang="fr-BE" sz="1800" dirty="0"/>
              <a:t> und </a:t>
            </a:r>
            <a:r>
              <a:rPr lang="fr-BE" sz="1800" dirty="0" err="1"/>
              <a:t>nur</a:t>
            </a:r>
            <a:r>
              <a:rPr lang="fr-BE" sz="1800" dirty="0"/>
              <a:t> den </a:t>
            </a:r>
            <a:r>
              <a:rPr lang="fr-BE" sz="1800" dirty="0" err="1"/>
              <a:t>lokalen</a:t>
            </a:r>
            <a:r>
              <a:rPr lang="fr-BE" sz="1800" dirty="0"/>
              <a:t> </a:t>
            </a:r>
            <a:r>
              <a:rPr lang="fr-BE" sz="1800" dirty="0" err="1"/>
              <a:t>Verkehr</a:t>
            </a:r>
            <a:r>
              <a:rPr lang="fr-BE" sz="1800" dirty="0"/>
              <a:t> in den </a:t>
            </a:r>
            <a:r>
              <a:rPr lang="fr-BE" sz="1800" dirty="0" err="1"/>
              <a:t>engeren</a:t>
            </a:r>
            <a:r>
              <a:rPr lang="fr-BE" sz="1800" dirty="0"/>
              <a:t> </a:t>
            </a:r>
            <a:r>
              <a:rPr lang="fr-BE" sz="1800" dirty="0" err="1"/>
              <a:t>Straßen</a:t>
            </a:r>
            <a:r>
              <a:rPr lang="fr-BE" sz="1800" dirty="0"/>
              <a:t> des </a:t>
            </a:r>
            <a:r>
              <a:rPr lang="fr-BE" sz="1800" dirty="0" err="1"/>
              <a:t>Zentrums</a:t>
            </a:r>
            <a:r>
              <a:rPr lang="fr-BE" sz="1800" dirty="0"/>
              <a:t> </a:t>
            </a:r>
            <a:r>
              <a:rPr lang="fr-BE" sz="1800" dirty="0" err="1"/>
              <a:t>beizubehalten</a:t>
            </a:r>
            <a:r>
              <a:rPr lang="fr-BE" sz="1800" dirty="0"/>
              <a:t>. </a:t>
            </a:r>
          </a:p>
        </p:txBody>
      </p:sp>
    </p:spTree>
    <p:extLst>
      <p:ext uri="{BB962C8B-B14F-4D97-AF65-F5344CB8AC3E}">
        <p14:creationId xmlns:p14="http://schemas.microsoft.com/office/powerpoint/2010/main" val="1619711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1379BF-5FD0-2188-EA39-9FD466245D96}"/>
              </a:ext>
            </a:extLst>
          </p:cNvPr>
          <p:cNvPicPr>
            <a:picLocks noChangeAspect="1"/>
          </p:cNvPicPr>
          <p:nvPr/>
        </p:nvPicPr>
        <p:blipFill>
          <a:blip r:embed="rId3"/>
          <a:stretch>
            <a:fillRect/>
          </a:stretch>
        </p:blipFill>
        <p:spPr>
          <a:xfrm>
            <a:off x="5526467" y="771317"/>
            <a:ext cx="6194292" cy="6030697"/>
          </a:xfrm>
          <a:prstGeom prst="rect">
            <a:avLst/>
          </a:prstGeom>
        </p:spPr>
      </p:pic>
      <p:pic>
        <p:nvPicPr>
          <p:cNvPr id="4" name="Picture 2">
            <a:extLst>
              <a:ext uri="{FF2B5EF4-FFF2-40B4-BE49-F238E27FC236}">
                <a16:creationId xmlns:a16="http://schemas.microsoft.com/office/drawing/2014/main" id="{890D6BC2-035A-B1B6-9C63-D7E20C89884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8595" y="1037453"/>
            <a:ext cx="4976769" cy="232008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Espace réservé du numéro de diapositive 1">
            <a:extLst>
              <a:ext uri="{FF2B5EF4-FFF2-40B4-BE49-F238E27FC236}">
                <a16:creationId xmlns:a16="http://schemas.microsoft.com/office/drawing/2014/main" id="{3F993CDC-9710-2684-690C-1F09CE3E2BD5}"/>
              </a:ext>
            </a:extLst>
          </p:cNvPr>
          <p:cNvSpPr>
            <a:spLocks noGrp="1"/>
          </p:cNvSpPr>
          <p:nvPr>
            <p:ph type="sldNum" sz="quarter" idx="7"/>
          </p:nvPr>
        </p:nvSpPr>
        <p:spPr/>
        <p:txBody>
          <a:bodyPr/>
          <a:lstStyle/>
          <a:p>
            <a:fld id="{B6F15528-21DE-4FAA-801E-634DDDAF4B2B}" type="slidenum">
              <a:rPr lang="fr-BE" smtClean="0"/>
              <a:pPr/>
              <a:t>22</a:t>
            </a:fld>
            <a:endParaRPr lang="fr-BE"/>
          </a:p>
        </p:txBody>
      </p:sp>
      <p:sp>
        <p:nvSpPr>
          <p:cNvPr id="14" name="Titre 2">
            <a:extLst>
              <a:ext uri="{FF2B5EF4-FFF2-40B4-BE49-F238E27FC236}">
                <a16:creationId xmlns:a16="http://schemas.microsoft.com/office/drawing/2014/main" id="{39DC8FEB-C118-B248-FFC4-C4F306095983}"/>
              </a:ext>
            </a:extLst>
          </p:cNvPr>
          <p:cNvSpPr txBox="1">
            <a:spLocks noGrp="1"/>
          </p:cNvSpPr>
          <p:nvPr>
            <p:ph type="title"/>
          </p:nvPr>
        </p:nvSpPr>
        <p:spPr>
          <a:xfrm>
            <a:off x="838200" y="144463"/>
            <a:ext cx="9134475" cy="547687"/>
          </a:xfrm>
          <a:prstGeom prst="rect">
            <a:avLst/>
          </a:prstGeom>
        </p:spPr>
        <p:txBody>
          <a:bodyPr/>
          <a:lstStyle>
            <a:lvl1pPr algn="l" defTabSz="914400" rtl="0" eaLnBrk="1" latinLnBrk="0" hangingPunct="1">
              <a:lnSpc>
                <a:spcPct val="90000"/>
              </a:lnSpc>
              <a:spcBef>
                <a:spcPct val="0"/>
              </a:spcBef>
              <a:buNone/>
              <a:defRPr sz="2800" b="1" kern="1200">
                <a:solidFill>
                  <a:srgbClr val="262626"/>
                </a:solidFill>
                <a:latin typeface="Calibri" panose="020F0502020204030204" pitchFamily="34" charset="0"/>
                <a:ea typeface="+mj-ea"/>
                <a:cs typeface="Calibri" panose="020F0502020204030204" pitchFamily="34" charset="0"/>
              </a:defRPr>
            </a:lvl1pPr>
          </a:lstStyle>
          <a:p>
            <a:r>
              <a:rPr lang="fr-FR" dirty="0" err="1"/>
              <a:t>Kreuzung</a:t>
            </a:r>
            <a:r>
              <a:rPr lang="fr-FR" dirty="0"/>
              <a:t> </a:t>
            </a:r>
            <a:r>
              <a:rPr lang="fr-FR" dirty="0" err="1"/>
              <a:t>Comouthstraße</a:t>
            </a:r>
            <a:r>
              <a:rPr lang="fr-FR" dirty="0"/>
              <a:t> # </a:t>
            </a:r>
            <a:r>
              <a:rPr lang="fr-FR" dirty="0" err="1"/>
              <a:t>Steinkaulstraße</a:t>
            </a:r>
            <a:r>
              <a:rPr lang="fr-FR" dirty="0"/>
              <a:t> </a:t>
            </a:r>
            <a:endParaRPr lang="fr-BE" dirty="0"/>
          </a:p>
        </p:txBody>
      </p:sp>
      <p:sp>
        <p:nvSpPr>
          <p:cNvPr id="2" name="Forme libre : forme 1">
            <a:extLst>
              <a:ext uri="{FF2B5EF4-FFF2-40B4-BE49-F238E27FC236}">
                <a16:creationId xmlns:a16="http://schemas.microsoft.com/office/drawing/2014/main" id="{9D6F8839-C775-A015-21FF-47E93897E12A}"/>
              </a:ext>
            </a:extLst>
          </p:cNvPr>
          <p:cNvSpPr/>
          <p:nvPr/>
        </p:nvSpPr>
        <p:spPr>
          <a:xfrm>
            <a:off x="9244013" y="4000500"/>
            <a:ext cx="411956" cy="245269"/>
          </a:xfrm>
          <a:custGeom>
            <a:avLst/>
            <a:gdLst>
              <a:gd name="connsiteX0" fmla="*/ 0 w 411956"/>
              <a:gd name="connsiteY0" fmla="*/ 176213 h 245269"/>
              <a:gd name="connsiteX1" fmla="*/ 373856 w 411956"/>
              <a:gd name="connsiteY1" fmla="*/ 0 h 245269"/>
              <a:gd name="connsiteX2" fmla="*/ 411956 w 411956"/>
              <a:gd name="connsiteY2" fmla="*/ 73819 h 245269"/>
              <a:gd name="connsiteX3" fmla="*/ 38100 w 411956"/>
              <a:gd name="connsiteY3" fmla="*/ 245269 h 245269"/>
              <a:gd name="connsiteX4" fmla="*/ 0 w 411956"/>
              <a:gd name="connsiteY4" fmla="*/ 176213 h 245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56" h="245269">
                <a:moveTo>
                  <a:pt x="0" y="176213"/>
                </a:moveTo>
                <a:lnTo>
                  <a:pt x="373856" y="0"/>
                </a:lnTo>
                <a:lnTo>
                  <a:pt x="411956" y="73819"/>
                </a:lnTo>
                <a:lnTo>
                  <a:pt x="38100" y="245269"/>
                </a:lnTo>
                <a:lnTo>
                  <a:pt x="0" y="176213"/>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6" name="Forme libre : forme 5">
            <a:extLst>
              <a:ext uri="{FF2B5EF4-FFF2-40B4-BE49-F238E27FC236}">
                <a16:creationId xmlns:a16="http://schemas.microsoft.com/office/drawing/2014/main" id="{65F410D9-32EC-0BAE-46A2-23A6F69EA444}"/>
              </a:ext>
            </a:extLst>
          </p:cNvPr>
          <p:cNvSpPr/>
          <p:nvPr/>
        </p:nvSpPr>
        <p:spPr>
          <a:xfrm>
            <a:off x="6200775" y="2828925"/>
            <a:ext cx="2308225" cy="838200"/>
          </a:xfrm>
          <a:custGeom>
            <a:avLst/>
            <a:gdLst>
              <a:gd name="connsiteX0" fmla="*/ 0 w 2308225"/>
              <a:gd name="connsiteY0" fmla="*/ 193675 h 838200"/>
              <a:gd name="connsiteX1" fmla="*/ 34925 w 2308225"/>
              <a:gd name="connsiteY1" fmla="*/ 79375 h 838200"/>
              <a:gd name="connsiteX2" fmla="*/ 892175 w 2308225"/>
              <a:gd name="connsiteY2" fmla="*/ 330200 h 838200"/>
              <a:gd name="connsiteX3" fmla="*/ 1558925 w 2308225"/>
              <a:gd name="connsiteY3" fmla="*/ 542925 h 838200"/>
              <a:gd name="connsiteX4" fmla="*/ 1692275 w 2308225"/>
              <a:gd name="connsiteY4" fmla="*/ 590550 h 838200"/>
              <a:gd name="connsiteX5" fmla="*/ 1765300 w 2308225"/>
              <a:gd name="connsiteY5" fmla="*/ 323850 h 838200"/>
              <a:gd name="connsiteX6" fmla="*/ 908050 w 2308225"/>
              <a:gd name="connsiteY6" fmla="*/ 73025 h 838200"/>
              <a:gd name="connsiteX7" fmla="*/ 946150 w 2308225"/>
              <a:gd name="connsiteY7" fmla="*/ 0 h 838200"/>
              <a:gd name="connsiteX8" fmla="*/ 1244600 w 2308225"/>
              <a:gd name="connsiteY8" fmla="*/ 63500 h 838200"/>
              <a:gd name="connsiteX9" fmla="*/ 1568450 w 2308225"/>
              <a:gd name="connsiteY9" fmla="*/ 168275 h 838200"/>
              <a:gd name="connsiteX10" fmla="*/ 1933575 w 2308225"/>
              <a:gd name="connsiteY10" fmla="*/ 266700 h 838200"/>
              <a:gd name="connsiteX11" fmla="*/ 2165350 w 2308225"/>
              <a:gd name="connsiteY11" fmla="*/ 355600 h 838200"/>
              <a:gd name="connsiteX12" fmla="*/ 2308225 w 2308225"/>
              <a:gd name="connsiteY12" fmla="*/ 333375 h 838200"/>
              <a:gd name="connsiteX13" fmla="*/ 2232025 w 2308225"/>
              <a:gd name="connsiteY13" fmla="*/ 387350 h 838200"/>
              <a:gd name="connsiteX14" fmla="*/ 2174875 w 2308225"/>
              <a:gd name="connsiteY14" fmla="*/ 425450 h 838200"/>
              <a:gd name="connsiteX15" fmla="*/ 2101850 w 2308225"/>
              <a:gd name="connsiteY15" fmla="*/ 431800 h 838200"/>
              <a:gd name="connsiteX16" fmla="*/ 2076450 w 2308225"/>
              <a:gd name="connsiteY16" fmla="*/ 742950 h 838200"/>
              <a:gd name="connsiteX17" fmla="*/ 2035175 w 2308225"/>
              <a:gd name="connsiteY17" fmla="*/ 838200 h 838200"/>
              <a:gd name="connsiteX18" fmla="*/ 1755775 w 2308225"/>
              <a:gd name="connsiteY18" fmla="*/ 704850 h 838200"/>
              <a:gd name="connsiteX19" fmla="*/ 1035050 w 2308225"/>
              <a:gd name="connsiteY19" fmla="*/ 492125 h 838200"/>
              <a:gd name="connsiteX20" fmla="*/ 587375 w 2308225"/>
              <a:gd name="connsiteY20" fmla="*/ 371475 h 838200"/>
              <a:gd name="connsiteX21" fmla="*/ 0 w 2308225"/>
              <a:gd name="connsiteY21" fmla="*/ 19367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8225" h="838200">
                <a:moveTo>
                  <a:pt x="0" y="193675"/>
                </a:moveTo>
                <a:lnTo>
                  <a:pt x="34925" y="79375"/>
                </a:lnTo>
                <a:lnTo>
                  <a:pt x="892175" y="330200"/>
                </a:lnTo>
                <a:lnTo>
                  <a:pt x="1558925" y="542925"/>
                </a:lnTo>
                <a:lnTo>
                  <a:pt x="1692275" y="590550"/>
                </a:lnTo>
                <a:lnTo>
                  <a:pt x="1765300" y="323850"/>
                </a:lnTo>
                <a:lnTo>
                  <a:pt x="908050" y="73025"/>
                </a:lnTo>
                <a:lnTo>
                  <a:pt x="946150" y="0"/>
                </a:lnTo>
                <a:lnTo>
                  <a:pt x="1244600" y="63500"/>
                </a:lnTo>
                <a:lnTo>
                  <a:pt x="1568450" y="168275"/>
                </a:lnTo>
                <a:lnTo>
                  <a:pt x="1933575" y="266700"/>
                </a:lnTo>
                <a:lnTo>
                  <a:pt x="2165350" y="355600"/>
                </a:lnTo>
                <a:lnTo>
                  <a:pt x="2308225" y="333375"/>
                </a:lnTo>
                <a:lnTo>
                  <a:pt x="2232025" y="387350"/>
                </a:lnTo>
                <a:lnTo>
                  <a:pt x="2174875" y="425450"/>
                </a:lnTo>
                <a:lnTo>
                  <a:pt x="2101850" y="431800"/>
                </a:lnTo>
                <a:lnTo>
                  <a:pt x="2076450" y="742950"/>
                </a:lnTo>
                <a:lnTo>
                  <a:pt x="2035175" y="838200"/>
                </a:lnTo>
                <a:lnTo>
                  <a:pt x="1755775" y="704850"/>
                </a:lnTo>
                <a:lnTo>
                  <a:pt x="1035050" y="492125"/>
                </a:lnTo>
                <a:lnTo>
                  <a:pt x="587375" y="371475"/>
                </a:lnTo>
                <a:lnTo>
                  <a:pt x="0" y="193675"/>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7" name="Forme libre : forme 6">
            <a:extLst>
              <a:ext uri="{FF2B5EF4-FFF2-40B4-BE49-F238E27FC236}">
                <a16:creationId xmlns:a16="http://schemas.microsoft.com/office/drawing/2014/main" id="{E276E010-ADCC-3674-DB07-218673DEB670}"/>
              </a:ext>
            </a:extLst>
          </p:cNvPr>
          <p:cNvSpPr/>
          <p:nvPr/>
        </p:nvSpPr>
        <p:spPr>
          <a:xfrm>
            <a:off x="7067550" y="3576638"/>
            <a:ext cx="1409700" cy="1624012"/>
          </a:xfrm>
          <a:custGeom>
            <a:avLst/>
            <a:gdLst>
              <a:gd name="connsiteX0" fmla="*/ 66675 w 1409700"/>
              <a:gd name="connsiteY0" fmla="*/ 1624012 h 1624012"/>
              <a:gd name="connsiteX1" fmla="*/ 0 w 1409700"/>
              <a:gd name="connsiteY1" fmla="*/ 1538287 h 1624012"/>
              <a:gd name="connsiteX2" fmla="*/ 423863 w 1409700"/>
              <a:gd name="connsiteY2" fmla="*/ 1128712 h 1624012"/>
              <a:gd name="connsiteX3" fmla="*/ 928688 w 1409700"/>
              <a:gd name="connsiteY3" fmla="*/ 709612 h 1624012"/>
              <a:gd name="connsiteX4" fmla="*/ 1333500 w 1409700"/>
              <a:gd name="connsiteY4" fmla="*/ 261937 h 1624012"/>
              <a:gd name="connsiteX5" fmla="*/ 1166813 w 1409700"/>
              <a:gd name="connsiteY5" fmla="*/ 95250 h 1624012"/>
              <a:gd name="connsiteX6" fmla="*/ 1214438 w 1409700"/>
              <a:gd name="connsiteY6" fmla="*/ 0 h 1624012"/>
              <a:gd name="connsiteX7" fmla="*/ 1295400 w 1409700"/>
              <a:gd name="connsiteY7" fmla="*/ 61912 h 1624012"/>
              <a:gd name="connsiteX8" fmla="*/ 1409700 w 1409700"/>
              <a:gd name="connsiteY8" fmla="*/ 195262 h 1624012"/>
              <a:gd name="connsiteX9" fmla="*/ 1385888 w 1409700"/>
              <a:gd name="connsiteY9" fmla="*/ 357187 h 1624012"/>
              <a:gd name="connsiteX10" fmla="*/ 1295400 w 1409700"/>
              <a:gd name="connsiteY10" fmla="*/ 542925 h 1624012"/>
              <a:gd name="connsiteX11" fmla="*/ 1147763 w 1409700"/>
              <a:gd name="connsiteY11" fmla="*/ 681037 h 1624012"/>
              <a:gd name="connsiteX12" fmla="*/ 933450 w 1409700"/>
              <a:gd name="connsiteY12" fmla="*/ 890587 h 1624012"/>
              <a:gd name="connsiteX13" fmla="*/ 666750 w 1409700"/>
              <a:gd name="connsiteY13" fmla="*/ 1085850 h 1624012"/>
              <a:gd name="connsiteX14" fmla="*/ 323850 w 1409700"/>
              <a:gd name="connsiteY14" fmla="*/ 1395412 h 1624012"/>
              <a:gd name="connsiteX15" fmla="*/ 66675 w 1409700"/>
              <a:gd name="connsiteY15" fmla="*/ 1624012 h 1624012"/>
              <a:gd name="connsiteX0" fmla="*/ 66675 w 1409700"/>
              <a:gd name="connsiteY0" fmla="*/ 1624012 h 1624012"/>
              <a:gd name="connsiteX1" fmla="*/ 0 w 1409700"/>
              <a:gd name="connsiteY1" fmla="*/ 1538287 h 1624012"/>
              <a:gd name="connsiteX2" fmla="*/ 423863 w 1409700"/>
              <a:gd name="connsiteY2" fmla="*/ 1128712 h 1624012"/>
              <a:gd name="connsiteX3" fmla="*/ 928688 w 1409700"/>
              <a:gd name="connsiteY3" fmla="*/ 709612 h 1624012"/>
              <a:gd name="connsiteX4" fmla="*/ 1333500 w 1409700"/>
              <a:gd name="connsiteY4" fmla="*/ 261937 h 1624012"/>
              <a:gd name="connsiteX5" fmla="*/ 1166813 w 1409700"/>
              <a:gd name="connsiteY5" fmla="*/ 95250 h 1624012"/>
              <a:gd name="connsiteX6" fmla="*/ 1214438 w 1409700"/>
              <a:gd name="connsiteY6" fmla="*/ 0 h 1624012"/>
              <a:gd name="connsiteX7" fmla="*/ 1295400 w 1409700"/>
              <a:gd name="connsiteY7" fmla="*/ 61912 h 1624012"/>
              <a:gd name="connsiteX8" fmla="*/ 1409700 w 1409700"/>
              <a:gd name="connsiteY8" fmla="*/ 195262 h 1624012"/>
              <a:gd name="connsiteX9" fmla="*/ 1385888 w 1409700"/>
              <a:gd name="connsiteY9" fmla="*/ 357187 h 1624012"/>
              <a:gd name="connsiteX10" fmla="*/ 1295400 w 1409700"/>
              <a:gd name="connsiteY10" fmla="*/ 542925 h 1624012"/>
              <a:gd name="connsiteX11" fmla="*/ 1154907 w 1409700"/>
              <a:gd name="connsiteY11" fmla="*/ 688181 h 1624012"/>
              <a:gd name="connsiteX12" fmla="*/ 933450 w 1409700"/>
              <a:gd name="connsiteY12" fmla="*/ 890587 h 1624012"/>
              <a:gd name="connsiteX13" fmla="*/ 666750 w 1409700"/>
              <a:gd name="connsiteY13" fmla="*/ 1085850 h 1624012"/>
              <a:gd name="connsiteX14" fmla="*/ 323850 w 1409700"/>
              <a:gd name="connsiteY14" fmla="*/ 1395412 h 1624012"/>
              <a:gd name="connsiteX15" fmla="*/ 66675 w 1409700"/>
              <a:gd name="connsiteY15" fmla="*/ 1624012 h 1624012"/>
              <a:gd name="connsiteX0" fmla="*/ 66675 w 1409700"/>
              <a:gd name="connsiteY0" fmla="*/ 1624012 h 1624012"/>
              <a:gd name="connsiteX1" fmla="*/ 0 w 1409700"/>
              <a:gd name="connsiteY1" fmla="*/ 1538287 h 1624012"/>
              <a:gd name="connsiteX2" fmla="*/ 423863 w 1409700"/>
              <a:gd name="connsiteY2" fmla="*/ 1128712 h 1624012"/>
              <a:gd name="connsiteX3" fmla="*/ 928688 w 1409700"/>
              <a:gd name="connsiteY3" fmla="*/ 709612 h 1624012"/>
              <a:gd name="connsiteX4" fmla="*/ 1333500 w 1409700"/>
              <a:gd name="connsiteY4" fmla="*/ 261937 h 1624012"/>
              <a:gd name="connsiteX5" fmla="*/ 1166813 w 1409700"/>
              <a:gd name="connsiteY5" fmla="*/ 95250 h 1624012"/>
              <a:gd name="connsiteX6" fmla="*/ 1214438 w 1409700"/>
              <a:gd name="connsiteY6" fmla="*/ 0 h 1624012"/>
              <a:gd name="connsiteX7" fmla="*/ 1295400 w 1409700"/>
              <a:gd name="connsiteY7" fmla="*/ 61912 h 1624012"/>
              <a:gd name="connsiteX8" fmla="*/ 1409700 w 1409700"/>
              <a:gd name="connsiteY8" fmla="*/ 195262 h 1624012"/>
              <a:gd name="connsiteX9" fmla="*/ 1376363 w 1409700"/>
              <a:gd name="connsiteY9" fmla="*/ 395287 h 1624012"/>
              <a:gd name="connsiteX10" fmla="*/ 1295400 w 1409700"/>
              <a:gd name="connsiteY10" fmla="*/ 542925 h 1624012"/>
              <a:gd name="connsiteX11" fmla="*/ 1154907 w 1409700"/>
              <a:gd name="connsiteY11" fmla="*/ 688181 h 1624012"/>
              <a:gd name="connsiteX12" fmla="*/ 933450 w 1409700"/>
              <a:gd name="connsiteY12" fmla="*/ 890587 h 1624012"/>
              <a:gd name="connsiteX13" fmla="*/ 666750 w 1409700"/>
              <a:gd name="connsiteY13" fmla="*/ 1085850 h 1624012"/>
              <a:gd name="connsiteX14" fmla="*/ 323850 w 1409700"/>
              <a:gd name="connsiteY14" fmla="*/ 1395412 h 1624012"/>
              <a:gd name="connsiteX15" fmla="*/ 66675 w 1409700"/>
              <a:gd name="connsiteY15" fmla="*/ 1624012 h 1624012"/>
              <a:gd name="connsiteX0" fmla="*/ 66675 w 1409700"/>
              <a:gd name="connsiteY0" fmla="*/ 1621630 h 1621630"/>
              <a:gd name="connsiteX1" fmla="*/ 0 w 1409700"/>
              <a:gd name="connsiteY1" fmla="*/ 1535905 h 1621630"/>
              <a:gd name="connsiteX2" fmla="*/ 423863 w 1409700"/>
              <a:gd name="connsiteY2" fmla="*/ 1126330 h 1621630"/>
              <a:gd name="connsiteX3" fmla="*/ 928688 w 1409700"/>
              <a:gd name="connsiteY3" fmla="*/ 707230 h 1621630"/>
              <a:gd name="connsiteX4" fmla="*/ 1333500 w 1409700"/>
              <a:gd name="connsiteY4" fmla="*/ 259555 h 1621630"/>
              <a:gd name="connsiteX5" fmla="*/ 1166813 w 1409700"/>
              <a:gd name="connsiteY5" fmla="*/ 92868 h 1621630"/>
              <a:gd name="connsiteX6" fmla="*/ 1204913 w 1409700"/>
              <a:gd name="connsiteY6" fmla="*/ 0 h 1621630"/>
              <a:gd name="connsiteX7" fmla="*/ 1295400 w 1409700"/>
              <a:gd name="connsiteY7" fmla="*/ 59530 h 1621630"/>
              <a:gd name="connsiteX8" fmla="*/ 1409700 w 1409700"/>
              <a:gd name="connsiteY8" fmla="*/ 192880 h 1621630"/>
              <a:gd name="connsiteX9" fmla="*/ 1376363 w 1409700"/>
              <a:gd name="connsiteY9" fmla="*/ 392905 h 1621630"/>
              <a:gd name="connsiteX10" fmla="*/ 1295400 w 1409700"/>
              <a:gd name="connsiteY10" fmla="*/ 540543 h 1621630"/>
              <a:gd name="connsiteX11" fmla="*/ 1154907 w 1409700"/>
              <a:gd name="connsiteY11" fmla="*/ 685799 h 1621630"/>
              <a:gd name="connsiteX12" fmla="*/ 933450 w 1409700"/>
              <a:gd name="connsiteY12" fmla="*/ 888205 h 1621630"/>
              <a:gd name="connsiteX13" fmla="*/ 666750 w 1409700"/>
              <a:gd name="connsiteY13" fmla="*/ 1083468 h 1621630"/>
              <a:gd name="connsiteX14" fmla="*/ 323850 w 1409700"/>
              <a:gd name="connsiteY14" fmla="*/ 1393030 h 1621630"/>
              <a:gd name="connsiteX15" fmla="*/ 66675 w 1409700"/>
              <a:gd name="connsiteY15" fmla="*/ 1621630 h 1621630"/>
              <a:gd name="connsiteX0" fmla="*/ 66675 w 1409700"/>
              <a:gd name="connsiteY0" fmla="*/ 1621630 h 1621630"/>
              <a:gd name="connsiteX1" fmla="*/ 0 w 1409700"/>
              <a:gd name="connsiteY1" fmla="*/ 1535905 h 1621630"/>
              <a:gd name="connsiteX2" fmla="*/ 423863 w 1409700"/>
              <a:gd name="connsiteY2" fmla="*/ 1126330 h 1621630"/>
              <a:gd name="connsiteX3" fmla="*/ 928688 w 1409700"/>
              <a:gd name="connsiteY3" fmla="*/ 707230 h 1621630"/>
              <a:gd name="connsiteX4" fmla="*/ 1333500 w 1409700"/>
              <a:gd name="connsiteY4" fmla="*/ 259555 h 1621630"/>
              <a:gd name="connsiteX5" fmla="*/ 1166813 w 1409700"/>
              <a:gd name="connsiteY5" fmla="*/ 92868 h 1621630"/>
              <a:gd name="connsiteX6" fmla="*/ 1204913 w 1409700"/>
              <a:gd name="connsiteY6" fmla="*/ 0 h 1621630"/>
              <a:gd name="connsiteX7" fmla="*/ 1295400 w 1409700"/>
              <a:gd name="connsiteY7" fmla="*/ 59530 h 1621630"/>
              <a:gd name="connsiteX8" fmla="*/ 1409700 w 1409700"/>
              <a:gd name="connsiteY8" fmla="*/ 228599 h 1621630"/>
              <a:gd name="connsiteX9" fmla="*/ 1376363 w 1409700"/>
              <a:gd name="connsiteY9" fmla="*/ 392905 h 1621630"/>
              <a:gd name="connsiteX10" fmla="*/ 1295400 w 1409700"/>
              <a:gd name="connsiteY10" fmla="*/ 540543 h 1621630"/>
              <a:gd name="connsiteX11" fmla="*/ 1154907 w 1409700"/>
              <a:gd name="connsiteY11" fmla="*/ 685799 h 1621630"/>
              <a:gd name="connsiteX12" fmla="*/ 933450 w 1409700"/>
              <a:gd name="connsiteY12" fmla="*/ 888205 h 1621630"/>
              <a:gd name="connsiteX13" fmla="*/ 666750 w 1409700"/>
              <a:gd name="connsiteY13" fmla="*/ 1083468 h 1621630"/>
              <a:gd name="connsiteX14" fmla="*/ 323850 w 1409700"/>
              <a:gd name="connsiteY14" fmla="*/ 1393030 h 1621630"/>
              <a:gd name="connsiteX15" fmla="*/ 66675 w 1409700"/>
              <a:gd name="connsiteY15" fmla="*/ 1621630 h 16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9700" h="1621630">
                <a:moveTo>
                  <a:pt x="66675" y="1621630"/>
                </a:moveTo>
                <a:lnTo>
                  <a:pt x="0" y="1535905"/>
                </a:lnTo>
                <a:lnTo>
                  <a:pt x="423863" y="1126330"/>
                </a:lnTo>
                <a:lnTo>
                  <a:pt x="928688" y="707230"/>
                </a:lnTo>
                <a:lnTo>
                  <a:pt x="1333500" y="259555"/>
                </a:lnTo>
                <a:lnTo>
                  <a:pt x="1166813" y="92868"/>
                </a:lnTo>
                <a:lnTo>
                  <a:pt x="1204913" y="0"/>
                </a:lnTo>
                <a:lnTo>
                  <a:pt x="1295400" y="59530"/>
                </a:lnTo>
                <a:lnTo>
                  <a:pt x="1409700" y="228599"/>
                </a:lnTo>
                <a:lnTo>
                  <a:pt x="1376363" y="392905"/>
                </a:lnTo>
                <a:lnTo>
                  <a:pt x="1295400" y="540543"/>
                </a:lnTo>
                <a:lnTo>
                  <a:pt x="1154907" y="685799"/>
                </a:lnTo>
                <a:lnTo>
                  <a:pt x="933450" y="888205"/>
                </a:lnTo>
                <a:lnTo>
                  <a:pt x="666750" y="1083468"/>
                </a:lnTo>
                <a:lnTo>
                  <a:pt x="323850" y="1393030"/>
                </a:lnTo>
                <a:lnTo>
                  <a:pt x="66675" y="162163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8" name="Forme libre : forme 7">
            <a:extLst>
              <a:ext uri="{FF2B5EF4-FFF2-40B4-BE49-F238E27FC236}">
                <a16:creationId xmlns:a16="http://schemas.microsoft.com/office/drawing/2014/main" id="{8C1EF60F-8807-6376-F20F-FCCF47D58B04}"/>
              </a:ext>
            </a:extLst>
          </p:cNvPr>
          <p:cNvSpPr/>
          <p:nvPr/>
        </p:nvSpPr>
        <p:spPr>
          <a:xfrm>
            <a:off x="7239000" y="3852863"/>
            <a:ext cx="1743075" cy="1676400"/>
          </a:xfrm>
          <a:custGeom>
            <a:avLst/>
            <a:gdLst>
              <a:gd name="connsiteX0" fmla="*/ 0 w 1743075"/>
              <a:gd name="connsiteY0" fmla="*/ 1614487 h 1676400"/>
              <a:gd name="connsiteX1" fmla="*/ 52388 w 1743075"/>
              <a:gd name="connsiteY1" fmla="*/ 1676400 h 1676400"/>
              <a:gd name="connsiteX2" fmla="*/ 628650 w 1743075"/>
              <a:gd name="connsiteY2" fmla="*/ 1176337 h 1676400"/>
              <a:gd name="connsiteX3" fmla="*/ 966788 w 1743075"/>
              <a:gd name="connsiteY3" fmla="*/ 876300 h 1676400"/>
              <a:gd name="connsiteX4" fmla="*/ 1028700 w 1743075"/>
              <a:gd name="connsiteY4" fmla="*/ 842962 h 1676400"/>
              <a:gd name="connsiteX5" fmla="*/ 1247775 w 1743075"/>
              <a:gd name="connsiteY5" fmla="*/ 862012 h 1676400"/>
              <a:gd name="connsiteX6" fmla="*/ 1704975 w 1743075"/>
              <a:gd name="connsiteY6" fmla="*/ 1181100 h 1676400"/>
              <a:gd name="connsiteX7" fmla="*/ 1743075 w 1743075"/>
              <a:gd name="connsiteY7" fmla="*/ 1119187 h 1676400"/>
              <a:gd name="connsiteX8" fmla="*/ 1628775 w 1743075"/>
              <a:gd name="connsiteY8" fmla="*/ 1042987 h 1676400"/>
              <a:gd name="connsiteX9" fmla="*/ 1657350 w 1743075"/>
              <a:gd name="connsiteY9" fmla="*/ 1000125 h 1676400"/>
              <a:gd name="connsiteX10" fmla="*/ 1528763 w 1743075"/>
              <a:gd name="connsiteY10" fmla="*/ 852487 h 1676400"/>
              <a:gd name="connsiteX11" fmla="*/ 1447800 w 1743075"/>
              <a:gd name="connsiteY11" fmla="*/ 685800 h 1676400"/>
              <a:gd name="connsiteX12" fmla="*/ 1390650 w 1743075"/>
              <a:gd name="connsiteY12" fmla="*/ 709612 h 1676400"/>
              <a:gd name="connsiteX13" fmla="*/ 1257300 w 1743075"/>
              <a:gd name="connsiteY13" fmla="*/ 376237 h 1676400"/>
              <a:gd name="connsiteX14" fmla="*/ 1209675 w 1743075"/>
              <a:gd name="connsiteY14" fmla="*/ 195262 h 1676400"/>
              <a:gd name="connsiteX15" fmla="*/ 1276350 w 1743075"/>
              <a:gd name="connsiteY15" fmla="*/ 166687 h 1676400"/>
              <a:gd name="connsiteX16" fmla="*/ 1233488 w 1743075"/>
              <a:gd name="connsiteY16" fmla="*/ 0 h 1676400"/>
              <a:gd name="connsiteX17" fmla="*/ 1185863 w 1743075"/>
              <a:gd name="connsiteY17" fmla="*/ 161925 h 1676400"/>
              <a:gd name="connsiteX18" fmla="*/ 1109663 w 1743075"/>
              <a:gd name="connsiteY18" fmla="*/ 280987 h 1676400"/>
              <a:gd name="connsiteX19" fmla="*/ 981075 w 1743075"/>
              <a:gd name="connsiteY19" fmla="*/ 409575 h 1676400"/>
              <a:gd name="connsiteX20" fmla="*/ 1162050 w 1743075"/>
              <a:gd name="connsiteY20" fmla="*/ 638175 h 1676400"/>
              <a:gd name="connsiteX21" fmla="*/ 957263 w 1743075"/>
              <a:gd name="connsiteY21" fmla="*/ 776287 h 1676400"/>
              <a:gd name="connsiteX22" fmla="*/ 719138 w 1743075"/>
              <a:gd name="connsiteY22" fmla="*/ 990600 h 1676400"/>
              <a:gd name="connsiteX23" fmla="*/ 352425 w 1743075"/>
              <a:gd name="connsiteY23" fmla="*/ 1304925 h 1676400"/>
              <a:gd name="connsiteX24" fmla="*/ 0 w 1743075"/>
              <a:gd name="connsiteY24" fmla="*/ 1614487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3075" h="1676400">
                <a:moveTo>
                  <a:pt x="0" y="1614487"/>
                </a:moveTo>
                <a:lnTo>
                  <a:pt x="52388" y="1676400"/>
                </a:lnTo>
                <a:lnTo>
                  <a:pt x="628650" y="1176337"/>
                </a:lnTo>
                <a:lnTo>
                  <a:pt x="966788" y="876300"/>
                </a:lnTo>
                <a:lnTo>
                  <a:pt x="1028700" y="842962"/>
                </a:lnTo>
                <a:lnTo>
                  <a:pt x="1247775" y="862012"/>
                </a:lnTo>
                <a:lnTo>
                  <a:pt x="1704975" y="1181100"/>
                </a:lnTo>
                <a:lnTo>
                  <a:pt x="1743075" y="1119187"/>
                </a:lnTo>
                <a:lnTo>
                  <a:pt x="1628775" y="1042987"/>
                </a:lnTo>
                <a:lnTo>
                  <a:pt x="1657350" y="1000125"/>
                </a:lnTo>
                <a:lnTo>
                  <a:pt x="1528763" y="852487"/>
                </a:lnTo>
                <a:lnTo>
                  <a:pt x="1447800" y="685800"/>
                </a:lnTo>
                <a:lnTo>
                  <a:pt x="1390650" y="709612"/>
                </a:lnTo>
                <a:lnTo>
                  <a:pt x="1257300" y="376237"/>
                </a:lnTo>
                <a:lnTo>
                  <a:pt x="1209675" y="195262"/>
                </a:lnTo>
                <a:lnTo>
                  <a:pt x="1276350" y="166687"/>
                </a:lnTo>
                <a:lnTo>
                  <a:pt x="1233488" y="0"/>
                </a:lnTo>
                <a:lnTo>
                  <a:pt x="1185863" y="161925"/>
                </a:lnTo>
                <a:lnTo>
                  <a:pt x="1109663" y="280987"/>
                </a:lnTo>
                <a:lnTo>
                  <a:pt x="981075" y="409575"/>
                </a:lnTo>
                <a:lnTo>
                  <a:pt x="1162050" y="638175"/>
                </a:lnTo>
                <a:lnTo>
                  <a:pt x="957263" y="776287"/>
                </a:lnTo>
                <a:lnTo>
                  <a:pt x="719138" y="990600"/>
                </a:lnTo>
                <a:lnTo>
                  <a:pt x="352425" y="1304925"/>
                </a:lnTo>
                <a:lnTo>
                  <a:pt x="0" y="1614487"/>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9" name="Forme libre : forme 8">
            <a:extLst>
              <a:ext uri="{FF2B5EF4-FFF2-40B4-BE49-F238E27FC236}">
                <a16:creationId xmlns:a16="http://schemas.microsoft.com/office/drawing/2014/main" id="{51BCFA89-4138-639F-28B5-18ED65223759}"/>
              </a:ext>
            </a:extLst>
          </p:cNvPr>
          <p:cNvSpPr/>
          <p:nvPr/>
        </p:nvSpPr>
        <p:spPr>
          <a:xfrm>
            <a:off x="8934450" y="4972050"/>
            <a:ext cx="1476375" cy="1076325"/>
          </a:xfrm>
          <a:custGeom>
            <a:avLst/>
            <a:gdLst>
              <a:gd name="connsiteX0" fmla="*/ 0 w 1476375"/>
              <a:gd name="connsiteY0" fmla="*/ 61913 h 1076325"/>
              <a:gd name="connsiteX1" fmla="*/ 47625 w 1476375"/>
              <a:gd name="connsiteY1" fmla="*/ 0 h 1076325"/>
              <a:gd name="connsiteX2" fmla="*/ 933450 w 1476375"/>
              <a:gd name="connsiteY2" fmla="*/ 657225 h 1076325"/>
              <a:gd name="connsiteX3" fmla="*/ 1404938 w 1476375"/>
              <a:gd name="connsiteY3" fmla="*/ 985838 h 1076325"/>
              <a:gd name="connsiteX4" fmla="*/ 1476375 w 1476375"/>
              <a:gd name="connsiteY4" fmla="*/ 1038225 h 1076325"/>
              <a:gd name="connsiteX5" fmla="*/ 1447800 w 1476375"/>
              <a:gd name="connsiteY5" fmla="*/ 1076325 h 1076325"/>
              <a:gd name="connsiteX6" fmla="*/ 1309688 w 1476375"/>
              <a:gd name="connsiteY6" fmla="*/ 976313 h 1076325"/>
              <a:gd name="connsiteX7" fmla="*/ 1042988 w 1476375"/>
              <a:gd name="connsiteY7" fmla="*/ 795338 h 1076325"/>
              <a:gd name="connsiteX8" fmla="*/ 685800 w 1476375"/>
              <a:gd name="connsiteY8" fmla="*/ 547688 h 1076325"/>
              <a:gd name="connsiteX9" fmla="*/ 290513 w 1476375"/>
              <a:gd name="connsiteY9" fmla="*/ 257175 h 1076325"/>
              <a:gd name="connsiteX10" fmla="*/ 152400 w 1476375"/>
              <a:gd name="connsiteY10" fmla="*/ 171450 h 1076325"/>
              <a:gd name="connsiteX11" fmla="*/ 0 w 1476375"/>
              <a:gd name="connsiteY11" fmla="*/ 61913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6375" h="1076325">
                <a:moveTo>
                  <a:pt x="0" y="61913"/>
                </a:moveTo>
                <a:lnTo>
                  <a:pt x="47625" y="0"/>
                </a:lnTo>
                <a:lnTo>
                  <a:pt x="933450" y="657225"/>
                </a:lnTo>
                <a:lnTo>
                  <a:pt x="1404938" y="985838"/>
                </a:lnTo>
                <a:lnTo>
                  <a:pt x="1476375" y="1038225"/>
                </a:lnTo>
                <a:lnTo>
                  <a:pt x="1447800" y="1076325"/>
                </a:lnTo>
                <a:lnTo>
                  <a:pt x="1309688" y="976313"/>
                </a:lnTo>
                <a:lnTo>
                  <a:pt x="1042988" y="795338"/>
                </a:lnTo>
                <a:lnTo>
                  <a:pt x="685800" y="547688"/>
                </a:lnTo>
                <a:lnTo>
                  <a:pt x="290513" y="257175"/>
                </a:lnTo>
                <a:lnTo>
                  <a:pt x="152400" y="171450"/>
                </a:lnTo>
                <a:lnTo>
                  <a:pt x="0" y="61913"/>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0" name="Forme libre : forme 9">
            <a:extLst>
              <a:ext uri="{FF2B5EF4-FFF2-40B4-BE49-F238E27FC236}">
                <a16:creationId xmlns:a16="http://schemas.microsoft.com/office/drawing/2014/main" id="{C01F1547-E9C4-6D50-000B-10F1947B632B}"/>
              </a:ext>
            </a:extLst>
          </p:cNvPr>
          <p:cNvSpPr/>
          <p:nvPr/>
        </p:nvSpPr>
        <p:spPr>
          <a:xfrm>
            <a:off x="8369300" y="1638300"/>
            <a:ext cx="527050" cy="1549400"/>
          </a:xfrm>
          <a:custGeom>
            <a:avLst/>
            <a:gdLst>
              <a:gd name="connsiteX0" fmla="*/ 0 w 533400"/>
              <a:gd name="connsiteY0" fmla="*/ 1536700 h 1536700"/>
              <a:gd name="connsiteX1" fmla="*/ 273050 w 533400"/>
              <a:gd name="connsiteY1" fmla="*/ 615950 h 1536700"/>
              <a:gd name="connsiteX2" fmla="*/ 336550 w 533400"/>
              <a:gd name="connsiteY2" fmla="*/ 628650 h 1536700"/>
              <a:gd name="connsiteX3" fmla="*/ 438150 w 533400"/>
              <a:gd name="connsiteY3" fmla="*/ 0 h 1536700"/>
              <a:gd name="connsiteX4" fmla="*/ 533400 w 533400"/>
              <a:gd name="connsiteY4" fmla="*/ 19050 h 1536700"/>
              <a:gd name="connsiteX5" fmla="*/ 266700 w 533400"/>
              <a:gd name="connsiteY5" fmla="*/ 971550 h 1536700"/>
              <a:gd name="connsiteX6" fmla="*/ 114300 w 533400"/>
              <a:gd name="connsiteY6" fmla="*/ 1530350 h 1536700"/>
              <a:gd name="connsiteX7" fmla="*/ 0 w 533400"/>
              <a:gd name="connsiteY7" fmla="*/ 1536700 h 1536700"/>
              <a:gd name="connsiteX0" fmla="*/ 0 w 533400"/>
              <a:gd name="connsiteY0" fmla="*/ 1536700 h 1536700"/>
              <a:gd name="connsiteX1" fmla="*/ 273050 w 533400"/>
              <a:gd name="connsiteY1" fmla="*/ 615950 h 1536700"/>
              <a:gd name="connsiteX2" fmla="*/ 336550 w 533400"/>
              <a:gd name="connsiteY2" fmla="*/ 628650 h 1536700"/>
              <a:gd name="connsiteX3" fmla="*/ 438150 w 533400"/>
              <a:gd name="connsiteY3" fmla="*/ 0 h 1536700"/>
              <a:gd name="connsiteX4" fmla="*/ 533400 w 533400"/>
              <a:gd name="connsiteY4" fmla="*/ 19050 h 1536700"/>
              <a:gd name="connsiteX5" fmla="*/ 266700 w 533400"/>
              <a:gd name="connsiteY5" fmla="*/ 971550 h 1536700"/>
              <a:gd name="connsiteX6" fmla="*/ 130175 w 533400"/>
              <a:gd name="connsiteY6" fmla="*/ 1514475 h 1536700"/>
              <a:gd name="connsiteX7" fmla="*/ 0 w 533400"/>
              <a:gd name="connsiteY7" fmla="*/ 1536700 h 1536700"/>
              <a:gd name="connsiteX0" fmla="*/ 0 w 527050"/>
              <a:gd name="connsiteY0" fmla="*/ 1549400 h 1549400"/>
              <a:gd name="connsiteX1" fmla="*/ 266700 w 527050"/>
              <a:gd name="connsiteY1" fmla="*/ 615950 h 1549400"/>
              <a:gd name="connsiteX2" fmla="*/ 330200 w 527050"/>
              <a:gd name="connsiteY2" fmla="*/ 628650 h 1549400"/>
              <a:gd name="connsiteX3" fmla="*/ 431800 w 527050"/>
              <a:gd name="connsiteY3" fmla="*/ 0 h 1549400"/>
              <a:gd name="connsiteX4" fmla="*/ 527050 w 527050"/>
              <a:gd name="connsiteY4" fmla="*/ 19050 h 1549400"/>
              <a:gd name="connsiteX5" fmla="*/ 260350 w 527050"/>
              <a:gd name="connsiteY5" fmla="*/ 971550 h 1549400"/>
              <a:gd name="connsiteX6" fmla="*/ 123825 w 527050"/>
              <a:gd name="connsiteY6" fmla="*/ 1514475 h 1549400"/>
              <a:gd name="connsiteX7" fmla="*/ 0 w 527050"/>
              <a:gd name="connsiteY7" fmla="*/ 1549400 h 1549400"/>
              <a:gd name="connsiteX0" fmla="*/ 0 w 527050"/>
              <a:gd name="connsiteY0" fmla="*/ 1549400 h 1549400"/>
              <a:gd name="connsiteX1" fmla="*/ 266700 w 527050"/>
              <a:gd name="connsiteY1" fmla="*/ 615950 h 1549400"/>
              <a:gd name="connsiteX2" fmla="*/ 330200 w 527050"/>
              <a:gd name="connsiteY2" fmla="*/ 628650 h 1549400"/>
              <a:gd name="connsiteX3" fmla="*/ 431800 w 527050"/>
              <a:gd name="connsiteY3" fmla="*/ 0 h 1549400"/>
              <a:gd name="connsiteX4" fmla="*/ 527050 w 527050"/>
              <a:gd name="connsiteY4" fmla="*/ 19050 h 1549400"/>
              <a:gd name="connsiteX5" fmla="*/ 260350 w 527050"/>
              <a:gd name="connsiteY5" fmla="*/ 971550 h 1549400"/>
              <a:gd name="connsiteX6" fmla="*/ 123825 w 527050"/>
              <a:gd name="connsiteY6" fmla="*/ 1527175 h 1549400"/>
              <a:gd name="connsiteX7" fmla="*/ 0 w 527050"/>
              <a:gd name="connsiteY7" fmla="*/ 154940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50" h="1549400">
                <a:moveTo>
                  <a:pt x="0" y="1549400"/>
                </a:moveTo>
                <a:lnTo>
                  <a:pt x="266700" y="615950"/>
                </a:lnTo>
                <a:lnTo>
                  <a:pt x="330200" y="628650"/>
                </a:lnTo>
                <a:lnTo>
                  <a:pt x="431800" y="0"/>
                </a:lnTo>
                <a:lnTo>
                  <a:pt x="527050" y="19050"/>
                </a:lnTo>
                <a:lnTo>
                  <a:pt x="260350" y="971550"/>
                </a:lnTo>
                <a:lnTo>
                  <a:pt x="123825" y="1527175"/>
                </a:lnTo>
                <a:lnTo>
                  <a:pt x="0" y="154940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2" name="Forme libre : forme 11">
            <a:extLst>
              <a:ext uri="{FF2B5EF4-FFF2-40B4-BE49-F238E27FC236}">
                <a16:creationId xmlns:a16="http://schemas.microsoft.com/office/drawing/2014/main" id="{25438EFB-E7FA-EC0F-06E1-A354A02E4C2B}"/>
              </a:ext>
            </a:extLst>
          </p:cNvPr>
          <p:cNvSpPr/>
          <p:nvPr/>
        </p:nvSpPr>
        <p:spPr>
          <a:xfrm>
            <a:off x="9091613" y="3619500"/>
            <a:ext cx="1771650" cy="2290763"/>
          </a:xfrm>
          <a:custGeom>
            <a:avLst/>
            <a:gdLst>
              <a:gd name="connsiteX0" fmla="*/ 1666875 w 1771650"/>
              <a:gd name="connsiteY0" fmla="*/ 2290763 h 2290763"/>
              <a:gd name="connsiteX1" fmla="*/ 1771650 w 1771650"/>
              <a:gd name="connsiteY1" fmla="*/ 2171700 h 2290763"/>
              <a:gd name="connsiteX2" fmla="*/ 1204912 w 1771650"/>
              <a:gd name="connsiteY2" fmla="*/ 1781175 h 2290763"/>
              <a:gd name="connsiteX3" fmla="*/ 947737 w 1771650"/>
              <a:gd name="connsiteY3" fmla="*/ 1600200 h 2290763"/>
              <a:gd name="connsiteX4" fmla="*/ 790575 w 1771650"/>
              <a:gd name="connsiteY4" fmla="*/ 1500188 h 2290763"/>
              <a:gd name="connsiteX5" fmla="*/ 533400 w 1771650"/>
              <a:gd name="connsiteY5" fmla="*/ 1323975 h 2290763"/>
              <a:gd name="connsiteX6" fmla="*/ 338137 w 1771650"/>
              <a:gd name="connsiteY6" fmla="*/ 1147763 h 2290763"/>
              <a:gd name="connsiteX7" fmla="*/ 252412 w 1771650"/>
              <a:gd name="connsiteY7" fmla="*/ 1057275 h 2290763"/>
              <a:gd name="connsiteX8" fmla="*/ 209550 w 1771650"/>
              <a:gd name="connsiteY8" fmla="*/ 981075 h 2290763"/>
              <a:gd name="connsiteX9" fmla="*/ 185737 w 1771650"/>
              <a:gd name="connsiteY9" fmla="*/ 819150 h 2290763"/>
              <a:gd name="connsiteX10" fmla="*/ 247650 w 1771650"/>
              <a:gd name="connsiteY10" fmla="*/ 695325 h 2290763"/>
              <a:gd name="connsiteX11" fmla="*/ 328612 w 1771650"/>
              <a:gd name="connsiteY11" fmla="*/ 623888 h 2290763"/>
              <a:gd name="connsiteX12" fmla="*/ 419100 w 1771650"/>
              <a:gd name="connsiteY12" fmla="*/ 571500 h 2290763"/>
              <a:gd name="connsiteX13" fmla="*/ 609600 w 1771650"/>
              <a:gd name="connsiteY13" fmla="*/ 495300 h 2290763"/>
              <a:gd name="connsiteX14" fmla="*/ 838200 w 1771650"/>
              <a:gd name="connsiteY14" fmla="*/ 404813 h 2290763"/>
              <a:gd name="connsiteX15" fmla="*/ 1085850 w 1771650"/>
              <a:gd name="connsiteY15" fmla="*/ 300038 h 2290763"/>
              <a:gd name="connsiteX16" fmla="*/ 1400175 w 1771650"/>
              <a:gd name="connsiteY16" fmla="*/ 119063 h 2290763"/>
              <a:gd name="connsiteX17" fmla="*/ 1400175 w 1771650"/>
              <a:gd name="connsiteY17" fmla="*/ 0 h 2290763"/>
              <a:gd name="connsiteX18" fmla="*/ 1204912 w 1771650"/>
              <a:gd name="connsiteY18" fmla="*/ 109538 h 2290763"/>
              <a:gd name="connsiteX19" fmla="*/ 866775 w 1771650"/>
              <a:gd name="connsiteY19" fmla="*/ 300038 h 2290763"/>
              <a:gd name="connsiteX20" fmla="*/ 790575 w 1771650"/>
              <a:gd name="connsiteY20" fmla="*/ 323850 h 2290763"/>
              <a:gd name="connsiteX21" fmla="*/ 747712 w 1771650"/>
              <a:gd name="connsiteY21" fmla="*/ 261938 h 2290763"/>
              <a:gd name="connsiteX22" fmla="*/ 542925 w 1771650"/>
              <a:gd name="connsiteY22" fmla="*/ 385763 h 2290763"/>
              <a:gd name="connsiteX23" fmla="*/ 561975 w 1771650"/>
              <a:gd name="connsiteY23" fmla="*/ 442913 h 2290763"/>
              <a:gd name="connsiteX24" fmla="*/ 180975 w 1771650"/>
              <a:gd name="connsiteY24" fmla="*/ 623888 h 2290763"/>
              <a:gd name="connsiteX25" fmla="*/ 100012 w 1771650"/>
              <a:gd name="connsiteY25" fmla="*/ 738188 h 2290763"/>
              <a:gd name="connsiteX26" fmla="*/ 71437 w 1771650"/>
              <a:gd name="connsiteY26" fmla="*/ 857250 h 2290763"/>
              <a:gd name="connsiteX27" fmla="*/ 0 w 1771650"/>
              <a:gd name="connsiteY27" fmla="*/ 895350 h 2290763"/>
              <a:gd name="connsiteX28" fmla="*/ 71437 w 1771650"/>
              <a:gd name="connsiteY28" fmla="*/ 1047750 h 2290763"/>
              <a:gd name="connsiteX29" fmla="*/ 176212 w 1771650"/>
              <a:gd name="connsiteY29" fmla="*/ 1190625 h 2290763"/>
              <a:gd name="connsiteX30" fmla="*/ 400050 w 1771650"/>
              <a:gd name="connsiteY30" fmla="*/ 1390650 h 2290763"/>
              <a:gd name="connsiteX31" fmla="*/ 828675 w 1771650"/>
              <a:gd name="connsiteY31" fmla="*/ 1738313 h 2290763"/>
              <a:gd name="connsiteX32" fmla="*/ 1185862 w 1771650"/>
              <a:gd name="connsiteY32" fmla="*/ 1943100 h 2290763"/>
              <a:gd name="connsiteX33" fmla="*/ 1471612 w 1771650"/>
              <a:gd name="connsiteY33" fmla="*/ 2147888 h 2290763"/>
              <a:gd name="connsiteX34" fmla="*/ 1666875 w 1771650"/>
              <a:gd name="connsiteY34" fmla="*/ 2290763 h 229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71650" h="2290763">
                <a:moveTo>
                  <a:pt x="1666875" y="2290763"/>
                </a:moveTo>
                <a:lnTo>
                  <a:pt x="1771650" y="2171700"/>
                </a:lnTo>
                <a:lnTo>
                  <a:pt x="1204912" y="1781175"/>
                </a:lnTo>
                <a:lnTo>
                  <a:pt x="947737" y="1600200"/>
                </a:lnTo>
                <a:lnTo>
                  <a:pt x="790575" y="1500188"/>
                </a:lnTo>
                <a:lnTo>
                  <a:pt x="533400" y="1323975"/>
                </a:lnTo>
                <a:lnTo>
                  <a:pt x="338137" y="1147763"/>
                </a:lnTo>
                <a:lnTo>
                  <a:pt x="252412" y="1057275"/>
                </a:lnTo>
                <a:lnTo>
                  <a:pt x="209550" y="981075"/>
                </a:lnTo>
                <a:lnTo>
                  <a:pt x="185737" y="819150"/>
                </a:lnTo>
                <a:lnTo>
                  <a:pt x="247650" y="695325"/>
                </a:lnTo>
                <a:lnTo>
                  <a:pt x="328612" y="623888"/>
                </a:lnTo>
                <a:lnTo>
                  <a:pt x="419100" y="571500"/>
                </a:lnTo>
                <a:lnTo>
                  <a:pt x="609600" y="495300"/>
                </a:lnTo>
                <a:lnTo>
                  <a:pt x="838200" y="404813"/>
                </a:lnTo>
                <a:lnTo>
                  <a:pt x="1085850" y="300038"/>
                </a:lnTo>
                <a:lnTo>
                  <a:pt x="1400175" y="119063"/>
                </a:lnTo>
                <a:lnTo>
                  <a:pt x="1400175" y="0"/>
                </a:lnTo>
                <a:lnTo>
                  <a:pt x="1204912" y="109538"/>
                </a:lnTo>
                <a:lnTo>
                  <a:pt x="866775" y="300038"/>
                </a:lnTo>
                <a:lnTo>
                  <a:pt x="790575" y="323850"/>
                </a:lnTo>
                <a:lnTo>
                  <a:pt x="747712" y="261938"/>
                </a:lnTo>
                <a:lnTo>
                  <a:pt x="542925" y="385763"/>
                </a:lnTo>
                <a:lnTo>
                  <a:pt x="561975" y="442913"/>
                </a:lnTo>
                <a:lnTo>
                  <a:pt x="180975" y="623888"/>
                </a:lnTo>
                <a:lnTo>
                  <a:pt x="100012" y="738188"/>
                </a:lnTo>
                <a:lnTo>
                  <a:pt x="71437" y="857250"/>
                </a:lnTo>
                <a:lnTo>
                  <a:pt x="0" y="895350"/>
                </a:lnTo>
                <a:lnTo>
                  <a:pt x="71437" y="1047750"/>
                </a:lnTo>
                <a:lnTo>
                  <a:pt x="176212" y="1190625"/>
                </a:lnTo>
                <a:lnTo>
                  <a:pt x="400050" y="1390650"/>
                </a:lnTo>
                <a:lnTo>
                  <a:pt x="828675" y="1738313"/>
                </a:lnTo>
                <a:lnTo>
                  <a:pt x="1185862" y="1943100"/>
                </a:lnTo>
                <a:lnTo>
                  <a:pt x="1471612" y="2147888"/>
                </a:lnTo>
                <a:lnTo>
                  <a:pt x="1666875" y="2290763"/>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3" name="Forme libre : forme 12">
            <a:extLst>
              <a:ext uri="{FF2B5EF4-FFF2-40B4-BE49-F238E27FC236}">
                <a16:creationId xmlns:a16="http://schemas.microsoft.com/office/drawing/2014/main" id="{D4F04EA4-E38F-741D-4356-DB86A9EFE295}"/>
              </a:ext>
            </a:extLst>
          </p:cNvPr>
          <p:cNvSpPr/>
          <p:nvPr/>
        </p:nvSpPr>
        <p:spPr>
          <a:xfrm>
            <a:off x="8782050" y="1714500"/>
            <a:ext cx="2271713" cy="2781300"/>
          </a:xfrm>
          <a:custGeom>
            <a:avLst/>
            <a:gdLst>
              <a:gd name="connsiteX0" fmla="*/ 395288 w 2271713"/>
              <a:gd name="connsiteY0" fmla="*/ 0 h 2762250"/>
              <a:gd name="connsiteX1" fmla="*/ 461963 w 2271713"/>
              <a:gd name="connsiteY1" fmla="*/ 0 h 2762250"/>
              <a:gd name="connsiteX2" fmla="*/ 333375 w 2271713"/>
              <a:gd name="connsiteY2" fmla="*/ 604838 h 2762250"/>
              <a:gd name="connsiteX3" fmla="*/ 190500 w 2271713"/>
              <a:gd name="connsiteY3" fmla="*/ 1185863 h 2762250"/>
              <a:gd name="connsiteX4" fmla="*/ 123825 w 2271713"/>
              <a:gd name="connsiteY4" fmla="*/ 1552575 h 2762250"/>
              <a:gd name="connsiteX5" fmla="*/ 95250 w 2271713"/>
              <a:gd name="connsiteY5" fmla="*/ 1804988 h 2762250"/>
              <a:gd name="connsiteX6" fmla="*/ 138113 w 2271713"/>
              <a:gd name="connsiteY6" fmla="*/ 1962150 h 2762250"/>
              <a:gd name="connsiteX7" fmla="*/ 261938 w 2271713"/>
              <a:gd name="connsiteY7" fmla="*/ 2090738 h 2762250"/>
              <a:gd name="connsiteX8" fmla="*/ 357188 w 2271713"/>
              <a:gd name="connsiteY8" fmla="*/ 2119313 h 2762250"/>
              <a:gd name="connsiteX9" fmla="*/ 495300 w 2271713"/>
              <a:gd name="connsiteY9" fmla="*/ 2090738 h 2762250"/>
              <a:gd name="connsiteX10" fmla="*/ 738188 w 2271713"/>
              <a:gd name="connsiteY10" fmla="*/ 1962150 h 2762250"/>
              <a:gd name="connsiteX11" fmla="*/ 1228725 w 2271713"/>
              <a:gd name="connsiteY11" fmla="*/ 1719263 h 2762250"/>
              <a:gd name="connsiteX12" fmla="*/ 1562100 w 2271713"/>
              <a:gd name="connsiteY12" fmla="*/ 1562100 h 2762250"/>
              <a:gd name="connsiteX13" fmla="*/ 1776413 w 2271713"/>
              <a:gd name="connsiteY13" fmla="*/ 1362075 h 2762250"/>
              <a:gd name="connsiteX14" fmla="*/ 2076450 w 2271713"/>
              <a:gd name="connsiteY14" fmla="*/ 1028700 h 2762250"/>
              <a:gd name="connsiteX15" fmla="*/ 2185988 w 2271713"/>
              <a:gd name="connsiteY15" fmla="*/ 890588 h 2762250"/>
              <a:gd name="connsiteX16" fmla="*/ 2271713 w 2271713"/>
              <a:gd name="connsiteY16" fmla="*/ 966788 h 2762250"/>
              <a:gd name="connsiteX17" fmla="*/ 2090738 w 2271713"/>
              <a:gd name="connsiteY17" fmla="*/ 1185863 h 2762250"/>
              <a:gd name="connsiteX18" fmla="*/ 1881188 w 2271713"/>
              <a:gd name="connsiteY18" fmla="*/ 1419225 h 2762250"/>
              <a:gd name="connsiteX19" fmla="*/ 1724025 w 2271713"/>
              <a:gd name="connsiteY19" fmla="*/ 1552575 h 2762250"/>
              <a:gd name="connsiteX20" fmla="*/ 1552575 w 2271713"/>
              <a:gd name="connsiteY20" fmla="*/ 1695450 h 2762250"/>
              <a:gd name="connsiteX21" fmla="*/ 1138238 w 2271713"/>
              <a:gd name="connsiteY21" fmla="*/ 1895475 h 2762250"/>
              <a:gd name="connsiteX22" fmla="*/ 819150 w 2271713"/>
              <a:gd name="connsiteY22" fmla="*/ 2066925 h 2762250"/>
              <a:gd name="connsiteX23" fmla="*/ 542925 w 2271713"/>
              <a:gd name="connsiteY23" fmla="*/ 2176463 h 2762250"/>
              <a:gd name="connsiteX24" fmla="*/ 376238 w 2271713"/>
              <a:gd name="connsiteY24" fmla="*/ 2228850 h 2762250"/>
              <a:gd name="connsiteX25" fmla="*/ 495300 w 2271713"/>
              <a:gd name="connsiteY25" fmla="*/ 2538413 h 2762250"/>
              <a:gd name="connsiteX26" fmla="*/ 423863 w 2271713"/>
              <a:gd name="connsiteY26" fmla="*/ 2609850 h 2762250"/>
              <a:gd name="connsiteX27" fmla="*/ 376238 w 2271713"/>
              <a:gd name="connsiteY27" fmla="*/ 2762250 h 2762250"/>
              <a:gd name="connsiteX28" fmla="*/ 333375 w 2271713"/>
              <a:gd name="connsiteY28" fmla="*/ 2695575 h 2762250"/>
              <a:gd name="connsiteX29" fmla="*/ 233363 w 2271713"/>
              <a:gd name="connsiteY29" fmla="*/ 2428875 h 2762250"/>
              <a:gd name="connsiteX30" fmla="*/ 166688 w 2271713"/>
              <a:gd name="connsiteY30" fmla="*/ 2190750 h 2762250"/>
              <a:gd name="connsiteX31" fmla="*/ 95250 w 2271713"/>
              <a:gd name="connsiteY31" fmla="*/ 2209800 h 2762250"/>
              <a:gd name="connsiteX32" fmla="*/ 33338 w 2271713"/>
              <a:gd name="connsiteY32" fmla="*/ 1890713 h 2762250"/>
              <a:gd name="connsiteX33" fmla="*/ 0 w 2271713"/>
              <a:gd name="connsiteY33" fmla="*/ 1562100 h 2762250"/>
              <a:gd name="connsiteX34" fmla="*/ 28575 w 2271713"/>
              <a:gd name="connsiteY34" fmla="*/ 1419225 h 2762250"/>
              <a:gd name="connsiteX35" fmla="*/ 100013 w 2271713"/>
              <a:gd name="connsiteY35" fmla="*/ 1423988 h 2762250"/>
              <a:gd name="connsiteX36" fmla="*/ 214313 w 2271713"/>
              <a:gd name="connsiteY36" fmla="*/ 895350 h 2762250"/>
              <a:gd name="connsiteX37" fmla="*/ 357188 w 2271713"/>
              <a:gd name="connsiteY37" fmla="*/ 204788 h 2762250"/>
              <a:gd name="connsiteX38" fmla="*/ 395288 w 2271713"/>
              <a:gd name="connsiteY38" fmla="*/ 0 h 2762250"/>
              <a:gd name="connsiteX0" fmla="*/ 395288 w 2271713"/>
              <a:gd name="connsiteY0" fmla="*/ 0 h 2774950"/>
              <a:gd name="connsiteX1" fmla="*/ 461963 w 2271713"/>
              <a:gd name="connsiteY1" fmla="*/ 0 h 2774950"/>
              <a:gd name="connsiteX2" fmla="*/ 333375 w 2271713"/>
              <a:gd name="connsiteY2" fmla="*/ 604838 h 2774950"/>
              <a:gd name="connsiteX3" fmla="*/ 190500 w 2271713"/>
              <a:gd name="connsiteY3" fmla="*/ 1185863 h 2774950"/>
              <a:gd name="connsiteX4" fmla="*/ 123825 w 2271713"/>
              <a:gd name="connsiteY4" fmla="*/ 1552575 h 2774950"/>
              <a:gd name="connsiteX5" fmla="*/ 95250 w 2271713"/>
              <a:gd name="connsiteY5" fmla="*/ 1804988 h 2774950"/>
              <a:gd name="connsiteX6" fmla="*/ 138113 w 2271713"/>
              <a:gd name="connsiteY6" fmla="*/ 1962150 h 2774950"/>
              <a:gd name="connsiteX7" fmla="*/ 261938 w 2271713"/>
              <a:gd name="connsiteY7" fmla="*/ 2090738 h 2774950"/>
              <a:gd name="connsiteX8" fmla="*/ 357188 w 2271713"/>
              <a:gd name="connsiteY8" fmla="*/ 2119313 h 2774950"/>
              <a:gd name="connsiteX9" fmla="*/ 495300 w 2271713"/>
              <a:gd name="connsiteY9" fmla="*/ 2090738 h 2774950"/>
              <a:gd name="connsiteX10" fmla="*/ 738188 w 2271713"/>
              <a:gd name="connsiteY10" fmla="*/ 1962150 h 2774950"/>
              <a:gd name="connsiteX11" fmla="*/ 1228725 w 2271713"/>
              <a:gd name="connsiteY11" fmla="*/ 1719263 h 2774950"/>
              <a:gd name="connsiteX12" fmla="*/ 1562100 w 2271713"/>
              <a:gd name="connsiteY12" fmla="*/ 1562100 h 2774950"/>
              <a:gd name="connsiteX13" fmla="*/ 1776413 w 2271713"/>
              <a:gd name="connsiteY13" fmla="*/ 1362075 h 2774950"/>
              <a:gd name="connsiteX14" fmla="*/ 2076450 w 2271713"/>
              <a:gd name="connsiteY14" fmla="*/ 1028700 h 2774950"/>
              <a:gd name="connsiteX15" fmla="*/ 2185988 w 2271713"/>
              <a:gd name="connsiteY15" fmla="*/ 890588 h 2774950"/>
              <a:gd name="connsiteX16" fmla="*/ 2271713 w 2271713"/>
              <a:gd name="connsiteY16" fmla="*/ 966788 h 2774950"/>
              <a:gd name="connsiteX17" fmla="*/ 2090738 w 2271713"/>
              <a:gd name="connsiteY17" fmla="*/ 1185863 h 2774950"/>
              <a:gd name="connsiteX18" fmla="*/ 1881188 w 2271713"/>
              <a:gd name="connsiteY18" fmla="*/ 1419225 h 2774950"/>
              <a:gd name="connsiteX19" fmla="*/ 1724025 w 2271713"/>
              <a:gd name="connsiteY19" fmla="*/ 1552575 h 2774950"/>
              <a:gd name="connsiteX20" fmla="*/ 1552575 w 2271713"/>
              <a:gd name="connsiteY20" fmla="*/ 1695450 h 2774950"/>
              <a:gd name="connsiteX21" fmla="*/ 1138238 w 2271713"/>
              <a:gd name="connsiteY21" fmla="*/ 1895475 h 2774950"/>
              <a:gd name="connsiteX22" fmla="*/ 819150 w 2271713"/>
              <a:gd name="connsiteY22" fmla="*/ 2066925 h 2774950"/>
              <a:gd name="connsiteX23" fmla="*/ 542925 w 2271713"/>
              <a:gd name="connsiteY23" fmla="*/ 2176463 h 2774950"/>
              <a:gd name="connsiteX24" fmla="*/ 376238 w 2271713"/>
              <a:gd name="connsiteY24" fmla="*/ 2228850 h 2774950"/>
              <a:gd name="connsiteX25" fmla="*/ 495300 w 2271713"/>
              <a:gd name="connsiteY25" fmla="*/ 2538413 h 2774950"/>
              <a:gd name="connsiteX26" fmla="*/ 423863 w 2271713"/>
              <a:gd name="connsiteY26" fmla="*/ 2609850 h 2774950"/>
              <a:gd name="connsiteX27" fmla="*/ 373063 w 2271713"/>
              <a:gd name="connsiteY27" fmla="*/ 2774950 h 2774950"/>
              <a:gd name="connsiteX28" fmla="*/ 333375 w 2271713"/>
              <a:gd name="connsiteY28" fmla="*/ 2695575 h 2774950"/>
              <a:gd name="connsiteX29" fmla="*/ 233363 w 2271713"/>
              <a:gd name="connsiteY29" fmla="*/ 2428875 h 2774950"/>
              <a:gd name="connsiteX30" fmla="*/ 166688 w 2271713"/>
              <a:gd name="connsiteY30" fmla="*/ 2190750 h 2774950"/>
              <a:gd name="connsiteX31" fmla="*/ 95250 w 2271713"/>
              <a:gd name="connsiteY31" fmla="*/ 2209800 h 2774950"/>
              <a:gd name="connsiteX32" fmla="*/ 33338 w 2271713"/>
              <a:gd name="connsiteY32" fmla="*/ 1890713 h 2774950"/>
              <a:gd name="connsiteX33" fmla="*/ 0 w 2271713"/>
              <a:gd name="connsiteY33" fmla="*/ 1562100 h 2774950"/>
              <a:gd name="connsiteX34" fmla="*/ 28575 w 2271713"/>
              <a:gd name="connsiteY34" fmla="*/ 1419225 h 2774950"/>
              <a:gd name="connsiteX35" fmla="*/ 100013 w 2271713"/>
              <a:gd name="connsiteY35" fmla="*/ 1423988 h 2774950"/>
              <a:gd name="connsiteX36" fmla="*/ 214313 w 2271713"/>
              <a:gd name="connsiteY36" fmla="*/ 895350 h 2774950"/>
              <a:gd name="connsiteX37" fmla="*/ 357188 w 2271713"/>
              <a:gd name="connsiteY37" fmla="*/ 204788 h 2774950"/>
              <a:gd name="connsiteX38" fmla="*/ 395288 w 2271713"/>
              <a:gd name="connsiteY38" fmla="*/ 0 h 2774950"/>
              <a:gd name="connsiteX0" fmla="*/ 395288 w 2271713"/>
              <a:gd name="connsiteY0" fmla="*/ 0 h 2774950"/>
              <a:gd name="connsiteX1" fmla="*/ 461963 w 2271713"/>
              <a:gd name="connsiteY1" fmla="*/ 0 h 2774950"/>
              <a:gd name="connsiteX2" fmla="*/ 333375 w 2271713"/>
              <a:gd name="connsiteY2" fmla="*/ 604838 h 2774950"/>
              <a:gd name="connsiteX3" fmla="*/ 190500 w 2271713"/>
              <a:gd name="connsiteY3" fmla="*/ 1185863 h 2774950"/>
              <a:gd name="connsiteX4" fmla="*/ 123825 w 2271713"/>
              <a:gd name="connsiteY4" fmla="*/ 1552575 h 2774950"/>
              <a:gd name="connsiteX5" fmla="*/ 95250 w 2271713"/>
              <a:gd name="connsiteY5" fmla="*/ 1804988 h 2774950"/>
              <a:gd name="connsiteX6" fmla="*/ 138113 w 2271713"/>
              <a:gd name="connsiteY6" fmla="*/ 1962150 h 2774950"/>
              <a:gd name="connsiteX7" fmla="*/ 261938 w 2271713"/>
              <a:gd name="connsiteY7" fmla="*/ 2090738 h 2774950"/>
              <a:gd name="connsiteX8" fmla="*/ 357188 w 2271713"/>
              <a:gd name="connsiteY8" fmla="*/ 2119313 h 2774950"/>
              <a:gd name="connsiteX9" fmla="*/ 495300 w 2271713"/>
              <a:gd name="connsiteY9" fmla="*/ 2090738 h 2774950"/>
              <a:gd name="connsiteX10" fmla="*/ 738188 w 2271713"/>
              <a:gd name="connsiteY10" fmla="*/ 1962150 h 2774950"/>
              <a:gd name="connsiteX11" fmla="*/ 1228725 w 2271713"/>
              <a:gd name="connsiteY11" fmla="*/ 1719263 h 2774950"/>
              <a:gd name="connsiteX12" fmla="*/ 1562100 w 2271713"/>
              <a:gd name="connsiteY12" fmla="*/ 1562100 h 2774950"/>
              <a:gd name="connsiteX13" fmla="*/ 1776413 w 2271713"/>
              <a:gd name="connsiteY13" fmla="*/ 1362075 h 2774950"/>
              <a:gd name="connsiteX14" fmla="*/ 2076450 w 2271713"/>
              <a:gd name="connsiteY14" fmla="*/ 1028700 h 2774950"/>
              <a:gd name="connsiteX15" fmla="*/ 2185988 w 2271713"/>
              <a:gd name="connsiteY15" fmla="*/ 890588 h 2774950"/>
              <a:gd name="connsiteX16" fmla="*/ 2271713 w 2271713"/>
              <a:gd name="connsiteY16" fmla="*/ 966788 h 2774950"/>
              <a:gd name="connsiteX17" fmla="*/ 2090738 w 2271713"/>
              <a:gd name="connsiteY17" fmla="*/ 1185863 h 2774950"/>
              <a:gd name="connsiteX18" fmla="*/ 1881188 w 2271713"/>
              <a:gd name="connsiteY18" fmla="*/ 1419225 h 2774950"/>
              <a:gd name="connsiteX19" fmla="*/ 1724025 w 2271713"/>
              <a:gd name="connsiteY19" fmla="*/ 1552575 h 2774950"/>
              <a:gd name="connsiteX20" fmla="*/ 1552575 w 2271713"/>
              <a:gd name="connsiteY20" fmla="*/ 1695450 h 2774950"/>
              <a:gd name="connsiteX21" fmla="*/ 1138238 w 2271713"/>
              <a:gd name="connsiteY21" fmla="*/ 1895475 h 2774950"/>
              <a:gd name="connsiteX22" fmla="*/ 819150 w 2271713"/>
              <a:gd name="connsiteY22" fmla="*/ 2066925 h 2774950"/>
              <a:gd name="connsiteX23" fmla="*/ 542925 w 2271713"/>
              <a:gd name="connsiteY23" fmla="*/ 2176463 h 2774950"/>
              <a:gd name="connsiteX24" fmla="*/ 376238 w 2271713"/>
              <a:gd name="connsiteY24" fmla="*/ 2228850 h 2774950"/>
              <a:gd name="connsiteX25" fmla="*/ 495300 w 2271713"/>
              <a:gd name="connsiteY25" fmla="*/ 2538413 h 2774950"/>
              <a:gd name="connsiteX26" fmla="*/ 423863 w 2271713"/>
              <a:gd name="connsiteY26" fmla="*/ 2616200 h 2774950"/>
              <a:gd name="connsiteX27" fmla="*/ 373063 w 2271713"/>
              <a:gd name="connsiteY27" fmla="*/ 2774950 h 2774950"/>
              <a:gd name="connsiteX28" fmla="*/ 333375 w 2271713"/>
              <a:gd name="connsiteY28" fmla="*/ 2695575 h 2774950"/>
              <a:gd name="connsiteX29" fmla="*/ 233363 w 2271713"/>
              <a:gd name="connsiteY29" fmla="*/ 2428875 h 2774950"/>
              <a:gd name="connsiteX30" fmla="*/ 166688 w 2271713"/>
              <a:gd name="connsiteY30" fmla="*/ 2190750 h 2774950"/>
              <a:gd name="connsiteX31" fmla="*/ 95250 w 2271713"/>
              <a:gd name="connsiteY31" fmla="*/ 2209800 h 2774950"/>
              <a:gd name="connsiteX32" fmla="*/ 33338 w 2271713"/>
              <a:gd name="connsiteY32" fmla="*/ 1890713 h 2774950"/>
              <a:gd name="connsiteX33" fmla="*/ 0 w 2271713"/>
              <a:gd name="connsiteY33" fmla="*/ 1562100 h 2774950"/>
              <a:gd name="connsiteX34" fmla="*/ 28575 w 2271713"/>
              <a:gd name="connsiteY34" fmla="*/ 1419225 h 2774950"/>
              <a:gd name="connsiteX35" fmla="*/ 100013 w 2271713"/>
              <a:gd name="connsiteY35" fmla="*/ 1423988 h 2774950"/>
              <a:gd name="connsiteX36" fmla="*/ 214313 w 2271713"/>
              <a:gd name="connsiteY36" fmla="*/ 895350 h 2774950"/>
              <a:gd name="connsiteX37" fmla="*/ 357188 w 2271713"/>
              <a:gd name="connsiteY37" fmla="*/ 204788 h 2774950"/>
              <a:gd name="connsiteX38" fmla="*/ 395288 w 2271713"/>
              <a:gd name="connsiteY38" fmla="*/ 0 h 2774950"/>
              <a:gd name="connsiteX0" fmla="*/ 395288 w 2271713"/>
              <a:gd name="connsiteY0" fmla="*/ 0 h 2781300"/>
              <a:gd name="connsiteX1" fmla="*/ 461963 w 2271713"/>
              <a:gd name="connsiteY1" fmla="*/ 0 h 2781300"/>
              <a:gd name="connsiteX2" fmla="*/ 333375 w 2271713"/>
              <a:gd name="connsiteY2" fmla="*/ 604838 h 2781300"/>
              <a:gd name="connsiteX3" fmla="*/ 190500 w 2271713"/>
              <a:gd name="connsiteY3" fmla="*/ 1185863 h 2781300"/>
              <a:gd name="connsiteX4" fmla="*/ 123825 w 2271713"/>
              <a:gd name="connsiteY4" fmla="*/ 1552575 h 2781300"/>
              <a:gd name="connsiteX5" fmla="*/ 95250 w 2271713"/>
              <a:gd name="connsiteY5" fmla="*/ 1804988 h 2781300"/>
              <a:gd name="connsiteX6" fmla="*/ 138113 w 2271713"/>
              <a:gd name="connsiteY6" fmla="*/ 1962150 h 2781300"/>
              <a:gd name="connsiteX7" fmla="*/ 261938 w 2271713"/>
              <a:gd name="connsiteY7" fmla="*/ 2090738 h 2781300"/>
              <a:gd name="connsiteX8" fmla="*/ 357188 w 2271713"/>
              <a:gd name="connsiteY8" fmla="*/ 2119313 h 2781300"/>
              <a:gd name="connsiteX9" fmla="*/ 495300 w 2271713"/>
              <a:gd name="connsiteY9" fmla="*/ 2090738 h 2781300"/>
              <a:gd name="connsiteX10" fmla="*/ 738188 w 2271713"/>
              <a:gd name="connsiteY10" fmla="*/ 1962150 h 2781300"/>
              <a:gd name="connsiteX11" fmla="*/ 1228725 w 2271713"/>
              <a:gd name="connsiteY11" fmla="*/ 1719263 h 2781300"/>
              <a:gd name="connsiteX12" fmla="*/ 1562100 w 2271713"/>
              <a:gd name="connsiteY12" fmla="*/ 1562100 h 2781300"/>
              <a:gd name="connsiteX13" fmla="*/ 1776413 w 2271713"/>
              <a:gd name="connsiteY13" fmla="*/ 1362075 h 2781300"/>
              <a:gd name="connsiteX14" fmla="*/ 2076450 w 2271713"/>
              <a:gd name="connsiteY14" fmla="*/ 1028700 h 2781300"/>
              <a:gd name="connsiteX15" fmla="*/ 2185988 w 2271713"/>
              <a:gd name="connsiteY15" fmla="*/ 890588 h 2781300"/>
              <a:gd name="connsiteX16" fmla="*/ 2271713 w 2271713"/>
              <a:gd name="connsiteY16" fmla="*/ 966788 h 2781300"/>
              <a:gd name="connsiteX17" fmla="*/ 2090738 w 2271713"/>
              <a:gd name="connsiteY17" fmla="*/ 1185863 h 2781300"/>
              <a:gd name="connsiteX18" fmla="*/ 1881188 w 2271713"/>
              <a:gd name="connsiteY18" fmla="*/ 1419225 h 2781300"/>
              <a:gd name="connsiteX19" fmla="*/ 1724025 w 2271713"/>
              <a:gd name="connsiteY19" fmla="*/ 1552575 h 2781300"/>
              <a:gd name="connsiteX20" fmla="*/ 1552575 w 2271713"/>
              <a:gd name="connsiteY20" fmla="*/ 1695450 h 2781300"/>
              <a:gd name="connsiteX21" fmla="*/ 1138238 w 2271713"/>
              <a:gd name="connsiteY21" fmla="*/ 1895475 h 2781300"/>
              <a:gd name="connsiteX22" fmla="*/ 819150 w 2271713"/>
              <a:gd name="connsiteY22" fmla="*/ 2066925 h 2781300"/>
              <a:gd name="connsiteX23" fmla="*/ 542925 w 2271713"/>
              <a:gd name="connsiteY23" fmla="*/ 2176463 h 2781300"/>
              <a:gd name="connsiteX24" fmla="*/ 376238 w 2271713"/>
              <a:gd name="connsiteY24" fmla="*/ 2228850 h 2781300"/>
              <a:gd name="connsiteX25" fmla="*/ 495300 w 2271713"/>
              <a:gd name="connsiteY25" fmla="*/ 2538413 h 2781300"/>
              <a:gd name="connsiteX26" fmla="*/ 423863 w 2271713"/>
              <a:gd name="connsiteY26" fmla="*/ 2616200 h 2781300"/>
              <a:gd name="connsiteX27" fmla="*/ 382588 w 2271713"/>
              <a:gd name="connsiteY27" fmla="*/ 2781300 h 2781300"/>
              <a:gd name="connsiteX28" fmla="*/ 333375 w 2271713"/>
              <a:gd name="connsiteY28" fmla="*/ 2695575 h 2781300"/>
              <a:gd name="connsiteX29" fmla="*/ 233363 w 2271713"/>
              <a:gd name="connsiteY29" fmla="*/ 2428875 h 2781300"/>
              <a:gd name="connsiteX30" fmla="*/ 166688 w 2271713"/>
              <a:gd name="connsiteY30" fmla="*/ 2190750 h 2781300"/>
              <a:gd name="connsiteX31" fmla="*/ 95250 w 2271713"/>
              <a:gd name="connsiteY31" fmla="*/ 2209800 h 2781300"/>
              <a:gd name="connsiteX32" fmla="*/ 33338 w 2271713"/>
              <a:gd name="connsiteY32" fmla="*/ 1890713 h 2781300"/>
              <a:gd name="connsiteX33" fmla="*/ 0 w 2271713"/>
              <a:gd name="connsiteY33" fmla="*/ 1562100 h 2781300"/>
              <a:gd name="connsiteX34" fmla="*/ 28575 w 2271713"/>
              <a:gd name="connsiteY34" fmla="*/ 1419225 h 2781300"/>
              <a:gd name="connsiteX35" fmla="*/ 100013 w 2271713"/>
              <a:gd name="connsiteY35" fmla="*/ 1423988 h 2781300"/>
              <a:gd name="connsiteX36" fmla="*/ 214313 w 2271713"/>
              <a:gd name="connsiteY36" fmla="*/ 895350 h 2781300"/>
              <a:gd name="connsiteX37" fmla="*/ 357188 w 2271713"/>
              <a:gd name="connsiteY37" fmla="*/ 204788 h 2781300"/>
              <a:gd name="connsiteX38" fmla="*/ 395288 w 2271713"/>
              <a:gd name="connsiteY38" fmla="*/ 0 h 2781300"/>
              <a:gd name="connsiteX0" fmla="*/ 395288 w 2271713"/>
              <a:gd name="connsiteY0" fmla="*/ 0 h 2781300"/>
              <a:gd name="connsiteX1" fmla="*/ 461963 w 2271713"/>
              <a:gd name="connsiteY1" fmla="*/ 0 h 2781300"/>
              <a:gd name="connsiteX2" fmla="*/ 333375 w 2271713"/>
              <a:gd name="connsiteY2" fmla="*/ 604838 h 2781300"/>
              <a:gd name="connsiteX3" fmla="*/ 190500 w 2271713"/>
              <a:gd name="connsiteY3" fmla="*/ 1185863 h 2781300"/>
              <a:gd name="connsiteX4" fmla="*/ 123825 w 2271713"/>
              <a:gd name="connsiteY4" fmla="*/ 1552575 h 2781300"/>
              <a:gd name="connsiteX5" fmla="*/ 95250 w 2271713"/>
              <a:gd name="connsiteY5" fmla="*/ 1804988 h 2781300"/>
              <a:gd name="connsiteX6" fmla="*/ 138113 w 2271713"/>
              <a:gd name="connsiteY6" fmla="*/ 1962150 h 2781300"/>
              <a:gd name="connsiteX7" fmla="*/ 261938 w 2271713"/>
              <a:gd name="connsiteY7" fmla="*/ 2090738 h 2781300"/>
              <a:gd name="connsiteX8" fmla="*/ 357188 w 2271713"/>
              <a:gd name="connsiteY8" fmla="*/ 2119313 h 2781300"/>
              <a:gd name="connsiteX9" fmla="*/ 495300 w 2271713"/>
              <a:gd name="connsiteY9" fmla="*/ 2090738 h 2781300"/>
              <a:gd name="connsiteX10" fmla="*/ 738188 w 2271713"/>
              <a:gd name="connsiteY10" fmla="*/ 1962150 h 2781300"/>
              <a:gd name="connsiteX11" fmla="*/ 1228725 w 2271713"/>
              <a:gd name="connsiteY11" fmla="*/ 1719263 h 2781300"/>
              <a:gd name="connsiteX12" fmla="*/ 1562100 w 2271713"/>
              <a:gd name="connsiteY12" fmla="*/ 1562100 h 2781300"/>
              <a:gd name="connsiteX13" fmla="*/ 1776413 w 2271713"/>
              <a:gd name="connsiteY13" fmla="*/ 1362075 h 2781300"/>
              <a:gd name="connsiteX14" fmla="*/ 2076450 w 2271713"/>
              <a:gd name="connsiteY14" fmla="*/ 1028700 h 2781300"/>
              <a:gd name="connsiteX15" fmla="*/ 2185988 w 2271713"/>
              <a:gd name="connsiteY15" fmla="*/ 890588 h 2781300"/>
              <a:gd name="connsiteX16" fmla="*/ 2271713 w 2271713"/>
              <a:gd name="connsiteY16" fmla="*/ 966788 h 2781300"/>
              <a:gd name="connsiteX17" fmla="*/ 2090738 w 2271713"/>
              <a:gd name="connsiteY17" fmla="*/ 1185863 h 2781300"/>
              <a:gd name="connsiteX18" fmla="*/ 1881188 w 2271713"/>
              <a:gd name="connsiteY18" fmla="*/ 1419225 h 2781300"/>
              <a:gd name="connsiteX19" fmla="*/ 1724025 w 2271713"/>
              <a:gd name="connsiteY19" fmla="*/ 1552575 h 2781300"/>
              <a:gd name="connsiteX20" fmla="*/ 1552575 w 2271713"/>
              <a:gd name="connsiteY20" fmla="*/ 1695450 h 2781300"/>
              <a:gd name="connsiteX21" fmla="*/ 1138238 w 2271713"/>
              <a:gd name="connsiteY21" fmla="*/ 1895475 h 2781300"/>
              <a:gd name="connsiteX22" fmla="*/ 819150 w 2271713"/>
              <a:gd name="connsiteY22" fmla="*/ 2066925 h 2781300"/>
              <a:gd name="connsiteX23" fmla="*/ 542925 w 2271713"/>
              <a:gd name="connsiteY23" fmla="*/ 2176463 h 2781300"/>
              <a:gd name="connsiteX24" fmla="*/ 376238 w 2271713"/>
              <a:gd name="connsiteY24" fmla="*/ 2228850 h 2781300"/>
              <a:gd name="connsiteX25" fmla="*/ 495300 w 2271713"/>
              <a:gd name="connsiteY25" fmla="*/ 2538413 h 2781300"/>
              <a:gd name="connsiteX26" fmla="*/ 433388 w 2271713"/>
              <a:gd name="connsiteY26" fmla="*/ 2625725 h 2781300"/>
              <a:gd name="connsiteX27" fmla="*/ 382588 w 2271713"/>
              <a:gd name="connsiteY27" fmla="*/ 2781300 h 2781300"/>
              <a:gd name="connsiteX28" fmla="*/ 333375 w 2271713"/>
              <a:gd name="connsiteY28" fmla="*/ 2695575 h 2781300"/>
              <a:gd name="connsiteX29" fmla="*/ 233363 w 2271713"/>
              <a:gd name="connsiteY29" fmla="*/ 2428875 h 2781300"/>
              <a:gd name="connsiteX30" fmla="*/ 166688 w 2271713"/>
              <a:gd name="connsiteY30" fmla="*/ 2190750 h 2781300"/>
              <a:gd name="connsiteX31" fmla="*/ 95250 w 2271713"/>
              <a:gd name="connsiteY31" fmla="*/ 2209800 h 2781300"/>
              <a:gd name="connsiteX32" fmla="*/ 33338 w 2271713"/>
              <a:gd name="connsiteY32" fmla="*/ 1890713 h 2781300"/>
              <a:gd name="connsiteX33" fmla="*/ 0 w 2271713"/>
              <a:gd name="connsiteY33" fmla="*/ 1562100 h 2781300"/>
              <a:gd name="connsiteX34" fmla="*/ 28575 w 2271713"/>
              <a:gd name="connsiteY34" fmla="*/ 1419225 h 2781300"/>
              <a:gd name="connsiteX35" fmla="*/ 100013 w 2271713"/>
              <a:gd name="connsiteY35" fmla="*/ 1423988 h 2781300"/>
              <a:gd name="connsiteX36" fmla="*/ 214313 w 2271713"/>
              <a:gd name="connsiteY36" fmla="*/ 895350 h 2781300"/>
              <a:gd name="connsiteX37" fmla="*/ 357188 w 2271713"/>
              <a:gd name="connsiteY37" fmla="*/ 204788 h 2781300"/>
              <a:gd name="connsiteX38" fmla="*/ 395288 w 2271713"/>
              <a:gd name="connsiteY38"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71713" h="2781300">
                <a:moveTo>
                  <a:pt x="395288" y="0"/>
                </a:moveTo>
                <a:lnTo>
                  <a:pt x="461963" y="0"/>
                </a:lnTo>
                <a:lnTo>
                  <a:pt x="333375" y="604838"/>
                </a:lnTo>
                <a:lnTo>
                  <a:pt x="190500" y="1185863"/>
                </a:lnTo>
                <a:lnTo>
                  <a:pt x="123825" y="1552575"/>
                </a:lnTo>
                <a:lnTo>
                  <a:pt x="95250" y="1804988"/>
                </a:lnTo>
                <a:lnTo>
                  <a:pt x="138113" y="1962150"/>
                </a:lnTo>
                <a:lnTo>
                  <a:pt x="261938" y="2090738"/>
                </a:lnTo>
                <a:lnTo>
                  <a:pt x="357188" y="2119313"/>
                </a:lnTo>
                <a:lnTo>
                  <a:pt x="495300" y="2090738"/>
                </a:lnTo>
                <a:lnTo>
                  <a:pt x="738188" y="1962150"/>
                </a:lnTo>
                <a:lnTo>
                  <a:pt x="1228725" y="1719263"/>
                </a:lnTo>
                <a:lnTo>
                  <a:pt x="1562100" y="1562100"/>
                </a:lnTo>
                <a:lnTo>
                  <a:pt x="1776413" y="1362075"/>
                </a:lnTo>
                <a:lnTo>
                  <a:pt x="2076450" y="1028700"/>
                </a:lnTo>
                <a:lnTo>
                  <a:pt x="2185988" y="890588"/>
                </a:lnTo>
                <a:lnTo>
                  <a:pt x="2271713" y="966788"/>
                </a:lnTo>
                <a:lnTo>
                  <a:pt x="2090738" y="1185863"/>
                </a:lnTo>
                <a:lnTo>
                  <a:pt x="1881188" y="1419225"/>
                </a:lnTo>
                <a:lnTo>
                  <a:pt x="1724025" y="1552575"/>
                </a:lnTo>
                <a:lnTo>
                  <a:pt x="1552575" y="1695450"/>
                </a:lnTo>
                <a:lnTo>
                  <a:pt x="1138238" y="1895475"/>
                </a:lnTo>
                <a:lnTo>
                  <a:pt x="819150" y="2066925"/>
                </a:lnTo>
                <a:lnTo>
                  <a:pt x="542925" y="2176463"/>
                </a:lnTo>
                <a:lnTo>
                  <a:pt x="376238" y="2228850"/>
                </a:lnTo>
                <a:lnTo>
                  <a:pt x="495300" y="2538413"/>
                </a:lnTo>
                <a:lnTo>
                  <a:pt x="433388" y="2625725"/>
                </a:lnTo>
                <a:lnTo>
                  <a:pt x="382588" y="2781300"/>
                </a:lnTo>
                <a:lnTo>
                  <a:pt x="333375" y="2695575"/>
                </a:lnTo>
                <a:lnTo>
                  <a:pt x="233363" y="2428875"/>
                </a:lnTo>
                <a:lnTo>
                  <a:pt x="166688" y="2190750"/>
                </a:lnTo>
                <a:lnTo>
                  <a:pt x="95250" y="2209800"/>
                </a:lnTo>
                <a:lnTo>
                  <a:pt x="33338" y="1890713"/>
                </a:lnTo>
                <a:lnTo>
                  <a:pt x="0" y="1562100"/>
                </a:lnTo>
                <a:lnTo>
                  <a:pt x="28575" y="1419225"/>
                </a:lnTo>
                <a:lnTo>
                  <a:pt x="100013" y="1423988"/>
                </a:lnTo>
                <a:lnTo>
                  <a:pt x="214313" y="895350"/>
                </a:lnTo>
                <a:lnTo>
                  <a:pt x="357188" y="204788"/>
                </a:lnTo>
                <a:lnTo>
                  <a:pt x="395288" y="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6" name="ZoneTexte 15">
            <a:extLst>
              <a:ext uri="{FF2B5EF4-FFF2-40B4-BE49-F238E27FC236}">
                <a16:creationId xmlns:a16="http://schemas.microsoft.com/office/drawing/2014/main" id="{57582B2A-6A63-959D-72A1-7252BCE9AF4F}"/>
              </a:ext>
            </a:extLst>
          </p:cNvPr>
          <p:cNvSpPr txBox="1"/>
          <p:nvPr/>
        </p:nvSpPr>
        <p:spPr>
          <a:xfrm>
            <a:off x="9482967" y="1976668"/>
            <a:ext cx="2061008" cy="646331"/>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vl2pPr marL="457200" defTabSz="914400">
              <a:defRPr sz="1800">
                <a:solidFill>
                  <a:sysClr val="windowText" lastClr="000000"/>
                </a:solidFill>
                <a:latin typeface="Calibri" panose="020F0502020204030204"/>
              </a:defRPr>
            </a:lvl2pPr>
            <a:lvl3pPr marL="914400" defTabSz="914400">
              <a:defRPr sz="1800">
                <a:solidFill>
                  <a:sysClr val="windowText" lastClr="000000"/>
                </a:solidFill>
                <a:latin typeface="Calibri" panose="020F0502020204030204"/>
              </a:defRPr>
            </a:lvl3pPr>
            <a:lvl4pPr marL="1371600" defTabSz="914400">
              <a:defRPr sz="1800">
                <a:solidFill>
                  <a:sysClr val="windowText" lastClr="000000"/>
                </a:solidFill>
                <a:latin typeface="Calibri" panose="020F0502020204030204"/>
              </a:defRPr>
            </a:lvl4pPr>
            <a:lvl5pPr marL="1828800" defTabSz="914400">
              <a:defRPr sz="1800">
                <a:solidFill>
                  <a:sysClr val="windowText" lastClr="000000"/>
                </a:solidFill>
                <a:latin typeface="Calibri" panose="020F0502020204030204"/>
              </a:defRPr>
            </a:lvl5pPr>
            <a:lvl6pPr marL="2286000" defTabSz="914400">
              <a:defRPr sz="1800">
                <a:solidFill>
                  <a:sysClr val="windowText" lastClr="000000"/>
                </a:solidFill>
                <a:latin typeface="Calibri" panose="020F0502020204030204"/>
              </a:defRPr>
            </a:lvl6pPr>
            <a:lvl7pPr marL="2743200" defTabSz="914400">
              <a:defRPr sz="1800">
                <a:solidFill>
                  <a:sysClr val="windowText" lastClr="000000"/>
                </a:solidFill>
                <a:latin typeface="Calibri" panose="020F0502020204030204"/>
              </a:defRPr>
            </a:lvl7pPr>
            <a:lvl8pPr marL="3200400" defTabSz="914400">
              <a:defRPr sz="1800">
                <a:solidFill>
                  <a:sysClr val="windowText" lastClr="000000"/>
                </a:solidFill>
                <a:latin typeface="Calibri" panose="020F0502020204030204"/>
              </a:defRPr>
            </a:lvl8pPr>
            <a:lvl9pPr marL="3657600" defTabSz="914400">
              <a:defRPr sz="1800">
                <a:solidFill>
                  <a:sysClr val="windowText" lastClr="000000"/>
                </a:solidFill>
                <a:latin typeface="Calibri" panose="020F0502020204030204"/>
              </a:defRPr>
            </a:lvl9pPr>
          </a:lstStyle>
          <a:p>
            <a:r>
              <a:rPr lang="fr-BE" dirty="0" err="1"/>
              <a:t>Bessere</a:t>
            </a:r>
            <a:r>
              <a:rPr lang="fr-BE" dirty="0"/>
              <a:t> </a:t>
            </a:r>
            <a:r>
              <a:rPr lang="fr-BE" dirty="0" err="1"/>
              <a:t>Lesbarkeit</a:t>
            </a:r>
            <a:r>
              <a:rPr lang="fr-BE" dirty="0"/>
              <a:t> der </a:t>
            </a:r>
            <a:r>
              <a:rPr lang="fr-BE" dirty="0" err="1"/>
              <a:t>Kreuzung</a:t>
            </a:r>
            <a:r>
              <a:rPr lang="fr-BE" dirty="0"/>
              <a:t> </a:t>
            </a:r>
            <a:r>
              <a:rPr lang="fr-BE" dirty="0" err="1"/>
              <a:t>zur</a:t>
            </a:r>
            <a:r>
              <a:rPr lang="fr-BE" dirty="0"/>
              <a:t> </a:t>
            </a:r>
            <a:r>
              <a:rPr lang="fr-BE" dirty="0" err="1"/>
              <a:t>Orientierung</a:t>
            </a:r>
            <a:r>
              <a:rPr lang="fr-BE" dirty="0"/>
              <a:t> des </a:t>
            </a:r>
            <a:r>
              <a:rPr lang="fr-BE" dirty="0" err="1"/>
              <a:t>Hauptverkehrsflusses</a:t>
            </a:r>
            <a:r>
              <a:rPr lang="fr-BE" dirty="0"/>
              <a:t> </a:t>
            </a:r>
          </a:p>
        </p:txBody>
      </p:sp>
      <p:sp>
        <p:nvSpPr>
          <p:cNvPr id="18" name="ZoneTexte 17">
            <a:extLst>
              <a:ext uri="{FF2B5EF4-FFF2-40B4-BE49-F238E27FC236}">
                <a16:creationId xmlns:a16="http://schemas.microsoft.com/office/drawing/2014/main" id="{C1816EDD-AAD7-07EE-7A3E-F6231101BF09}"/>
              </a:ext>
            </a:extLst>
          </p:cNvPr>
          <p:cNvSpPr txBox="1"/>
          <p:nvPr/>
        </p:nvSpPr>
        <p:spPr>
          <a:xfrm>
            <a:off x="5979607" y="3784104"/>
            <a:ext cx="1375280" cy="646331"/>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vl2pPr marL="457200" defTabSz="914400">
              <a:defRPr sz="1800">
                <a:solidFill>
                  <a:sysClr val="windowText" lastClr="000000"/>
                </a:solidFill>
                <a:latin typeface="Calibri" panose="020F0502020204030204"/>
              </a:defRPr>
            </a:lvl2pPr>
            <a:lvl3pPr marL="914400" defTabSz="914400">
              <a:defRPr sz="1800">
                <a:solidFill>
                  <a:sysClr val="windowText" lastClr="000000"/>
                </a:solidFill>
                <a:latin typeface="Calibri" panose="020F0502020204030204"/>
              </a:defRPr>
            </a:lvl3pPr>
            <a:lvl4pPr marL="1371600" defTabSz="914400">
              <a:defRPr sz="1800">
                <a:solidFill>
                  <a:sysClr val="windowText" lastClr="000000"/>
                </a:solidFill>
                <a:latin typeface="Calibri" panose="020F0502020204030204"/>
              </a:defRPr>
            </a:lvl4pPr>
            <a:lvl5pPr marL="1828800" defTabSz="914400">
              <a:defRPr sz="1800">
                <a:solidFill>
                  <a:sysClr val="windowText" lastClr="000000"/>
                </a:solidFill>
                <a:latin typeface="Calibri" panose="020F0502020204030204"/>
              </a:defRPr>
            </a:lvl5pPr>
            <a:lvl6pPr marL="2286000" defTabSz="914400">
              <a:defRPr sz="1800">
                <a:solidFill>
                  <a:sysClr val="windowText" lastClr="000000"/>
                </a:solidFill>
                <a:latin typeface="Calibri" panose="020F0502020204030204"/>
              </a:defRPr>
            </a:lvl6pPr>
            <a:lvl7pPr marL="2743200" defTabSz="914400">
              <a:defRPr sz="1800">
                <a:solidFill>
                  <a:sysClr val="windowText" lastClr="000000"/>
                </a:solidFill>
                <a:latin typeface="Calibri" panose="020F0502020204030204"/>
              </a:defRPr>
            </a:lvl7pPr>
            <a:lvl8pPr marL="3200400" defTabSz="914400">
              <a:defRPr sz="1800">
                <a:solidFill>
                  <a:sysClr val="windowText" lastClr="000000"/>
                </a:solidFill>
                <a:latin typeface="Calibri" panose="020F0502020204030204"/>
              </a:defRPr>
            </a:lvl8pPr>
            <a:lvl9pPr marL="3657600" defTabSz="914400">
              <a:defRPr sz="1800">
                <a:solidFill>
                  <a:sysClr val="windowText" lastClr="000000"/>
                </a:solidFill>
                <a:latin typeface="Calibri" panose="020F0502020204030204"/>
              </a:defRPr>
            </a:lvl9pPr>
          </a:lstStyle>
          <a:p>
            <a:r>
              <a:rPr lang="fr-BE" dirty="0"/>
              <a:t>Start der Tempo-30-Zone </a:t>
            </a:r>
            <a:r>
              <a:rPr lang="fr-BE" dirty="0" err="1"/>
              <a:t>auf</a:t>
            </a:r>
            <a:r>
              <a:rPr lang="fr-BE" dirty="0"/>
              <a:t>  Plateau </a:t>
            </a:r>
          </a:p>
        </p:txBody>
      </p:sp>
      <p:sp>
        <p:nvSpPr>
          <p:cNvPr id="20" name="ZoneTexte 19">
            <a:extLst>
              <a:ext uri="{FF2B5EF4-FFF2-40B4-BE49-F238E27FC236}">
                <a16:creationId xmlns:a16="http://schemas.microsoft.com/office/drawing/2014/main" id="{0194B31D-0978-6051-1DBF-3884145EDCFB}"/>
              </a:ext>
            </a:extLst>
          </p:cNvPr>
          <p:cNvSpPr txBox="1"/>
          <p:nvPr/>
        </p:nvSpPr>
        <p:spPr>
          <a:xfrm>
            <a:off x="9917906" y="4364021"/>
            <a:ext cx="1310409"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vl2pPr marL="457200" defTabSz="914400">
              <a:defRPr sz="1800">
                <a:solidFill>
                  <a:sysClr val="windowText" lastClr="000000"/>
                </a:solidFill>
                <a:latin typeface="Calibri" panose="020F0502020204030204"/>
              </a:defRPr>
            </a:lvl2pPr>
            <a:lvl3pPr marL="914400" defTabSz="914400">
              <a:defRPr sz="1800">
                <a:solidFill>
                  <a:sysClr val="windowText" lastClr="000000"/>
                </a:solidFill>
                <a:latin typeface="Calibri" panose="020F0502020204030204"/>
              </a:defRPr>
            </a:lvl3pPr>
            <a:lvl4pPr marL="1371600" defTabSz="914400">
              <a:defRPr sz="1800">
                <a:solidFill>
                  <a:sysClr val="windowText" lastClr="000000"/>
                </a:solidFill>
                <a:latin typeface="Calibri" panose="020F0502020204030204"/>
              </a:defRPr>
            </a:lvl4pPr>
            <a:lvl5pPr marL="1828800" defTabSz="914400">
              <a:defRPr sz="1800">
                <a:solidFill>
                  <a:sysClr val="windowText" lastClr="000000"/>
                </a:solidFill>
                <a:latin typeface="Calibri" panose="020F0502020204030204"/>
              </a:defRPr>
            </a:lvl5pPr>
            <a:lvl6pPr marL="2286000" defTabSz="914400">
              <a:defRPr sz="1800">
                <a:solidFill>
                  <a:sysClr val="windowText" lastClr="000000"/>
                </a:solidFill>
                <a:latin typeface="Calibri" panose="020F0502020204030204"/>
              </a:defRPr>
            </a:lvl6pPr>
            <a:lvl7pPr marL="2743200" defTabSz="914400">
              <a:defRPr sz="1800">
                <a:solidFill>
                  <a:sysClr val="windowText" lastClr="000000"/>
                </a:solidFill>
                <a:latin typeface="Calibri" panose="020F0502020204030204"/>
              </a:defRPr>
            </a:lvl7pPr>
            <a:lvl8pPr marL="3200400" defTabSz="914400">
              <a:defRPr sz="1800">
                <a:solidFill>
                  <a:sysClr val="windowText" lastClr="000000"/>
                </a:solidFill>
                <a:latin typeface="Calibri" panose="020F0502020204030204"/>
              </a:defRPr>
            </a:lvl8pPr>
            <a:lvl9pPr marL="3657600" defTabSz="914400">
              <a:defRPr sz="1800">
                <a:solidFill>
                  <a:sysClr val="windowText" lastClr="000000"/>
                </a:solidFill>
                <a:latin typeface="Calibri" panose="020F0502020204030204"/>
              </a:defRPr>
            </a:lvl9pPr>
          </a:lstStyle>
          <a:p>
            <a:r>
              <a:rPr lang="fr-BE" dirty="0" err="1"/>
              <a:t>Weniger</a:t>
            </a:r>
            <a:r>
              <a:rPr lang="fr-BE" dirty="0"/>
              <a:t> </a:t>
            </a:r>
            <a:r>
              <a:rPr lang="fr-BE" dirty="0" err="1"/>
              <a:t>Umwege</a:t>
            </a:r>
            <a:r>
              <a:rPr lang="fr-BE" dirty="0"/>
              <a:t> </a:t>
            </a:r>
            <a:r>
              <a:rPr lang="fr-BE" dirty="0" err="1"/>
              <a:t>für</a:t>
            </a:r>
            <a:r>
              <a:rPr lang="fr-BE" dirty="0"/>
              <a:t> </a:t>
            </a:r>
            <a:r>
              <a:rPr lang="fr-BE" dirty="0" err="1"/>
              <a:t>Fußgänger</a:t>
            </a:r>
            <a:endParaRPr lang="fr-BE" dirty="0"/>
          </a:p>
        </p:txBody>
      </p:sp>
      <p:cxnSp>
        <p:nvCxnSpPr>
          <p:cNvPr id="21" name="Connecteur droit avec flèche 20">
            <a:extLst>
              <a:ext uri="{FF2B5EF4-FFF2-40B4-BE49-F238E27FC236}">
                <a16:creationId xmlns:a16="http://schemas.microsoft.com/office/drawing/2014/main" id="{F4908869-0555-ED3A-F1D6-AC77C975B6C9}"/>
              </a:ext>
            </a:extLst>
          </p:cNvPr>
          <p:cNvCxnSpPr>
            <a:cxnSpLocks/>
            <a:stCxn id="18" idx="3"/>
          </p:cNvCxnSpPr>
          <p:nvPr/>
        </p:nvCxnSpPr>
        <p:spPr>
          <a:xfrm flipV="1">
            <a:off x="7354887" y="3333751"/>
            <a:ext cx="755650" cy="773519"/>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a:extLst>
              <a:ext uri="{FF2B5EF4-FFF2-40B4-BE49-F238E27FC236}">
                <a16:creationId xmlns:a16="http://schemas.microsoft.com/office/drawing/2014/main" id="{ECF6399A-E056-7C5E-F177-4FF06F722F72}"/>
              </a:ext>
            </a:extLst>
          </p:cNvPr>
          <p:cNvCxnSpPr>
            <a:cxnSpLocks/>
            <a:stCxn id="18" idx="3"/>
          </p:cNvCxnSpPr>
          <p:nvPr/>
        </p:nvCxnSpPr>
        <p:spPr>
          <a:xfrm>
            <a:off x="7354887" y="4107270"/>
            <a:ext cx="1033586" cy="255478"/>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Connecteur droit avec flèche 26">
            <a:extLst>
              <a:ext uri="{FF2B5EF4-FFF2-40B4-BE49-F238E27FC236}">
                <a16:creationId xmlns:a16="http://schemas.microsoft.com/office/drawing/2014/main" id="{D6979BB3-BBF6-3DE1-0D8B-FF2C0E6060C2}"/>
              </a:ext>
            </a:extLst>
          </p:cNvPr>
          <p:cNvCxnSpPr>
            <a:cxnSpLocks/>
            <a:stCxn id="16" idx="1"/>
          </p:cNvCxnSpPr>
          <p:nvPr/>
        </p:nvCxnSpPr>
        <p:spPr>
          <a:xfrm flipH="1">
            <a:off x="8696766" y="2299834"/>
            <a:ext cx="786201" cy="1553029"/>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a:extLst>
              <a:ext uri="{FF2B5EF4-FFF2-40B4-BE49-F238E27FC236}">
                <a16:creationId xmlns:a16="http://schemas.microsoft.com/office/drawing/2014/main" id="{CA537A8D-034F-5A91-4361-B63607EB35A0}"/>
              </a:ext>
            </a:extLst>
          </p:cNvPr>
          <p:cNvCxnSpPr>
            <a:cxnSpLocks/>
            <a:stCxn id="20" idx="1"/>
          </p:cNvCxnSpPr>
          <p:nvPr/>
        </p:nvCxnSpPr>
        <p:spPr>
          <a:xfrm flipH="1" flipV="1">
            <a:off x="9097962" y="4054683"/>
            <a:ext cx="819944" cy="540171"/>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33" name="Forme libre : forme 32">
            <a:extLst>
              <a:ext uri="{FF2B5EF4-FFF2-40B4-BE49-F238E27FC236}">
                <a16:creationId xmlns:a16="http://schemas.microsoft.com/office/drawing/2014/main" id="{68133D8B-AAB9-2D52-FB5B-F441C68D5913}"/>
              </a:ext>
            </a:extLst>
          </p:cNvPr>
          <p:cNvSpPr/>
          <p:nvPr/>
        </p:nvSpPr>
        <p:spPr>
          <a:xfrm rot="3681603">
            <a:off x="9092306" y="4906802"/>
            <a:ext cx="194748" cy="267854"/>
          </a:xfrm>
          <a:custGeom>
            <a:avLst/>
            <a:gdLst>
              <a:gd name="connsiteX0" fmla="*/ 0 w 194748"/>
              <a:gd name="connsiteY0" fmla="*/ 0 h 267854"/>
              <a:gd name="connsiteX1" fmla="*/ 193964 w 194748"/>
              <a:gd name="connsiteY1" fmla="*/ 83127 h 267854"/>
              <a:gd name="connsiteX2" fmla="*/ 55418 w 194748"/>
              <a:gd name="connsiteY2" fmla="*/ 267854 h 267854"/>
            </a:gdLst>
            <a:ahLst/>
            <a:cxnLst>
              <a:cxn ang="0">
                <a:pos x="connsiteX0" y="connsiteY0"/>
              </a:cxn>
              <a:cxn ang="0">
                <a:pos x="connsiteX1" y="connsiteY1"/>
              </a:cxn>
              <a:cxn ang="0">
                <a:pos x="connsiteX2" y="connsiteY2"/>
              </a:cxn>
            </a:cxnLst>
            <a:rect l="l" t="t" r="r" b="b"/>
            <a:pathLst>
              <a:path w="194748" h="267854">
                <a:moveTo>
                  <a:pt x="0" y="0"/>
                </a:moveTo>
                <a:cubicBezTo>
                  <a:pt x="92364" y="19242"/>
                  <a:pt x="184728" y="38485"/>
                  <a:pt x="193964" y="83127"/>
                </a:cubicBezTo>
                <a:cubicBezTo>
                  <a:pt x="203200" y="127769"/>
                  <a:pt x="129309" y="197811"/>
                  <a:pt x="55418" y="267854"/>
                </a:cubicBezTo>
              </a:path>
            </a:pathLst>
          </a:cu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rgbClr val="0070C0"/>
              </a:solidFill>
            </a:endParaRPr>
          </a:p>
        </p:txBody>
      </p:sp>
      <p:sp>
        <p:nvSpPr>
          <p:cNvPr id="34" name="ZoneTexte 33">
            <a:extLst>
              <a:ext uri="{FF2B5EF4-FFF2-40B4-BE49-F238E27FC236}">
                <a16:creationId xmlns:a16="http://schemas.microsoft.com/office/drawing/2014/main" id="{B5A40EAB-048F-9048-5976-734471111917}"/>
              </a:ext>
            </a:extLst>
          </p:cNvPr>
          <p:cNvSpPr txBox="1"/>
          <p:nvPr/>
        </p:nvSpPr>
        <p:spPr>
          <a:xfrm>
            <a:off x="9283178" y="4921436"/>
            <a:ext cx="276038" cy="287130"/>
          </a:xfrm>
          <a:prstGeom prst="rect">
            <a:avLst/>
          </a:prstGeom>
          <a:noFill/>
          <a:ln>
            <a:noFill/>
          </a:ln>
        </p:spPr>
        <p:txBody>
          <a:bodyPr wrap="none" rtlCol="0">
            <a:spAutoFit/>
          </a:bodyPr>
          <a:lstStyle/>
          <a:p>
            <a:r>
              <a:rPr lang="fr-BE" b="1">
                <a:solidFill>
                  <a:srgbClr val="0070C0"/>
                </a:solidFill>
              </a:rPr>
              <a:t>A</a:t>
            </a:r>
          </a:p>
        </p:txBody>
      </p:sp>
      <p:sp>
        <p:nvSpPr>
          <p:cNvPr id="35" name="ZoneTexte 34">
            <a:extLst>
              <a:ext uri="{FF2B5EF4-FFF2-40B4-BE49-F238E27FC236}">
                <a16:creationId xmlns:a16="http://schemas.microsoft.com/office/drawing/2014/main" id="{645BDDC5-B045-A17C-8819-9483880E89F4}"/>
              </a:ext>
            </a:extLst>
          </p:cNvPr>
          <p:cNvSpPr txBox="1"/>
          <p:nvPr/>
        </p:nvSpPr>
        <p:spPr>
          <a:xfrm>
            <a:off x="138201" y="3408231"/>
            <a:ext cx="1918154" cy="276999"/>
          </a:xfrm>
          <a:prstGeom prst="rect">
            <a:avLst/>
          </a:prstGeom>
          <a:noFill/>
        </p:spPr>
        <p:txBody>
          <a:bodyPr wrap="none" rtlCol="0">
            <a:spAutoFit/>
          </a:bodyPr>
          <a:lstStyle/>
          <a:p>
            <a:r>
              <a:rPr lang="fr-BE" sz="1200" dirty="0" err="1">
                <a:solidFill>
                  <a:schemeClr val="bg2">
                    <a:lumMod val="10000"/>
                  </a:schemeClr>
                </a:solidFill>
              </a:rPr>
              <a:t>Sicht</a:t>
            </a:r>
            <a:r>
              <a:rPr lang="fr-BE" sz="1200" dirty="0">
                <a:solidFill>
                  <a:schemeClr val="bg2">
                    <a:lumMod val="10000"/>
                  </a:schemeClr>
                </a:solidFill>
              </a:rPr>
              <a:t> A der </a:t>
            </a:r>
            <a:r>
              <a:rPr lang="fr-BE" sz="1200" dirty="0" err="1">
                <a:solidFill>
                  <a:schemeClr val="bg2">
                    <a:lumMod val="10000"/>
                  </a:schemeClr>
                </a:solidFill>
              </a:rPr>
              <a:t>Kreuzung</a:t>
            </a:r>
            <a:r>
              <a:rPr lang="fr-BE" sz="1200" dirty="0">
                <a:solidFill>
                  <a:schemeClr val="bg2">
                    <a:lumMod val="10000"/>
                  </a:schemeClr>
                </a:solidFill>
              </a:rPr>
              <a:t> </a:t>
            </a:r>
            <a:r>
              <a:rPr lang="fr-BE" sz="1200" dirty="0" err="1">
                <a:solidFill>
                  <a:schemeClr val="bg2">
                    <a:lumMod val="10000"/>
                  </a:schemeClr>
                </a:solidFill>
              </a:rPr>
              <a:t>heute</a:t>
            </a:r>
            <a:endParaRPr lang="fr-BE" sz="1200" dirty="0">
              <a:solidFill>
                <a:schemeClr val="bg2">
                  <a:lumMod val="10000"/>
                </a:schemeClr>
              </a:solidFill>
            </a:endParaRPr>
          </a:p>
        </p:txBody>
      </p:sp>
      <p:sp>
        <p:nvSpPr>
          <p:cNvPr id="17" name="ZoneTexte 16">
            <a:extLst>
              <a:ext uri="{FF2B5EF4-FFF2-40B4-BE49-F238E27FC236}">
                <a16:creationId xmlns:a16="http://schemas.microsoft.com/office/drawing/2014/main" id="{A1C0EC47-2019-3AAD-A17C-904CEBF65FF3}"/>
              </a:ext>
            </a:extLst>
          </p:cNvPr>
          <p:cNvSpPr txBox="1"/>
          <p:nvPr/>
        </p:nvSpPr>
        <p:spPr>
          <a:xfrm>
            <a:off x="244497" y="4123134"/>
            <a:ext cx="4614975" cy="2585323"/>
          </a:xfrm>
          <a:prstGeom prst="rect">
            <a:avLst/>
          </a:prstGeom>
          <a:noFill/>
        </p:spPr>
        <p:txBody>
          <a:bodyPr wrap="square" rtlCol="0">
            <a:spAutoFit/>
          </a:bodyPr>
          <a:lstStyle/>
          <a:p>
            <a:pPr algn="just"/>
            <a:r>
              <a:rPr lang="fr-BE" sz="1800" dirty="0" err="1">
                <a:solidFill>
                  <a:srgbClr val="000000"/>
                </a:solidFill>
              </a:rPr>
              <a:t>Ziele</a:t>
            </a:r>
            <a:r>
              <a:rPr lang="fr-BE" sz="1800" dirty="0">
                <a:solidFill>
                  <a:srgbClr val="000000"/>
                </a:solidFill>
              </a:rPr>
              <a:t> der </a:t>
            </a:r>
            <a:r>
              <a:rPr lang="fr-BE" sz="1800" dirty="0" err="1">
                <a:solidFill>
                  <a:srgbClr val="000000"/>
                </a:solidFill>
              </a:rPr>
              <a:t>Umgestaltung</a:t>
            </a:r>
            <a:r>
              <a:rPr lang="fr-BE" sz="1800" dirty="0">
                <a:solidFill>
                  <a:srgbClr val="000000"/>
                </a:solidFill>
              </a:rPr>
              <a:t>: </a:t>
            </a:r>
          </a:p>
          <a:p>
            <a:pPr marL="285750" indent="-285750" algn="just">
              <a:buFont typeface="Arial" panose="020B0604020202020204" pitchFamily="34" charset="0"/>
              <a:buChar char="•"/>
            </a:pPr>
            <a:r>
              <a:rPr lang="fr-BE" sz="1800" dirty="0">
                <a:solidFill>
                  <a:srgbClr val="000000"/>
                </a:solidFill>
              </a:rPr>
              <a:t>Die </a:t>
            </a:r>
            <a:r>
              <a:rPr lang="fr-BE" sz="1800" b="1" dirty="0" err="1">
                <a:solidFill>
                  <a:schemeClr val="accent2"/>
                </a:solidFill>
                <a:latin typeface="+mj-lt"/>
              </a:rPr>
              <a:t>Lesbarkeit</a:t>
            </a:r>
            <a:r>
              <a:rPr lang="fr-BE" sz="1800" b="1" dirty="0">
                <a:solidFill>
                  <a:schemeClr val="accent2"/>
                </a:solidFill>
                <a:latin typeface="+mj-lt"/>
              </a:rPr>
              <a:t> </a:t>
            </a:r>
            <a:r>
              <a:rPr lang="fr-BE" sz="1800" dirty="0">
                <a:solidFill>
                  <a:srgbClr val="000000"/>
                </a:solidFill>
              </a:rPr>
              <a:t>der </a:t>
            </a:r>
            <a:r>
              <a:rPr lang="fr-BE" sz="1800" dirty="0" err="1">
                <a:solidFill>
                  <a:srgbClr val="000000"/>
                </a:solidFill>
              </a:rPr>
              <a:t>Kreuzung</a:t>
            </a:r>
            <a:r>
              <a:rPr lang="fr-BE" sz="1800" dirty="0">
                <a:solidFill>
                  <a:srgbClr val="000000"/>
                </a:solidFill>
              </a:rPr>
              <a:t> </a:t>
            </a:r>
            <a:r>
              <a:rPr lang="fr-BE" sz="1800" dirty="0" err="1">
                <a:solidFill>
                  <a:srgbClr val="000000"/>
                </a:solidFill>
              </a:rPr>
              <a:t>verbessern</a:t>
            </a:r>
            <a:endParaRPr lang="fr-BE" sz="1800" dirty="0">
              <a:solidFill>
                <a:srgbClr val="000000"/>
              </a:solidFill>
            </a:endParaRPr>
          </a:p>
          <a:p>
            <a:pPr marL="285750" indent="-285750" algn="just">
              <a:buFont typeface="Arial" panose="020B0604020202020204" pitchFamily="34" charset="0"/>
              <a:buChar char="•"/>
            </a:pPr>
            <a:r>
              <a:rPr lang="fr-BE" sz="1800" dirty="0">
                <a:solidFill>
                  <a:srgbClr val="000000"/>
                </a:solidFill>
              </a:rPr>
              <a:t>Die </a:t>
            </a:r>
            <a:r>
              <a:rPr lang="fr-BE" sz="1800" dirty="0" err="1">
                <a:solidFill>
                  <a:srgbClr val="000000"/>
                </a:solidFill>
              </a:rPr>
              <a:t>prioritären</a:t>
            </a:r>
            <a:r>
              <a:rPr lang="fr-BE" sz="1800" dirty="0">
                <a:solidFill>
                  <a:srgbClr val="000000"/>
                </a:solidFill>
              </a:rPr>
              <a:t> </a:t>
            </a:r>
            <a:r>
              <a:rPr lang="fr-BE" sz="1800" dirty="0" err="1">
                <a:solidFill>
                  <a:srgbClr val="000000"/>
                </a:solidFill>
              </a:rPr>
              <a:t>Verkehrsflüsse</a:t>
            </a:r>
            <a:r>
              <a:rPr lang="fr-BE" sz="1800" dirty="0">
                <a:solidFill>
                  <a:srgbClr val="000000"/>
                </a:solidFill>
              </a:rPr>
              <a:t> </a:t>
            </a:r>
            <a:r>
              <a:rPr lang="fr-BE" sz="1800" dirty="0" err="1">
                <a:solidFill>
                  <a:srgbClr val="000000"/>
                </a:solidFill>
              </a:rPr>
              <a:t>besser</a:t>
            </a:r>
            <a:r>
              <a:rPr lang="fr-BE" sz="1800" dirty="0">
                <a:solidFill>
                  <a:srgbClr val="000000"/>
                </a:solidFill>
              </a:rPr>
              <a:t> </a:t>
            </a:r>
            <a:r>
              <a:rPr lang="fr-BE" sz="1800" dirty="0" err="1">
                <a:solidFill>
                  <a:srgbClr val="000000"/>
                </a:solidFill>
              </a:rPr>
              <a:t>identifizieren</a:t>
            </a:r>
            <a:endParaRPr lang="fr-BE" sz="1800" dirty="0">
              <a:solidFill>
                <a:srgbClr val="000000"/>
              </a:solidFill>
            </a:endParaRPr>
          </a:p>
          <a:p>
            <a:pPr marL="285750" indent="-285750" algn="just">
              <a:buFont typeface="Arial" panose="020B0604020202020204" pitchFamily="34" charset="0"/>
              <a:buChar char="•"/>
            </a:pPr>
            <a:r>
              <a:rPr lang="fr-BE" sz="1800" dirty="0">
                <a:solidFill>
                  <a:srgbClr val="000000"/>
                </a:solidFill>
              </a:rPr>
              <a:t>Die </a:t>
            </a:r>
            <a:r>
              <a:rPr lang="fr-BE" sz="1800" dirty="0" err="1">
                <a:solidFill>
                  <a:srgbClr val="000000"/>
                </a:solidFill>
              </a:rPr>
              <a:t>Zugänge</a:t>
            </a:r>
            <a:r>
              <a:rPr lang="fr-BE" sz="1800" dirty="0">
                <a:solidFill>
                  <a:srgbClr val="000000"/>
                </a:solidFill>
              </a:rPr>
              <a:t> </a:t>
            </a:r>
            <a:r>
              <a:rPr lang="fr-BE" sz="1800" dirty="0" err="1">
                <a:solidFill>
                  <a:srgbClr val="000000"/>
                </a:solidFill>
              </a:rPr>
              <a:t>zur</a:t>
            </a:r>
            <a:r>
              <a:rPr lang="fr-BE" sz="1800" dirty="0">
                <a:solidFill>
                  <a:srgbClr val="000000"/>
                </a:solidFill>
              </a:rPr>
              <a:t> </a:t>
            </a:r>
            <a:r>
              <a:rPr lang="fr-BE" sz="1800" b="1" dirty="0">
                <a:solidFill>
                  <a:schemeClr val="accent2"/>
                </a:solidFill>
                <a:latin typeface="+mj-lt"/>
              </a:rPr>
              <a:t>Tempo-30-Zone </a:t>
            </a:r>
            <a:r>
              <a:rPr lang="fr-BE" sz="18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und </a:t>
            </a:r>
            <a:r>
              <a:rPr lang="fr-BE" sz="18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zu</a:t>
            </a:r>
            <a:r>
              <a:rPr lang="fr-BE" sz="18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den </a:t>
            </a:r>
            <a:r>
              <a:rPr lang="fr-BE" sz="18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Wohnvierteln</a:t>
            </a:r>
            <a:r>
              <a:rPr lang="fr-BE" sz="18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fr-BE" sz="18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kennzeichnen</a:t>
            </a:r>
            <a:endParaRPr lang="fr-BE" sz="18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fr-BE" sz="1800" dirty="0">
                <a:solidFill>
                  <a:srgbClr val="000000"/>
                </a:solidFill>
              </a:rPr>
              <a:t>Die </a:t>
            </a:r>
            <a:r>
              <a:rPr lang="fr-BE" sz="1800" dirty="0" err="1">
                <a:solidFill>
                  <a:srgbClr val="000000"/>
                </a:solidFill>
              </a:rPr>
              <a:t>Größe</a:t>
            </a:r>
            <a:r>
              <a:rPr lang="fr-BE" sz="1800" dirty="0">
                <a:solidFill>
                  <a:srgbClr val="000000"/>
                </a:solidFill>
              </a:rPr>
              <a:t> der </a:t>
            </a:r>
            <a:r>
              <a:rPr lang="fr-BE" sz="1800" dirty="0" err="1">
                <a:solidFill>
                  <a:srgbClr val="000000"/>
                </a:solidFill>
              </a:rPr>
              <a:t>Kreuzung</a:t>
            </a:r>
            <a:r>
              <a:rPr lang="fr-BE" sz="1800" dirty="0">
                <a:solidFill>
                  <a:srgbClr val="000000"/>
                </a:solidFill>
              </a:rPr>
              <a:t> </a:t>
            </a:r>
            <a:r>
              <a:rPr lang="fr-BE" sz="1800" dirty="0" err="1">
                <a:solidFill>
                  <a:srgbClr val="000000"/>
                </a:solidFill>
              </a:rPr>
              <a:t>zu</a:t>
            </a:r>
            <a:r>
              <a:rPr lang="fr-BE" sz="1800" dirty="0">
                <a:solidFill>
                  <a:srgbClr val="000000"/>
                </a:solidFill>
              </a:rPr>
              <a:t> </a:t>
            </a:r>
            <a:r>
              <a:rPr lang="fr-BE" sz="1800" dirty="0" err="1">
                <a:solidFill>
                  <a:srgbClr val="000000"/>
                </a:solidFill>
              </a:rPr>
              <a:t>Gunsten</a:t>
            </a:r>
            <a:r>
              <a:rPr lang="fr-BE" sz="1800" dirty="0">
                <a:solidFill>
                  <a:srgbClr val="000000"/>
                </a:solidFill>
              </a:rPr>
              <a:t> </a:t>
            </a:r>
            <a:r>
              <a:rPr lang="fr-BE" sz="1800" dirty="0" err="1">
                <a:solidFill>
                  <a:srgbClr val="000000"/>
                </a:solidFill>
              </a:rPr>
              <a:t>qualitativ</a:t>
            </a:r>
            <a:r>
              <a:rPr lang="fr-BE" sz="1800" dirty="0">
                <a:solidFill>
                  <a:srgbClr val="000000"/>
                </a:solidFill>
              </a:rPr>
              <a:t> </a:t>
            </a:r>
            <a:r>
              <a:rPr lang="fr-BE" sz="1800" dirty="0" err="1">
                <a:solidFill>
                  <a:srgbClr val="000000"/>
                </a:solidFill>
              </a:rPr>
              <a:t>besserer</a:t>
            </a:r>
            <a:r>
              <a:rPr lang="fr-BE" sz="1800" dirty="0">
                <a:solidFill>
                  <a:srgbClr val="000000"/>
                </a:solidFill>
              </a:rPr>
              <a:t> </a:t>
            </a:r>
            <a:r>
              <a:rPr lang="fr-BE" sz="1800" dirty="0" err="1">
                <a:solidFill>
                  <a:srgbClr val="000000"/>
                </a:solidFill>
              </a:rPr>
              <a:t>Einrichtungen</a:t>
            </a:r>
            <a:r>
              <a:rPr lang="fr-BE" sz="1800" dirty="0">
                <a:solidFill>
                  <a:srgbClr val="000000"/>
                </a:solidFill>
              </a:rPr>
              <a:t> </a:t>
            </a:r>
            <a:r>
              <a:rPr lang="fr-BE" sz="1800" dirty="0" err="1">
                <a:solidFill>
                  <a:srgbClr val="000000"/>
                </a:solidFill>
              </a:rPr>
              <a:t>anpassen</a:t>
            </a:r>
            <a:r>
              <a:rPr lang="fr-BE" sz="1800" dirty="0">
                <a:solidFill>
                  <a:srgbClr val="000000"/>
                </a:solidFill>
              </a:rPr>
              <a:t> </a:t>
            </a:r>
          </a:p>
          <a:p>
            <a:pPr algn="just"/>
            <a:endParaRPr lang="fr-BE" sz="1800" dirty="0">
              <a:solidFill>
                <a:srgbClr val="000000"/>
              </a:solidFill>
            </a:endParaRPr>
          </a:p>
        </p:txBody>
      </p:sp>
    </p:spTree>
    <p:extLst>
      <p:ext uri="{BB962C8B-B14F-4D97-AF65-F5344CB8AC3E}">
        <p14:creationId xmlns:p14="http://schemas.microsoft.com/office/powerpoint/2010/main" val="195410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23</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dirty="0" err="1"/>
              <a:t>Begegnungszone</a:t>
            </a:r>
            <a:r>
              <a:rPr lang="fr-BE" dirty="0"/>
              <a:t> in der </a:t>
            </a:r>
            <a:r>
              <a:rPr lang="fr-BE" dirty="0" err="1"/>
              <a:t>Thymstraße</a:t>
            </a:r>
            <a:r>
              <a:rPr lang="fr-BE" dirty="0"/>
              <a:t> </a:t>
            </a:r>
          </a:p>
        </p:txBody>
      </p:sp>
      <p:sp>
        <p:nvSpPr>
          <p:cNvPr id="4" name="Espace réservé du contenu 3">
            <a:extLst>
              <a:ext uri="{FF2B5EF4-FFF2-40B4-BE49-F238E27FC236}">
                <a16:creationId xmlns:a16="http://schemas.microsoft.com/office/drawing/2014/main" id="{2F27711A-8D3D-562D-B62C-6AE2672ADFAA}"/>
              </a:ext>
            </a:extLst>
          </p:cNvPr>
          <p:cNvSpPr>
            <a:spLocks noGrp="1"/>
          </p:cNvSpPr>
          <p:nvPr>
            <p:ph idx="10"/>
          </p:nvPr>
        </p:nvSpPr>
        <p:spPr>
          <a:xfrm>
            <a:off x="295108" y="3043318"/>
            <a:ext cx="7589358" cy="2833954"/>
          </a:xfrm>
        </p:spPr>
        <p:txBody>
          <a:bodyPr/>
          <a:lstStyle/>
          <a:p>
            <a:pPr marL="0" indent="0" algn="just">
              <a:buNone/>
            </a:pPr>
            <a:r>
              <a:rPr lang="fr-BE" sz="1800" dirty="0"/>
              <a:t>Die </a:t>
            </a:r>
            <a:r>
              <a:rPr lang="fr-BE" sz="1800" dirty="0" err="1"/>
              <a:t>Thymstraße</a:t>
            </a:r>
            <a:r>
              <a:rPr lang="fr-BE" sz="1800" dirty="0"/>
              <a:t> </a:t>
            </a:r>
            <a:r>
              <a:rPr lang="fr-BE" sz="1800" dirty="0" err="1"/>
              <a:t>ist</a:t>
            </a:r>
            <a:r>
              <a:rPr lang="fr-BE" sz="1800" dirty="0"/>
              <a:t> </a:t>
            </a:r>
            <a:r>
              <a:rPr lang="fr-BE" sz="1800" dirty="0" err="1"/>
              <a:t>sehr</a:t>
            </a:r>
            <a:r>
              <a:rPr lang="fr-BE" sz="1800" dirty="0"/>
              <a:t> </a:t>
            </a:r>
            <a:r>
              <a:rPr lang="fr-BE" sz="1800" dirty="0" err="1"/>
              <a:t>eng</a:t>
            </a:r>
            <a:r>
              <a:rPr lang="fr-BE" sz="1800" dirty="0"/>
              <a:t>, </a:t>
            </a:r>
            <a:r>
              <a:rPr lang="fr-BE" sz="1800" dirty="0" err="1"/>
              <a:t>zum</a:t>
            </a:r>
            <a:r>
              <a:rPr lang="fr-BE" sz="1800" dirty="0"/>
              <a:t> Teil </a:t>
            </a:r>
            <a:r>
              <a:rPr lang="fr-BE" sz="1800" dirty="0" err="1"/>
              <a:t>flankiert</a:t>
            </a:r>
            <a:r>
              <a:rPr lang="fr-BE" sz="1800" dirty="0"/>
              <a:t> von </a:t>
            </a:r>
            <a:r>
              <a:rPr lang="fr-BE" sz="1800" dirty="0" err="1"/>
              <a:t>Parkzonen</a:t>
            </a:r>
            <a:r>
              <a:rPr lang="fr-BE" sz="1800" dirty="0"/>
              <a:t>. Das </a:t>
            </a:r>
            <a:r>
              <a:rPr lang="fr-BE" sz="1800" dirty="0" err="1"/>
              <a:t>erhöht</a:t>
            </a:r>
            <a:r>
              <a:rPr lang="fr-BE" sz="1800" dirty="0"/>
              <a:t> </a:t>
            </a:r>
            <a:r>
              <a:rPr lang="fr-BE" sz="1800" dirty="0" err="1"/>
              <a:t>für</a:t>
            </a:r>
            <a:r>
              <a:rPr lang="fr-BE" sz="1800" dirty="0"/>
              <a:t> die </a:t>
            </a:r>
            <a:r>
              <a:rPr lang="fr-BE" sz="1800" dirty="0" err="1"/>
              <a:t>Fußgänger</a:t>
            </a:r>
            <a:r>
              <a:rPr lang="fr-BE" sz="1800" dirty="0"/>
              <a:t> den </a:t>
            </a:r>
            <a:r>
              <a:rPr lang="fr-BE" sz="1800" b="1" dirty="0" err="1"/>
              <a:t>Flureindruck</a:t>
            </a:r>
            <a:r>
              <a:rPr lang="fr-BE" sz="1800" dirty="0"/>
              <a:t>.</a:t>
            </a:r>
          </a:p>
          <a:p>
            <a:pPr marL="0" indent="0" algn="just">
              <a:buNone/>
            </a:pPr>
            <a:r>
              <a:rPr lang="fr-BE" sz="1800" dirty="0" err="1"/>
              <a:t>Zudem</a:t>
            </a:r>
            <a:r>
              <a:rPr lang="fr-BE" sz="1800" dirty="0"/>
              <a:t> </a:t>
            </a:r>
            <a:r>
              <a:rPr lang="fr-BE" sz="1800" dirty="0" err="1"/>
              <a:t>wird</a:t>
            </a:r>
            <a:r>
              <a:rPr lang="fr-BE" sz="1800" dirty="0"/>
              <a:t> die </a:t>
            </a:r>
            <a:r>
              <a:rPr lang="fr-BE" sz="1800" dirty="0" err="1"/>
              <a:t>Straße</a:t>
            </a:r>
            <a:r>
              <a:rPr lang="fr-BE" sz="1800" dirty="0"/>
              <a:t> </a:t>
            </a:r>
            <a:r>
              <a:rPr lang="fr-BE" sz="1800" dirty="0" err="1"/>
              <a:t>vom</a:t>
            </a:r>
            <a:r>
              <a:rPr lang="fr-BE" sz="1800" dirty="0"/>
              <a:t> </a:t>
            </a:r>
            <a:r>
              <a:rPr lang="fr-BE" sz="1800" b="1" dirty="0" err="1"/>
              <a:t>Transitverkehr</a:t>
            </a:r>
            <a:r>
              <a:rPr lang="fr-BE" sz="1800" dirty="0"/>
              <a:t> </a:t>
            </a:r>
            <a:r>
              <a:rPr lang="fr-BE" sz="1800" dirty="0" err="1"/>
              <a:t>genutzt</a:t>
            </a:r>
            <a:r>
              <a:rPr lang="fr-BE" sz="1800" dirty="0"/>
              <a:t>, </a:t>
            </a:r>
            <a:r>
              <a:rPr lang="fr-BE" sz="1800" dirty="0" err="1"/>
              <a:t>wodurch</a:t>
            </a:r>
            <a:r>
              <a:rPr lang="fr-BE" sz="1800" dirty="0"/>
              <a:t> die </a:t>
            </a:r>
            <a:r>
              <a:rPr lang="fr-BE" sz="1800" dirty="0" err="1"/>
              <a:t>Verkehrsfunktion</a:t>
            </a:r>
            <a:r>
              <a:rPr lang="fr-BE" sz="1800" dirty="0"/>
              <a:t> </a:t>
            </a:r>
            <a:r>
              <a:rPr lang="fr-BE" sz="1800" dirty="0" err="1"/>
              <a:t>dem</a:t>
            </a:r>
            <a:r>
              <a:rPr lang="fr-BE" sz="1800" dirty="0"/>
              <a:t> </a:t>
            </a:r>
            <a:r>
              <a:rPr lang="fr-BE" sz="1800" dirty="0" err="1"/>
              <a:t>lokalen</a:t>
            </a:r>
            <a:r>
              <a:rPr lang="fr-BE" sz="1800" dirty="0"/>
              <a:t> Leben </a:t>
            </a:r>
            <a:r>
              <a:rPr lang="fr-BE" sz="1800" dirty="0" err="1"/>
              <a:t>bevorzugt</a:t>
            </a:r>
            <a:r>
              <a:rPr lang="fr-BE" sz="1800" dirty="0"/>
              <a:t> </a:t>
            </a:r>
            <a:r>
              <a:rPr lang="fr-BE" sz="1800" dirty="0" err="1"/>
              <a:t>wird</a:t>
            </a:r>
            <a:r>
              <a:rPr lang="fr-BE" sz="1800" dirty="0"/>
              <a:t>. </a:t>
            </a:r>
          </a:p>
          <a:p>
            <a:pPr marL="0" indent="0" algn="just">
              <a:buNone/>
            </a:pPr>
            <a:r>
              <a:rPr lang="fr-BE" sz="1800" dirty="0" err="1"/>
              <a:t>Ziel</a:t>
            </a:r>
            <a:r>
              <a:rPr lang="fr-BE" sz="1800" dirty="0"/>
              <a:t> der </a:t>
            </a:r>
            <a:r>
              <a:rPr lang="fr-BE" sz="1800" dirty="0" err="1"/>
              <a:t>Begegnungszone</a:t>
            </a:r>
            <a:r>
              <a:rPr lang="fr-BE" sz="1800" dirty="0"/>
              <a:t> </a:t>
            </a:r>
            <a:r>
              <a:rPr lang="fr-BE" sz="1800" dirty="0" err="1"/>
              <a:t>ist</a:t>
            </a:r>
            <a:r>
              <a:rPr lang="fr-BE" sz="1800" dirty="0"/>
              <a:t>:</a:t>
            </a:r>
          </a:p>
          <a:p>
            <a:pPr algn="just">
              <a:buFont typeface="Arial" panose="020B0604020202020204" pitchFamily="34" charset="0"/>
              <a:buChar char="•"/>
            </a:pPr>
            <a:r>
              <a:rPr lang="fr-FR" sz="1800" dirty="0" err="1"/>
              <a:t>das</a:t>
            </a:r>
            <a:r>
              <a:rPr lang="fr-FR" sz="1800" dirty="0"/>
              <a:t> </a:t>
            </a:r>
            <a:r>
              <a:rPr lang="fr-FR" sz="1800" b="1" dirty="0" err="1"/>
              <a:t>Zusammenleben</a:t>
            </a:r>
            <a:r>
              <a:rPr lang="fr-FR" sz="1800" b="1" dirty="0"/>
              <a:t> </a:t>
            </a:r>
            <a:r>
              <a:rPr lang="fr-FR" sz="1800" dirty="0"/>
              <a:t>der </a:t>
            </a:r>
            <a:r>
              <a:rPr lang="fr-FR" sz="1800" dirty="0" err="1"/>
              <a:t>Fußgänger</a:t>
            </a:r>
            <a:r>
              <a:rPr lang="fr-FR" sz="1800" dirty="0"/>
              <a:t> mit den Autos, die 20 km/h </a:t>
            </a:r>
            <a:r>
              <a:rPr lang="fr-FR" sz="1800" dirty="0" err="1"/>
              <a:t>fahren</a:t>
            </a:r>
            <a:r>
              <a:rPr lang="fr-FR" sz="1800" dirty="0"/>
              <a:t>, </a:t>
            </a:r>
            <a:r>
              <a:rPr lang="fr-FR" sz="1800" dirty="0" err="1"/>
              <a:t>bevorzugen</a:t>
            </a:r>
            <a:endParaRPr lang="fr-FR" sz="1800" dirty="0"/>
          </a:p>
          <a:p>
            <a:pPr algn="just">
              <a:buFont typeface="Arial" panose="020B0604020202020204" pitchFamily="34" charset="0"/>
              <a:buChar char="•"/>
            </a:pPr>
            <a:r>
              <a:rPr lang="fr-FR" sz="1800" dirty="0"/>
              <a:t>Die </a:t>
            </a:r>
            <a:r>
              <a:rPr lang="fr-FR" sz="1800" dirty="0" err="1"/>
              <a:t>Machtverhältnisse</a:t>
            </a:r>
            <a:r>
              <a:rPr lang="fr-FR" sz="1800" dirty="0"/>
              <a:t> </a:t>
            </a:r>
            <a:r>
              <a:rPr lang="fr-FR" sz="1800" dirty="0" err="1"/>
              <a:t>reduzieren</a:t>
            </a:r>
            <a:r>
              <a:rPr lang="fr-FR" sz="1800" dirty="0"/>
              <a:t> und den </a:t>
            </a:r>
            <a:r>
              <a:rPr lang="fr-FR" sz="1800" b="1" dirty="0" err="1"/>
              <a:t>Austausch</a:t>
            </a:r>
            <a:r>
              <a:rPr lang="fr-FR" sz="1800" dirty="0"/>
              <a:t> </a:t>
            </a:r>
            <a:r>
              <a:rPr lang="fr-FR" sz="1800" dirty="0" err="1"/>
              <a:t>zwischen</a:t>
            </a:r>
            <a:r>
              <a:rPr lang="fr-FR" sz="1800" dirty="0"/>
              <a:t> </a:t>
            </a:r>
            <a:r>
              <a:rPr lang="fr-FR" sz="1800" dirty="0" err="1"/>
              <a:t>Nutzern</a:t>
            </a:r>
            <a:r>
              <a:rPr lang="fr-FR" sz="1800" dirty="0"/>
              <a:t> </a:t>
            </a:r>
            <a:r>
              <a:rPr lang="fr-FR" sz="1800" dirty="0" err="1"/>
              <a:t>bevorzugen</a:t>
            </a:r>
            <a:r>
              <a:rPr lang="fr-FR" sz="1800" dirty="0"/>
              <a:t> </a:t>
            </a:r>
          </a:p>
          <a:p>
            <a:pPr algn="just">
              <a:buFont typeface="Arial" panose="020B0604020202020204" pitchFamily="34" charset="0"/>
              <a:buChar char="•"/>
            </a:pPr>
            <a:r>
              <a:rPr lang="fr-FR" sz="1800" dirty="0"/>
              <a:t>Die </a:t>
            </a:r>
            <a:r>
              <a:rPr lang="fr-FR" sz="1800" dirty="0" err="1"/>
              <a:t>Straße</a:t>
            </a:r>
            <a:r>
              <a:rPr lang="fr-FR" sz="1800" dirty="0"/>
              <a:t> </a:t>
            </a:r>
            <a:r>
              <a:rPr lang="fr-FR" sz="1800" dirty="0" err="1"/>
              <a:t>angenehmer</a:t>
            </a:r>
            <a:r>
              <a:rPr lang="fr-FR" sz="1800" dirty="0"/>
              <a:t> und </a:t>
            </a:r>
            <a:r>
              <a:rPr lang="fr-FR" sz="1800" b="1" dirty="0" err="1"/>
              <a:t>gemütlicher</a:t>
            </a:r>
            <a:r>
              <a:rPr lang="fr-FR" sz="1800" dirty="0"/>
              <a:t> </a:t>
            </a:r>
            <a:r>
              <a:rPr lang="fr-FR" sz="1800" dirty="0" err="1"/>
              <a:t>gestalten</a:t>
            </a:r>
            <a:endParaRPr lang="fr-BE" sz="1800" dirty="0"/>
          </a:p>
          <a:p>
            <a:pPr marL="0" indent="0" algn="just">
              <a:buNone/>
            </a:pPr>
            <a:endParaRPr lang="fr-BE" sz="1800" dirty="0"/>
          </a:p>
          <a:p>
            <a:pPr marL="0" indent="0" algn="just">
              <a:buNone/>
            </a:pPr>
            <a:r>
              <a:rPr lang="fr-BE" sz="1800" dirty="0"/>
              <a:t>Die </a:t>
            </a:r>
            <a:r>
              <a:rPr lang="fr-BE" sz="1800" dirty="0" err="1"/>
              <a:t>jetzige</a:t>
            </a:r>
            <a:r>
              <a:rPr lang="fr-BE" sz="1800" dirty="0"/>
              <a:t> </a:t>
            </a:r>
            <a:r>
              <a:rPr lang="fr-BE" sz="1800" dirty="0" err="1"/>
              <a:t>Gestaltung</a:t>
            </a:r>
            <a:r>
              <a:rPr lang="fr-BE" sz="1800" dirty="0"/>
              <a:t> der </a:t>
            </a:r>
            <a:r>
              <a:rPr lang="fr-BE" sz="1800" dirty="0" err="1"/>
              <a:t>Thymstraße</a:t>
            </a:r>
            <a:r>
              <a:rPr lang="fr-BE" sz="1800" dirty="0"/>
              <a:t> </a:t>
            </a:r>
            <a:r>
              <a:rPr lang="fr-BE" sz="1800" dirty="0" err="1"/>
              <a:t>entspricht</a:t>
            </a:r>
            <a:r>
              <a:rPr lang="fr-BE" sz="1800" dirty="0"/>
              <a:t> </a:t>
            </a:r>
            <a:r>
              <a:rPr lang="fr-BE" sz="1800" dirty="0" err="1"/>
              <a:t>bereits</a:t>
            </a:r>
            <a:r>
              <a:rPr lang="fr-BE" sz="1800" dirty="0"/>
              <a:t> </a:t>
            </a:r>
            <a:r>
              <a:rPr lang="fr-BE" sz="1800" dirty="0" err="1"/>
              <a:t>zum</a:t>
            </a:r>
            <a:r>
              <a:rPr lang="fr-BE" sz="1800" dirty="0"/>
              <a:t> Teil </a:t>
            </a:r>
            <a:r>
              <a:rPr lang="fr-BE" sz="1800" dirty="0" err="1"/>
              <a:t>Gestaltungsansprüchen</a:t>
            </a:r>
            <a:r>
              <a:rPr lang="fr-BE" sz="1800" dirty="0"/>
              <a:t> </a:t>
            </a:r>
            <a:r>
              <a:rPr lang="fr-BE" sz="1800" dirty="0" err="1"/>
              <a:t>einer</a:t>
            </a:r>
            <a:r>
              <a:rPr lang="fr-BE" sz="1800" dirty="0"/>
              <a:t> </a:t>
            </a:r>
            <a:r>
              <a:rPr lang="fr-BE" sz="1800" dirty="0" err="1"/>
              <a:t>Begegnungszone</a:t>
            </a:r>
            <a:r>
              <a:rPr lang="fr-BE" sz="1800" dirty="0"/>
              <a:t>.</a:t>
            </a:r>
          </a:p>
          <a:p>
            <a:pPr marL="0" indent="0" algn="just">
              <a:buNone/>
            </a:pPr>
            <a:endParaRPr lang="fr-BE" sz="1800" dirty="0"/>
          </a:p>
        </p:txBody>
      </p:sp>
      <p:pic>
        <p:nvPicPr>
          <p:cNvPr id="7" name="Image 6" descr="Une image contenant plein air, ciel, nuage, bâtiment&#10;&#10;Description générée automatiquement">
            <a:extLst>
              <a:ext uri="{FF2B5EF4-FFF2-40B4-BE49-F238E27FC236}">
                <a16:creationId xmlns:a16="http://schemas.microsoft.com/office/drawing/2014/main" id="{BE4D3550-3C45-BB47-8265-5EFC753A51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2773" y="843904"/>
            <a:ext cx="3892657" cy="2919494"/>
          </a:xfrm>
          <a:prstGeom prst="rect">
            <a:avLst/>
          </a:prstGeom>
        </p:spPr>
      </p:pic>
      <p:pic>
        <p:nvPicPr>
          <p:cNvPr id="10" name="Image 9" descr="Une image contenant plein air, voie, scène, voiture&#10;&#10;Description générée automatiquement">
            <a:extLst>
              <a:ext uri="{FF2B5EF4-FFF2-40B4-BE49-F238E27FC236}">
                <a16:creationId xmlns:a16="http://schemas.microsoft.com/office/drawing/2014/main" id="{6B24E3D6-1BF3-55C0-7C96-605211AC2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742" y="3853203"/>
            <a:ext cx="3892657" cy="2919493"/>
          </a:xfrm>
          <a:prstGeom prst="rect">
            <a:avLst/>
          </a:prstGeom>
        </p:spPr>
      </p:pic>
      <p:pic>
        <p:nvPicPr>
          <p:cNvPr id="9220" name="Picture 4" descr="Zones de rencontres en Wallonie : conditions simplifiées | GRACQ">
            <a:extLst>
              <a:ext uri="{FF2B5EF4-FFF2-40B4-BE49-F238E27FC236}">
                <a16:creationId xmlns:a16="http://schemas.microsoft.com/office/drawing/2014/main" id="{1C756102-ABD4-4642-1946-050254B2B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980728"/>
            <a:ext cx="2756326" cy="197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71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24</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dirty="0" err="1"/>
              <a:t>Eine</a:t>
            </a:r>
            <a:r>
              <a:rPr lang="fr-BE" dirty="0"/>
              <a:t> </a:t>
            </a:r>
            <a:r>
              <a:rPr lang="fr-BE" dirty="0" err="1"/>
              <a:t>Fußgängerzone</a:t>
            </a:r>
            <a:r>
              <a:rPr lang="fr-BE" dirty="0"/>
              <a:t> </a:t>
            </a:r>
            <a:r>
              <a:rPr lang="fr-BE" dirty="0" err="1"/>
              <a:t>auf</a:t>
            </a:r>
            <a:r>
              <a:rPr lang="fr-BE" dirty="0"/>
              <a:t> </a:t>
            </a:r>
            <a:r>
              <a:rPr lang="fr-BE" dirty="0" err="1"/>
              <a:t>dem</a:t>
            </a:r>
            <a:r>
              <a:rPr lang="fr-BE" dirty="0"/>
              <a:t> </a:t>
            </a:r>
            <a:r>
              <a:rPr lang="fr-BE" dirty="0" err="1"/>
              <a:t>Kirchplatz</a:t>
            </a:r>
            <a:endParaRPr lang="fr-BE" dirty="0"/>
          </a:p>
        </p:txBody>
      </p:sp>
      <p:sp>
        <p:nvSpPr>
          <p:cNvPr id="4" name="Espace réservé du contenu 3">
            <a:extLst>
              <a:ext uri="{FF2B5EF4-FFF2-40B4-BE49-F238E27FC236}">
                <a16:creationId xmlns:a16="http://schemas.microsoft.com/office/drawing/2014/main" id="{2F27711A-8D3D-562D-B62C-6AE2672ADFAA}"/>
              </a:ext>
            </a:extLst>
          </p:cNvPr>
          <p:cNvSpPr>
            <a:spLocks noGrp="1"/>
          </p:cNvSpPr>
          <p:nvPr>
            <p:ph idx="10"/>
          </p:nvPr>
        </p:nvSpPr>
        <p:spPr>
          <a:xfrm>
            <a:off x="335359" y="1002955"/>
            <a:ext cx="6624737" cy="3722189"/>
          </a:xfrm>
        </p:spPr>
        <p:txBody>
          <a:bodyPr/>
          <a:lstStyle/>
          <a:p>
            <a:pPr marL="0" indent="0" algn="just">
              <a:buNone/>
            </a:pPr>
            <a:r>
              <a:rPr lang="fr-BE" sz="1800" dirty="0"/>
              <a:t>Im </a:t>
            </a:r>
            <a:r>
              <a:rPr lang="fr-BE" sz="1800" dirty="0" err="1"/>
              <a:t>Schema</a:t>
            </a:r>
            <a:r>
              <a:rPr lang="fr-BE" sz="1800" dirty="0"/>
              <a:t> des </a:t>
            </a:r>
            <a:r>
              <a:rPr lang="fr-BE" sz="1800" dirty="0" err="1"/>
              <a:t>Autoverkehrs</a:t>
            </a:r>
            <a:r>
              <a:rPr lang="fr-BE" sz="1800" dirty="0"/>
              <a:t> </a:t>
            </a:r>
            <a:r>
              <a:rPr lang="fr-BE" sz="1800" dirty="0" err="1"/>
              <a:t>ist</a:t>
            </a:r>
            <a:r>
              <a:rPr lang="fr-BE" sz="1800" dirty="0"/>
              <a:t> der </a:t>
            </a:r>
            <a:r>
              <a:rPr lang="fr-BE" sz="1800" dirty="0" err="1"/>
              <a:t>Kirchplatz</a:t>
            </a:r>
            <a:r>
              <a:rPr lang="fr-BE" sz="1800" dirty="0"/>
              <a:t> </a:t>
            </a:r>
            <a:r>
              <a:rPr lang="fr-BE" sz="1800" dirty="0" err="1"/>
              <a:t>kein</a:t>
            </a:r>
            <a:r>
              <a:rPr lang="fr-BE" sz="1800" dirty="0"/>
              <a:t> </a:t>
            </a:r>
            <a:r>
              <a:rPr lang="fr-BE" sz="1800" dirty="0" err="1"/>
              <a:t>unverzichtbarer</a:t>
            </a:r>
            <a:r>
              <a:rPr lang="fr-BE" sz="1800" dirty="0"/>
              <a:t> </a:t>
            </a:r>
            <a:r>
              <a:rPr lang="fr-BE" sz="1800" dirty="0" err="1"/>
              <a:t>Bereich</a:t>
            </a:r>
            <a:r>
              <a:rPr lang="fr-BE" sz="1800" dirty="0"/>
              <a:t>. Die </a:t>
            </a:r>
            <a:r>
              <a:rPr lang="fr-BE" sz="1800" dirty="0" err="1"/>
              <a:t>Priorität</a:t>
            </a:r>
            <a:r>
              <a:rPr lang="fr-BE" sz="1800" dirty="0"/>
              <a:t> </a:t>
            </a:r>
            <a:r>
              <a:rPr lang="fr-BE" sz="1800" dirty="0" err="1"/>
              <a:t>muss</a:t>
            </a:r>
            <a:r>
              <a:rPr lang="fr-BE" sz="1800" dirty="0"/>
              <a:t> hier </a:t>
            </a:r>
            <a:r>
              <a:rPr lang="fr-BE" sz="1800" dirty="0" err="1"/>
              <a:t>Fußgängern</a:t>
            </a:r>
            <a:r>
              <a:rPr lang="fr-BE" sz="1800" dirty="0"/>
              <a:t>, </a:t>
            </a:r>
            <a:r>
              <a:rPr lang="fr-BE" sz="1800" dirty="0" err="1"/>
              <a:t>Fahrrädern</a:t>
            </a:r>
            <a:r>
              <a:rPr lang="fr-BE" sz="1800" dirty="0"/>
              <a:t> und </a:t>
            </a:r>
            <a:r>
              <a:rPr lang="fr-BE" sz="1800" dirty="0" err="1"/>
              <a:t>Bussen</a:t>
            </a:r>
            <a:r>
              <a:rPr lang="fr-BE" sz="1800" dirty="0"/>
              <a:t> </a:t>
            </a:r>
            <a:r>
              <a:rPr lang="fr-BE" sz="1800" dirty="0" err="1"/>
              <a:t>gegeben</a:t>
            </a:r>
            <a:r>
              <a:rPr lang="fr-BE" sz="1800" dirty="0"/>
              <a:t> </a:t>
            </a:r>
            <a:r>
              <a:rPr lang="fr-BE" sz="1800" dirty="0" err="1"/>
              <a:t>werden</a:t>
            </a:r>
            <a:r>
              <a:rPr lang="fr-BE" sz="1800" dirty="0"/>
              <a:t>. </a:t>
            </a:r>
          </a:p>
          <a:p>
            <a:pPr marL="0" indent="0" algn="just">
              <a:buNone/>
            </a:pPr>
            <a:endParaRPr lang="fr-BE" sz="600" dirty="0"/>
          </a:p>
          <a:p>
            <a:pPr marL="0" indent="0" algn="just">
              <a:buNone/>
            </a:pPr>
            <a:r>
              <a:rPr lang="fr-BE" sz="1800" dirty="0" err="1"/>
              <a:t>Ein</a:t>
            </a:r>
            <a:r>
              <a:rPr lang="fr-BE" sz="1800" dirty="0"/>
              <a:t> </a:t>
            </a:r>
            <a:r>
              <a:rPr lang="fr-BE" sz="1800" dirty="0" err="1"/>
              <a:t>mögliches</a:t>
            </a:r>
            <a:r>
              <a:rPr lang="fr-BE" sz="1800" dirty="0"/>
              <a:t> </a:t>
            </a:r>
            <a:r>
              <a:rPr lang="fr-BE" sz="1800" dirty="0" err="1"/>
              <a:t>Szenario</a:t>
            </a:r>
            <a:r>
              <a:rPr lang="fr-BE" sz="1800" dirty="0"/>
              <a:t> </a:t>
            </a:r>
            <a:r>
              <a:rPr lang="fr-BE" sz="1800" dirty="0" err="1"/>
              <a:t>ist</a:t>
            </a:r>
            <a:r>
              <a:rPr lang="fr-BE" sz="1800" dirty="0"/>
              <a:t> </a:t>
            </a:r>
            <a:r>
              <a:rPr lang="fr-BE" sz="1800" dirty="0" err="1"/>
              <a:t>das</a:t>
            </a:r>
            <a:r>
              <a:rPr lang="fr-BE" sz="1800" dirty="0"/>
              <a:t> </a:t>
            </a:r>
            <a:r>
              <a:rPr lang="fr-BE" sz="1800" dirty="0" err="1"/>
              <a:t>Beibehalten</a:t>
            </a:r>
            <a:r>
              <a:rPr lang="fr-BE" sz="1800" dirty="0"/>
              <a:t> des </a:t>
            </a:r>
            <a:r>
              <a:rPr lang="fr-BE" sz="1800" dirty="0" err="1"/>
              <a:t>Autoverkehrs</a:t>
            </a:r>
            <a:r>
              <a:rPr lang="fr-BE" sz="1800" dirty="0"/>
              <a:t>, </a:t>
            </a:r>
            <a:r>
              <a:rPr lang="fr-BE" sz="1800" dirty="0" err="1"/>
              <a:t>indem</a:t>
            </a:r>
            <a:r>
              <a:rPr lang="fr-BE" sz="1800" dirty="0"/>
              <a:t> der </a:t>
            </a:r>
            <a:r>
              <a:rPr lang="fr-BE" sz="1800" dirty="0" err="1"/>
              <a:t>Bereich</a:t>
            </a:r>
            <a:r>
              <a:rPr lang="fr-BE" sz="1800" dirty="0"/>
              <a:t> </a:t>
            </a:r>
            <a:r>
              <a:rPr lang="fr-BE" sz="1800" dirty="0" err="1"/>
              <a:t>als</a:t>
            </a:r>
            <a:r>
              <a:rPr lang="fr-BE" sz="1800" dirty="0"/>
              <a:t> </a:t>
            </a:r>
            <a:r>
              <a:rPr lang="fr-BE" sz="1800" dirty="0" err="1"/>
              <a:t>Begegnungszone</a:t>
            </a:r>
            <a:r>
              <a:rPr lang="fr-BE" sz="1800" dirty="0"/>
              <a:t> mit Tempo 20  </a:t>
            </a:r>
            <a:r>
              <a:rPr lang="fr-BE" sz="1800" dirty="0" err="1"/>
              <a:t>gesehen</a:t>
            </a:r>
            <a:r>
              <a:rPr lang="fr-BE" sz="1800" dirty="0"/>
              <a:t> </a:t>
            </a:r>
            <a:r>
              <a:rPr lang="fr-BE" sz="1800" dirty="0" err="1"/>
              <a:t>wird</a:t>
            </a:r>
            <a:r>
              <a:rPr lang="fr-BE" sz="1800" dirty="0"/>
              <a:t>. </a:t>
            </a:r>
            <a:r>
              <a:rPr lang="fr-BE" sz="1800" dirty="0" err="1"/>
              <a:t>Durchgangsverkehr</a:t>
            </a:r>
            <a:r>
              <a:rPr lang="fr-BE" sz="1800" dirty="0"/>
              <a:t> </a:t>
            </a:r>
            <a:r>
              <a:rPr lang="fr-BE" sz="1800" dirty="0" err="1"/>
              <a:t>würde</a:t>
            </a:r>
            <a:r>
              <a:rPr lang="fr-BE" sz="1800" dirty="0"/>
              <a:t> </a:t>
            </a:r>
            <a:r>
              <a:rPr lang="fr-BE" sz="1800" dirty="0" err="1"/>
              <a:t>dadurch</a:t>
            </a:r>
            <a:r>
              <a:rPr lang="fr-BE" sz="1800" dirty="0"/>
              <a:t> </a:t>
            </a:r>
            <a:r>
              <a:rPr lang="fr-BE" sz="1800" dirty="0" err="1"/>
              <a:t>abgeschreckt</a:t>
            </a:r>
            <a:r>
              <a:rPr lang="fr-BE" sz="1800" dirty="0"/>
              <a:t>.</a:t>
            </a:r>
          </a:p>
          <a:p>
            <a:pPr algn="just">
              <a:buFont typeface="Arial" panose="020B0604020202020204" pitchFamily="34" charset="0"/>
              <a:buChar char="•"/>
            </a:pPr>
            <a:endParaRPr lang="fr-BE" sz="600" dirty="0"/>
          </a:p>
          <a:p>
            <a:pPr marL="0" indent="0" algn="just">
              <a:buNone/>
            </a:pPr>
            <a:r>
              <a:rPr lang="fr-BE" sz="1800" dirty="0" err="1"/>
              <a:t>Dieser</a:t>
            </a:r>
            <a:r>
              <a:rPr lang="fr-BE" sz="1800" dirty="0"/>
              <a:t> </a:t>
            </a:r>
            <a:r>
              <a:rPr lang="fr-BE" sz="1800" dirty="0" err="1"/>
              <a:t>Vorschlag</a:t>
            </a:r>
            <a:r>
              <a:rPr lang="fr-BE" sz="1800" dirty="0"/>
              <a:t> </a:t>
            </a:r>
            <a:r>
              <a:rPr lang="fr-BE" sz="1800" dirty="0" err="1"/>
              <a:t>geht</a:t>
            </a:r>
            <a:r>
              <a:rPr lang="fr-BE" sz="1800" dirty="0"/>
              <a:t> </a:t>
            </a:r>
            <a:r>
              <a:rPr lang="fr-BE" sz="1800" dirty="0" err="1"/>
              <a:t>weiter</a:t>
            </a:r>
            <a:r>
              <a:rPr lang="fr-BE" sz="1800" dirty="0"/>
              <a:t>:</a:t>
            </a:r>
          </a:p>
          <a:p>
            <a:pPr algn="just">
              <a:buFont typeface="Arial" panose="020B0604020202020204" pitchFamily="34" charset="0"/>
              <a:buChar char="•"/>
            </a:pPr>
            <a:r>
              <a:rPr lang="fr-BE" sz="1800" b="1" dirty="0" err="1">
                <a:solidFill>
                  <a:schemeClr val="accent1">
                    <a:lumMod val="75000"/>
                  </a:schemeClr>
                </a:solidFill>
                <a:latin typeface="+mj-lt"/>
                <a:sym typeface="Wingdings" panose="05000000000000000000" pitchFamily="2" charset="2"/>
              </a:rPr>
              <a:t>Eine</a:t>
            </a:r>
            <a:r>
              <a:rPr lang="fr-BE" sz="1800" b="1" dirty="0">
                <a:solidFill>
                  <a:schemeClr val="accent1">
                    <a:lumMod val="75000"/>
                  </a:schemeClr>
                </a:solidFill>
                <a:latin typeface="+mj-lt"/>
                <a:sym typeface="Wingdings" panose="05000000000000000000" pitchFamily="2" charset="2"/>
              </a:rPr>
              <a:t> </a:t>
            </a:r>
            <a:r>
              <a:rPr lang="fr-BE" sz="1800" b="1" dirty="0" err="1">
                <a:solidFill>
                  <a:schemeClr val="accent1">
                    <a:lumMod val="75000"/>
                  </a:schemeClr>
                </a:solidFill>
                <a:latin typeface="+mj-lt"/>
                <a:sym typeface="Wingdings" panose="05000000000000000000" pitchFamily="2" charset="2"/>
              </a:rPr>
              <a:t>Fußgängerzone</a:t>
            </a:r>
            <a:r>
              <a:rPr lang="fr-BE" sz="1800" b="1" dirty="0">
                <a:solidFill>
                  <a:schemeClr val="accent1">
                    <a:lumMod val="75000"/>
                  </a:schemeClr>
                </a:solidFill>
                <a:latin typeface="+mj-lt"/>
                <a:sym typeface="Wingdings" panose="05000000000000000000" pitchFamily="2" charset="2"/>
              </a:rPr>
              <a:t> </a:t>
            </a:r>
            <a:r>
              <a:rPr lang="fr-BE" sz="1800" dirty="0" err="1">
                <a:sym typeface="Wingdings" panose="05000000000000000000" pitchFamily="2" charset="2"/>
              </a:rPr>
              <a:t>mitten</a:t>
            </a:r>
            <a:r>
              <a:rPr lang="fr-BE" sz="1800" dirty="0">
                <a:sym typeface="Wingdings" panose="05000000000000000000" pitchFamily="2" charset="2"/>
              </a:rPr>
              <a:t> </a:t>
            </a:r>
            <a:r>
              <a:rPr lang="fr-BE" sz="1800" dirty="0" err="1">
                <a:sym typeface="Wingdings" panose="05000000000000000000" pitchFamily="2" charset="2"/>
              </a:rPr>
              <a:t>auf</a:t>
            </a:r>
            <a:r>
              <a:rPr lang="fr-BE" sz="1800" dirty="0">
                <a:sym typeface="Wingdings" panose="05000000000000000000" pitchFamily="2" charset="2"/>
              </a:rPr>
              <a:t> </a:t>
            </a:r>
            <a:r>
              <a:rPr lang="fr-BE" sz="1800" dirty="0" err="1">
                <a:sym typeface="Wingdings" panose="05000000000000000000" pitchFamily="2" charset="2"/>
              </a:rPr>
              <a:t>dem</a:t>
            </a:r>
            <a:r>
              <a:rPr lang="fr-BE" sz="1800" dirty="0">
                <a:sym typeface="Wingdings" panose="05000000000000000000" pitchFamily="2" charset="2"/>
              </a:rPr>
              <a:t> </a:t>
            </a:r>
            <a:r>
              <a:rPr lang="fr-BE" sz="1800" dirty="0" err="1">
                <a:sym typeface="Wingdings" panose="05000000000000000000" pitchFamily="2" charset="2"/>
              </a:rPr>
              <a:t>Platz</a:t>
            </a:r>
            <a:r>
              <a:rPr lang="fr-BE" sz="1800" dirty="0">
                <a:sym typeface="Wingdings" panose="05000000000000000000" pitchFamily="2" charset="2"/>
              </a:rPr>
              <a:t> </a:t>
            </a:r>
          </a:p>
          <a:p>
            <a:pPr algn="just">
              <a:buFont typeface="Arial" panose="020B0604020202020204" pitchFamily="34" charset="0"/>
              <a:buChar char="•"/>
            </a:pPr>
            <a:r>
              <a:rPr lang="fr-BE" sz="1800" b="1" dirty="0" err="1">
                <a:solidFill>
                  <a:schemeClr val="accent4"/>
                </a:solidFill>
                <a:latin typeface="+mj-lt"/>
              </a:rPr>
              <a:t>Autoverkehr</a:t>
            </a:r>
            <a:r>
              <a:rPr lang="fr-BE" sz="1800" b="1" dirty="0">
                <a:solidFill>
                  <a:schemeClr val="accent4"/>
                </a:solidFill>
                <a:latin typeface="+mj-lt"/>
              </a:rPr>
              <a:t> </a:t>
            </a:r>
            <a:r>
              <a:rPr lang="fr-BE" sz="1800" dirty="0" err="1"/>
              <a:t>nur</a:t>
            </a:r>
            <a:r>
              <a:rPr lang="fr-BE" sz="1800" dirty="0"/>
              <a:t> an </a:t>
            </a:r>
            <a:r>
              <a:rPr lang="fr-BE" sz="1800" dirty="0" err="1"/>
              <a:t>beiden</a:t>
            </a:r>
            <a:r>
              <a:rPr lang="fr-BE" sz="1800" dirty="0"/>
              <a:t> </a:t>
            </a:r>
            <a:r>
              <a:rPr lang="fr-BE" sz="1800" dirty="0" err="1"/>
              <a:t>Enden</a:t>
            </a:r>
            <a:r>
              <a:rPr lang="fr-BE" sz="1800" dirty="0"/>
              <a:t> des </a:t>
            </a:r>
            <a:r>
              <a:rPr lang="fr-BE" sz="1800" dirty="0" err="1"/>
              <a:t>Platzes</a:t>
            </a:r>
            <a:r>
              <a:rPr lang="fr-BE" sz="1800" dirty="0"/>
              <a:t> </a:t>
            </a:r>
            <a:r>
              <a:rPr lang="fr-BE" sz="1800" dirty="0" err="1"/>
              <a:t>für</a:t>
            </a:r>
            <a:r>
              <a:rPr lang="fr-BE" sz="1800" dirty="0"/>
              <a:t> den </a:t>
            </a:r>
            <a:r>
              <a:rPr lang="fr-BE" sz="1800" dirty="0" err="1"/>
              <a:t>Zugang</a:t>
            </a:r>
            <a:r>
              <a:rPr lang="fr-BE" sz="1800" dirty="0"/>
              <a:t> </a:t>
            </a:r>
            <a:r>
              <a:rPr lang="fr-BE" sz="1800" dirty="0" err="1"/>
              <a:t>zu</a:t>
            </a:r>
            <a:r>
              <a:rPr lang="fr-BE" sz="1800" dirty="0"/>
              <a:t> den </a:t>
            </a:r>
            <a:r>
              <a:rPr lang="fr-BE" sz="1800" dirty="0" err="1"/>
              <a:t>Parkflächen</a:t>
            </a:r>
            <a:r>
              <a:rPr lang="fr-BE" sz="1800" dirty="0"/>
              <a:t> </a:t>
            </a:r>
          </a:p>
          <a:p>
            <a:pPr algn="just">
              <a:buFont typeface="Arial" panose="020B0604020202020204" pitchFamily="34" charset="0"/>
              <a:buChar char="•"/>
            </a:pPr>
            <a:r>
              <a:rPr lang="fr-BE" sz="1800" b="1" dirty="0">
                <a:solidFill>
                  <a:srgbClr val="FFC000"/>
                </a:solidFill>
                <a:latin typeface="+mj-lt"/>
                <a:sym typeface="Wingdings" panose="05000000000000000000" pitchFamily="2" charset="2"/>
              </a:rPr>
              <a:t>Busse </a:t>
            </a:r>
            <a:r>
              <a:rPr lang="fr-BE" sz="1800" dirty="0" err="1">
                <a:sym typeface="Wingdings" panose="05000000000000000000" pitchFamily="2" charset="2"/>
              </a:rPr>
              <a:t>dürfen</a:t>
            </a:r>
            <a:r>
              <a:rPr lang="fr-BE" sz="1800" dirty="0">
                <a:sym typeface="Wingdings" panose="05000000000000000000" pitchFamily="2" charset="2"/>
              </a:rPr>
              <a:t> den </a:t>
            </a:r>
            <a:r>
              <a:rPr lang="fr-BE" sz="1800" dirty="0" err="1">
                <a:sym typeface="Wingdings" panose="05000000000000000000" pitchFamily="2" charset="2"/>
              </a:rPr>
              <a:t>Platz</a:t>
            </a:r>
            <a:r>
              <a:rPr lang="fr-BE" sz="1800" dirty="0">
                <a:sym typeface="Wingdings" panose="05000000000000000000" pitchFamily="2" charset="2"/>
              </a:rPr>
              <a:t> </a:t>
            </a:r>
            <a:r>
              <a:rPr lang="fr-BE" sz="1800" dirty="0" err="1">
                <a:sym typeface="Wingdings" panose="05000000000000000000" pitchFamily="2" charset="2"/>
              </a:rPr>
              <a:t>passieren</a:t>
            </a:r>
            <a:endParaRPr lang="fr-BE" sz="1800" dirty="0">
              <a:sym typeface="Wingdings" panose="05000000000000000000" pitchFamily="2" charset="2"/>
            </a:endParaRPr>
          </a:p>
          <a:p>
            <a:pPr algn="just">
              <a:buFont typeface="Arial" panose="020B0604020202020204" pitchFamily="34" charset="0"/>
              <a:buChar char="•"/>
            </a:pPr>
            <a:endParaRPr lang="fr-BE" sz="1800" dirty="0">
              <a:sym typeface="Wingdings" panose="05000000000000000000" pitchFamily="2" charset="2"/>
            </a:endParaRPr>
          </a:p>
          <a:p>
            <a:pPr marL="0" indent="0" algn="just">
              <a:buNone/>
            </a:pPr>
            <a:endParaRPr lang="fr-BE" sz="1800" dirty="0"/>
          </a:p>
        </p:txBody>
      </p:sp>
      <p:pic>
        <p:nvPicPr>
          <p:cNvPr id="5" name="Image 4">
            <a:extLst>
              <a:ext uri="{FF2B5EF4-FFF2-40B4-BE49-F238E27FC236}">
                <a16:creationId xmlns:a16="http://schemas.microsoft.com/office/drawing/2014/main" id="{77751E7E-9722-8D7C-2D09-4E7B723EF417}"/>
              </a:ext>
            </a:extLst>
          </p:cNvPr>
          <p:cNvPicPr>
            <a:picLocks noChangeAspect="1"/>
          </p:cNvPicPr>
          <p:nvPr/>
        </p:nvPicPr>
        <p:blipFill>
          <a:blip r:embed="rId2">
            <a:alphaModFix amt="85000"/>
          </a:blip>
          <a:stretch>
            <a:fillRect/>
          </a:stretch>
        </p:blipFill>
        <p:spPr>
          <a:xfrm>
            <a:off x="7320136" y="897252"/>
            <a:ext cx="4680520" cy="5805802"/>
          </a:xfrm>
          <a:prstGeom prst="rect">
            <a:avLst/>
          </a:prstGeom>
        </p:spPr>
      </p:pic>
      <p:sp>
        <p:nvSpPr>
          <p:cNvPr id="6" name="Forme libre : forme 5">
            <a:extLst>
              <a:ext uri="{FF2B5EF4-FFF2-40B4-BE49-F238E27FC236}">
                <a16:creationId xmlns:a16="http://schemas.microsoft.com/office/drawing/2014/main" id="{7678E308-B570-7E11-939D-FF138D11B971}"/>
              </a:ext>
            </a:extLst>
          </p:cNvPr>
          <p:cNvSpPr/>
          <p:nvPr/>
        </p:nvSpPr>
        <p:spPr>
          <a:xfrm>
            <a:off x="8782356" y="2626483"/>
            <a:ext cx="1849680" cy="2642394"/>
          </a:xfrm>
          <a:custGeom>
            <a:avLst/>
            <a:gdLst>
              <a:gd name="connsiteX0" fmla="*/ 665850 w 1894465"/>
              <a:gd name="connsiteY0" fmla="*/ 48517 h 2791050"/>
              <a:gd name="connsiteX1" fmla="*/ 1737905 w 1894465"/>
              <a:gd name="connsiteY1" fmla="*/ 69538 h 2791050"/>
              <a:gd name="connsiteX2" fmla="*/ 1885050 w 1894465"/>
              <a:gd name="connsiteY2" fmla="*/ 321786 h 2791050"/>
              <a:gd name="connsiteX3" fmla="*/ 1706374 w 1894465"/>
              <a:gd name="connsiteY3" fmla="*/ 899855 h 2791050"/>
              <a:gd name="connsiteX4" fmla="*/ 1243919 w 1894465"/>
              <a:gd name="connsiteY4" fmla="*/ 2276710 h 2791050"/>
              <a:gd name="connsiteX5" fmla="*/ 1044222 w 1894465"/>
              <a:gd name="connsiteY5" fmla="*/ 2781207 h 2791050"/>
              <a:gd name="connsiteX6" fmla="*/ 560746 w 1894465"/>
              <a:gd name="connsiteY6" fmla="*/ 2592020 h 2791050"/>
              <a:gd name="connsiteX7" fmla="*/ 3698 w 1894465"/>
              <a:gd name="connsiteY7" fmla="*/ 2360793 h 2791050"/>
              <a:gd name="connsiteX8" fmla="*/ 329519 w 1894465"/>
              <a:gd name="connsiteY8" fmla="*/ 1456903 h 2791050"/>
              <a:gd name="connsiteX9" fmla="*/ 550236 w 1894465"/>
              <a:gd name="connsiteY9" fmla="*/ 658117 h 2791050"/>
              <a:gd name="connsiteX10" fmla="*/ 665850 w 1894465"/>
              <a:gd name="connsiteY10" fmla="*/ 48517 h 2791050"/>
              <a:gd name="connsiteX0" fmla="*/ 665850 w 1894465"/>
              <a:gd name="connsiteY0" fmla="*/ 48517 h 2792054"/>
              <a:gd name="connsiteX1" fmla="*/ 1737905 w 1894465"/>
              <a:gd name="connsiteY1" fmla="*/ 69538 h 2792054"/>
              <a:gd name="connsiteX2" fmla="*/ 1885050 w 1894465"/>
              <a:gd name="connsiteY2" fmla="*/ 321786 h 2792054"/>
              <a:gd name="connsiteX3" fmla="*/ 1706374 w 1894465"/>
              <a:gd name="connsiteY3" fmla="*/ 899855 h 2792054"/>
              <a:gd name="connsiteX4" fmla="*/ 1243919 w 1894465"/>
              <a:gd name="connsiteY4" fmla="*/ 2276710 h 2792054"/>
              <a:gd name="connsiteX5" fmla="*/ 1044222 w 1894465"/>
              <a:gd name="connsiteY5" fmla="*/ 2781207 h 2792054"/>
              <a:gd name="connsiteX6" fmla="*/ 560746 w 1894465"/>
              <a:gd name="connsiteY6" fmla="*/ 2592020 h 2792054"/>
              <a:gd name="connsiteX7" fmla="*/ 3698 w 1894465"/>
              <a:gd name="connsiteY7" fmla="*/ 2234669 h 2792054"/>
              <a:gd name="connsiteX8" fmla="*/ 329519 w 1894465"/>
              <a:gd name="connsiteY8" fmla="*/ 1456903 h 2792054"/>
              <a:gd name="connsiteX9" fmla="*/ 550236 w 1894465"/>
              <a:gd name="connsiteY9" fmla="*/ 658117 h 2792054"/>
              <a:gd name="connsiteX10" fmla="*/ 665850 w 1894465"/>
              <a:gd name="connsiteY10" fmla="*/ 48517 h 2792054"/>
              <a:gd name="connsiteX0" fmla="*/ 665850 w 1894465"/>
              <a:gd name="connsiteY0" fmla="*/ 48517 h 2686566"/>
              <a:gd name="connsiteX1" fmla="*/ 1737905 w 1894465"/>
              <a:gd name="connsiteY1" fmla="*/ 69538 h 2686566"/>
              <a:gd name="connsiteX2" fmla="*/ 1885050 w 1894465"/>
              <a:gd name="connsiteY2" fmla="*/ 321786 h 2686566"/>
              <a:gd name="connsiteX3" fmla="*/ 1706374 w 1894465"/>
              <a:gd name="connsiteY3" fmla="*/ 899855 h 2686566"/>
              <a:gd name="connsiteX4" fmla="*/ 1243919 w 1894465"/>
              <a:gd name="connsiteY4" fmla="*/ 2276710 h 2686566"/>
              <a:gd name="connsiteX5" fmla="*/ 1075753 w 1894465"/>
              <a:gd name="connsiteY5" fmla="*/ 2665593 h 2686566"/>
              <a:gd name="connsiteX6" fmla="*/ 560746 w 1894465"/>
              <a:gd name="connsiteY6" fmla="*/ 2592020 h 2686566"/>
              <a:gd name="connsiteX7" fmla="*/ 3698 w 1894465"/>
              <a:gd name="connsiteY7" fmla="*/ 2234669 h 2686566"/>
              <a:gd name="connsiteX8" fmla="*/ 329519 w 1894465"/>
              <a:gd name="connsiteY8" fmla="*/ 1456903 h 2686566"/>
              <a:gd name="connsiteX9" fmla="*/ 550236 w 1894465"/>
              <a:gd name="connsiteY9" fmla="*/ 658117 h 2686566"/>
              <a:gd name="connsiteX10" fmla="*/ 665850 w 1894465"/>
              <a:gd name="connsiteY10" fmla="*/ 48517 h 2686566"/>
              <a:gd name="connsiteX0" fmla="*/ 665850 w 1894465"/>
              <a:gd name="connsiteY0" fmla="*/ 48517 h 2668575"/>
              <a:gd name="connsiteX1" fmla="*/ 1737905 w 1894465"/>
              <a:gd name="connsiteY1" fmla="*/ 69538 h 2668575"/>
              <a:gd name="connsiteX2" fmla="*/ 1885050 w 1894465"/>
              <a:gd name="connsiteY2" fmla="*/ 321786 h 2668575"/>
              <a:gd name="connsiteX3" fmla="*/ 1706374 w 1894465"/>
              <a:gd name="connsiteY3" fmla="*/ 899855 h 2668575"/>
              <a:gd name="connsiteX4" fmla="*/ 1243919 w 1894465"/>
              <a:gd name="connsiteY4" fmla="*/ 2276710 h 2668575"/>
              <a:gd name="connsiteX5" fmla="*/ 1075753 w 1894465"/>
              <a:gd name="connsiteY5" fmla="*/ 2665593 h 2668575"/>
              <a:gd name="connsiteX6" fmla="*/ 560746 w 1894465"/>
              <a:gd name="connsiteY6" fmla="*/ 2444875 h 2668575"/>
              <a:gd name="connsiteX7" fmla="*/ 3698 w 1894465"/>
              <a:gd name="connsiteY7" fmla="*/ 2234669 h 2668575"/>
              <a:gd name="connsiteX8" fmla="*/ 329519 w 1894465"/>
              <a:gd name="connsiteY8" fmla="*/ 1456903 h 2668575"/>
              <a:gd name="connsiteX9" fmla="*/ 550236 w 1894465"/>
              <a:gd name="connsiteY9" fmla="*/ 658117 h 2668575"/>
              <a:gd name="connsiteX10" fmla="*/ 665850 w 1894465"/>
              <a:gd name="connsiteY10" fmla="*/ 48517 h 2668575"/>
              <a:gd name="connsiteX0" fmla="*/ 624403 w 1853018"/>
              <a:gd name="connsiteY0" fmla="*/ 48517 h 2668793"/>
              <a:gd name="connsiteX1" fmla="*/ 1696458 w 1853018"/>
              <a:gd name="connsiteY1" fmla="*/ 69538 h 2668793"/>
              <a:gd name="connsiteX2" fmla="*/ 1843603 w 1853018"/>
              <a:gd name="connsiteY2" fmla="*/ 321786 h 2668793"/>
              <a:gd name="connsiteX3" fmla="*/ 1664927 w 1853018"/>
              <a:gd name="connsiteY3" fmla="*/ 899855 h 2668793"/>
              <a:gd name="connsiteX4" fmla="*/ 1202472 w 1853018"/>
              <a:gd name="connsiteY4" fmla="*/ 2276710 h 2668793"/>
              <a:gd name="connsiteX5" fmla="*/ 1034306 w 1853018"/>
              <a:gd name="connsiteY5" fmla="*/ 2665593 h 2668793"/>
              <a:gd name="connsiteX6" fmla="*/ 519299 w 1853018"/>
              <a:gd name="connsiteY6" fmla="*/ 2444875 h 2668793"/>
              <a:gd name="connsiteX7" fmla="*/ 4293 w 1853018"/>
              <a:gd name="connsiteY7" fmla="*/ 2150586 h 2668793"/>
              <a:gd name="connsiteX8" fmla="*/ 288072 w 1853018"/>
              <a:gd name="connsiteY8" fmla="*/ 1456903 h 2668793"/>
              <a:gd name="connsiteX9" fmla="*/ 508789 w 1853018"/>
              <a:gd name="connsiteY9" fmla="*/ 658117 h 2668793"/>
              <a:gd name="connsiteX10" fmla="*/ 624403 w 1853018"/>
              <a:gd name="connsiteY10" fmla="*/ 48517 h 2668793"/>
              <a:gd name="connsiteX0" fmla="*/ 624403 w 1853018"/>
              <a:gd name="connsiteY0" fmla="*/ 48517 h 2566499"/>
              <a:gd name="connsiteX1" fmla="*/ 1696458 w 1853018"/>
              <a:gd name="connsiteY1" fmla="*/ 69538 h 2566499"/>
              <a:gd name="connsiteX2" fmla="*/ 1843603 w 1853018"/>
              <a:gd name="connsiteY2" fmla="*/ 321786 h 2566499"/>
              <a:gd name="connsiteX3" fmla="*/ 1664927 w 1853018"/>
              <a:gd name="connsiteY3" fmla="*/ 899855 h 2566499"/>
              <a:gd name="connsiteX4" fmla="*/ 1202472 w 1853018"/>
              <a:gd name="connsiteY4" fmla="*/ 2276710 h 2566499"/>
              <a:gd name="connsiteX5" fmla="*/ 1034306 w 1853018"/>
              <a:gd name="connsiteY5" fmla="*/ 2560489 h 2566499"/>
              <a:gd name="connsiteX6" fmla="*/ 519299 w 1853018"/>
              <a:gd name="connsiteY6" fmla="*/ 2444875 h 2566499"/>
              <a:gd name="connsiteX7" fmla="*/ 4293 w 1853018"/>
              <a:gd name="connsiteY7" fmla="*/ 2150586 h 2566499"/>
              <a:gd name="connsiteX8" fmla="*/ 288072 w 1853018"/>
              <a:gd name="connsiteY8" fmla="*/ 1456903 h 2566499"/>
              <a:gd name="connsiteX9" fmla="*/ 508789 w 1853018"/>
              <a:gd name="connsiteY9" fmla="*/ 658117 h 2566499"/>
              <a:gd name="connsiteX10" fmla="*/ 624403 w 1853018"/>
              <a:gd name="connsiteY10" fmla="*/ 48517 h 2566499"/>
              <a:gd name="connsiteX0" fmla="*/ 624403 w 1853018"/>
              <a:gd name="connsiteY0" fmla="*/ 48517 h 2600806"/>
              <a:gd name="connsiteX1" fmla="*/ 1696458 w 1853018"/>
              <a:gd name="connsiteY1" fmla="*/ 69538 h 2600806"/>
              <a:gd name="connsiteX2" fmla="*/ 1843603 w 1853018"/>
              <a:gd name="connsiteY2" fmla="*/ 321786 h 2600806"/>
              <a:gd name="connsiteX3" fmla="*/ 1664927 w 1853018"/>
              <a:gd name="connsiteY3" fmla="*/ 899855 h 2600806"/>
              <a:gd name="connsiteX4" fmla="*/ 1465230 w 1853018"/>
              <a:gd name="connsiteY4" fmla="*/ 1751192 h 2600806"/>
              <a:gd name="connsiteX5" fmla="*/ 1034306 w 1853018"/>
              <a:gd name="connsiteY5" fmla="*/ 2560489 h 2600806"/>
              <a:gd name="connsiteX6" fmla="*/ 519299 w 1853018"/>
              <a:gd name="connsiteY6" fmla="*/ 2444875 h 2600806"/>
              <a:gd name="connsiteX7" fmla="*/ 4293 w 1853018"/>
              <a:gd name="connsiteY7" fmla="*/ 2150586 h 2600806"/>
              <a:gd name="connsiteX8" fmla="*/ 288072 w 1853018"/>
              <a:gd name="connsiteY8" fmla="*/ 1456903 h 2600806"/>
              <a:gd name="connsiteX9" fmla="*/ 508789 w 1853018"/>
              <a:gd name="connsiteY9" fmla="*/ 658117 h 2600806"/>
              <a:gd name="connsiteX10" fmla="*/ 624403 w 1853018"/>
              <a:gd name="connsiteY10" fmla="*/ 48517 h 2600806"/>
              <a:gd name="connsiteX0" fmla="*/ 624403 w 1851123"/>
              <a:gd name="connsiteY0" fmla="*/ 48517 h 2600806"/>
              <a:gd name="connsiteX1" fmla="*/ 1696458 w 1851123"/>
              <a:gd name="connsiteY1" fmla="*/ 69538 h 2600806"/>
              <a:gd name="connsiteX2" fmla="*/ 1843603 w 1851123"/>
              <a:gd name="connsiteY2" fmla="*/ 321786 h 2600806"/>
              <a:gd name="connsiteX3" fmla="*/ 1791051 w 1851123"/>
              <a:gd name="connsiteY3" fmla="*/ 920875 h 2600806"/>
              <a:gd name="connsiteX4" fmla="*/ 1465230 w 1851123"/>
              <a:gd name="connsiteY4" fmla="*/ 1751192 h 2600806"/>
              <a:gd name="connsiteX5" fmla="*/ 1034306 w 1851123"/>
              <a:gd name="connsiteY5" fmla="*/ 2560489 h 2600806"/>
              <a:gd name="connsiteX6" fmla="*/ 519299 w 1851123"/>
              <a:gd name="connsiteY6" fmla="*/ 2444875 h 2600806"/>
              <a:gd name="connsiteX7" fmla="*/ 4293 w 1851123"/>
              <a:gd name="connsiteY7" fmla="*/ 2150586 h 2600806"/>
              <a:gd name="connsiteX8" fmla="*/ 288072 w 1851123"/>
              <a:gd name="connsiteY8" fmla="*/ 1456903 h 2600806"/>
              <a:gd name="connsiteX9" fmla="*/ 508789 w 1851123"/>
              <a:gd name="connsiteY9" fmla="*/ 658117 h 2600806"/>
              <a:gd name="connsiteX10" fmla="*/ 624403 w 1851123"/>
              <a:gd name="connsiteY10" fmla="*/ 48517 h 2600806"/>
              <a:gd name="connsiteX0" fmla="*/ 624403 w 1851123"/>
              <a:gd name="connsiteY0" fmla="*/ 48517 h 2637956"/>
              <a:gd name="connsiteX1" fmla="*/ 1696458 w 1851123"/>
              <a:gd name="connsiteY1" fmla="*/ 69538 h 2637956"/>
              <a:gd name="connsiteX2" fmla="*/ 1843603 w 1851123"/>
              <a:gd name="connsiteY2" fmla="*/ 321786 h 2637956"/>
              <a:gd name="connsiteX3" fmla="*/ 1791051 w 1851123"/>
              <a:gd name="connsiteY3" fmla="*/ 920875 h 2637956"/>
              <a:gd name="connsiteX4" fmla="*/ 1465230 w 1851123"/>
              <a:gd name="connsiteY4" fmla="*/ 1751192 h 2637956"/>
              <a:gd name="connsiteX5" fmla="*/ 1128900 w 1851123"/>
              <a:gd name="connsiteY5" fmla="*/ 2602530 h 2637956"/>
              <a:gd name="connsiteX6" fmla="*/ 519299 w 1851123"/>
              <a:gd name="connsiteY6" fmla="*/ 2444875 h 2637956"/>
              <a:gd name="connsiteX7" fmla="*/ 4293 w 1851123"/>
              <a:gd name="connsiteY7" fmla="*/ 2150586 h 2637956"/>
              <a:gd name="connsiteX8" fmla="*/ 288072 w 1851123"/>
              <a:gd name="connsiteY8" fmla="*/ 1456903 h 2637956"/>
              <a:gd name="connsiteX9" fmla="*/ 508789 w 1851123"/>
              <a:gd name="connsiteY9" fmla="*/ 658117 h 2637956"/>
              <a:gd name="connsiteX10" fmla="*/ 624403 w 1851123"/>
              <a:gd name="connsiteY10" fmla="*/ 48517 h 2637956"/>
              <a:gd name="connsiteX0" fmla="*/ 624403 w 1849680"/>
              <a:gd name="connsiteY0" fmla="*/ 48517 h 2637257"/>
              <a:gd name="connsiteX1" fmla="*/ 1696458 w 1849680"/>
              <a:gd name="connsiteY1" fmla="*/ 69538 h 2637257"/>
              <a:gd name="connsiteX2" fmla="*/ 1843603 w 1849680"/>
              <a:gd name="connsiteY2" fmla="*/ 321786 h 2637257"/>
              <a:gd name="connsiteX3" fmla="*/ 1791051 w 1849680"/>
              <a:gd name="connsiteY3" fmla="*/ 920875 h 2637257"/>
              <a:gd name="connsiteX4" fmla="*/ 1517782 w 1849680"/>
              <a:gd name="connsiteY4" fmla="*/ 1761703 h 2637257"/>
              <a:gd name="connsiteX5" fmla="*/ 1128900 w 1849680"/>
              <a:gd name="connsiteY5" fmla="*/ 2602530 h 2637257"/>
              <a:gd name="connsiteX6" fmla="*/ 519299 w 1849680"/>
              <a:gd name="connsiteY6" fmla="*/ 2444875 h 2637257"/>
              <a:gd name="connsiteX7" fmla="*/ 4293 w 1849680"/>
              <a:gd name="connsiteY7" fmla="*/ 2150586 h 2637257"/>
              <a:gd name="connsiteX8" fmla="*/ 288072 w 1849680"/>
              <a:gd name="connsiteY8" fmla="*/ 1456903 h 2637257"/>
              <a:gd name="connsiteX9" fmla="*/ 508789 w 1849680"/>
              <a:gd name="connsiteY9" fmla="*/ 658117 h 2637257"/>
              <a:gd name="connsiteX10" fmla="*/ 624403 w 1849680"/>
              <a:gd name="connsiteY10" fmla="*/ 48517 h 2637257"/>
              <a:gd name="connsiteX0" fmla="*/ 624403 w 1849680"/>
              <a:gd name="connsiteY0" fmla="*/ 53654 h 2642394"/>
              <a:gd name="connsiteX1" fmla="*/ 1696458 w 1849680"/>
              <a:gd name="connsiteY1" fmla="*/ 74675 h 2642394"/>
              <a:gd name="connsiteX2" fmla="*/ 1843603 w 1849680"/>
              <a:gd name="connsiteY2" fmla="*/ 442536 h 2642394"/>
              <a:gd name="connsiteX3" fmla="*/ 1791051 w 1849680"/>
              <a:gd name="connsiteY3" fmla="*/ 926012 h 2642394"/>
              <a:gd name="connsiteX4" fmla="*/ 1517782 w 1849680"/>
              <a:gd name="connsiteY4" fmla="*/ 1766840 h 2642394"/>
              <a:gd name="connsiteX5" fmla="*/ 1128900 w 1849680"/>
              <a:gd name="connsiteY5" fmla="*/ 2607667 h 2642394"/>
              <a:gd name="connsiteX6" fmla="*/ 519299 w 1849680"/>
              <a:gd name="connsiteY6" fmla="*/ 2450012 h 2642394"/>
              <a:gd name="connsiteX7" fmla="*/ 4293 w 1849680"/>
              <a:gd name="connsiteY7" fmla="*/ 2155723 h 2642394"/>
              <a:gd name="connsiteX8" fmla="*/ 288072 w 1849680"/>
              <a:gd name="connsiteY8" fmla="*/ 1462040 h 2642394"/>
              <a:gd name="connsiteX9" fmla="*/ 508789 w 1849680"/>
              <a:gd name="connsiteY9" fmla="*/ 663254 h 2642394"/>
              <a:gd name="connsiteX10" fmla="*/ 624403 w 1849680"/>
              <a:gd name="connsiteY10" fmla="*/ 53654 h 264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9680" h="2642394">
                <a:moveTo>
                  <a:pt x="624403" y="53654"/>
                </a:moveTo>
                <a:cubicBezTo>
                  <a:pt x="822348" y="-44443"/>
                  <a:pt x="1493258" y="9861"/>
                  <a:pt x="1696458" y="74675"/>
                </a:cubicBezTo>
                <a:cubicBezTo>
                  <a:pt x="1899658" y="139489"/>
                  <a:pt x="1827838" y="300647"/>
                  <a:pt x="1843603" y="442536"/>
                </a:cubicBezTo>
                <a:cubicBezTo>
                  <a:pt x="1859368" y="584425"/>
                  <a:pt x="1845354" y="705295"/>
                  <a:pt x="1791051" y="926012"/>
                </a:cubicBezTo>
                <a:cubicBezTo>
                  <a:pt x="1736748" y="1146729"/>
                  <a:pt x="1628140" y="1486564"/>
                  <a:pt x="1517782" y="1766840"/>
                </a:cubicBezTo>
                <a:cubicBezTo>
                  <a:pt x="1407424" y="2047116"/>
                  <a:pt x="1295314" y="2493805"/>
                  <a:pt x="1128900" y="2607667"/>
                </a:cubicBezTo>
                <a:cubicBezTo>
                  <a:pt x="962486" y="2721529"/>
                  <a:pt x="706733" y="2525336"/>
                  <a:pt x="519299" y="2450012"/>
                </a:cubicBezTo>
                <a:cubicBezTo>
                  <a:pt x="331865" y="2374688"/>
                  <a:pt x="42831" y="2320385"/>
                  <a:pt x="4293" y="2155723"/>
                </a:cubicBezTo>
                <a:cubicBezTo>
                  <a:pt x="-34245" y="1991061"/>
                  <a:pt x="196982" y="1745819"/>
                  <a:pt x="288072" y="1462040"/>
                </a:cubicBezTo>
                <a:cubicBezTo>
                  <a:pt x="379162" y="1178261"/>
                  <a:pt x="452734" y="899737"/>
                  <a:pt x="508789" y="663254"/>
                </a:cubicBezTo>
                <a:cubicBezTo>
                  <a:pt x="564844" y="426771"/>
                  <a:pt x="426458" y="151751"/>
                  <a:pt x="624403" y="53654"/>
                </a:cubicBezTo>
                <a:close/>
              </a:path>
            </a:pathLst>
          </a:custGeom>
          <a:solidFill>
            <a:srgbClr val="00ADA3">
              <a:alpha val="69804"/>
            </a:srgbClr>
          </a:solidFill>
          <a:ln w="38100">
            <a:solidFill>
              <a:schemeClr val="accent1">
                <a:lumMod val="7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7" name="Forme libre : forme 6">
            <a:extLst>
              <a:ext uri="{FF2B5EF4-FFF2-40B4-BE49-F238E27FC236}">
                <a16:creationId xmlns:a16="http://schemas.microsoft.com/office/drawing/2014/main" id="{17B97F3A-1D33-CD02-3245-EA5A0CA846BE}"/>
              </a:ext>
            </a:extLst>
          </p:cNvPr>
          <p:cNvSpPr/>
          <p:nvPr/>
        </p:nvSpPr>
        <p:spPr>
          <a:xfrm rot="20302133" flipH="1">
            <a:off x="9410129" y="1785848"/>
            <a:ext cx="449783" cy="660205"/>
          </a:xfrm>
          <a:custGeom>
            <a:avLst/>
            <a:gdLst>
              <a:gd name="connsiteX0" fmla="*/ 61173 w 621669"/>
              <a:gd name="connsiteY0" fmla="*/ 52552 h 660205"/>
              <a:gd name="connsiteX1" fmla="*/ 40153 w 621669"/>
              <a:gd name="connsiteY1" fmla="*/ 567559 h 660205"/>
              <a:gd name="connsiteX2" fmla="*/ 523629 w 621669"/>
              <a:gd name="connsiteY2" fmla="*/ 641131 h 660205"/>
              <a:gd name="connsiteX3" fmla="*/ 618222 w 621669"/>
              <a:gd name="connsiteY3" fmla="*/ 346842 h 660205"/>
              <a:gd name="connsiteX4" fmla="*/ 460566 w 621669"/>
              <a:gd name="connsiteY4" fmla="*/ 0 h 66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669" h="660205">
                <a:moveTo>
                  <a:pt x="61173" y="52552"/>
                </a:moveTo>
                <a:cubicBezTo>
                  <a:pt x="12125" y="261007"/>
                  <a:pt x="-36923" y="469463"/>
                  <a:pt x="40153" y="567559"/>
                </a:cubicBezTo>
                <a:cubicBezTo>
                  <a:pt x="117229" y="665655"/>
                  <a:pt x="427284" y="677917"/>
                  <a:pt x="523629" y="641131"/>
                </a:cubicBezTo>
                <a:cubicBezTo>
                  <a:pt x="619974" y="604345"/>
                  <a:pt x="628732" y="453697"/>
                  <a:pt x="618222" y="346842"/>
                </a:cubicBezTo>
                <a:cubicBezTo>
                  <a:pt x="607712" y="239987"/>
                  <a:pt x="534139" y="119993"/>
                  <a:pt x="460566" y="0"/>
                </a:cubicBezTo>
              </a:path>
            </a:pathLst>
          </a:custGeom>
          <a:ln w="76200">
            <a:solidFill>
              <a:srgbClr val="01C5FC"/>
            </a:solidFill>
            <a:headEnd type="none" w="med" len="med"/>
            <a:tailEnd type="triangl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1F2D13FD-2C3C-748A-8722-B3223E2A9DAE}"/>
              </a:ext>
            </a:extLst>
          </p:cNvPr>
          <p:cNvSpPr/>
          <p:nvPr/>
        </p:nvSpPr>
        <p:spPr>
          <a:xfrm>
            <a:off x="8292662" y="5369453"/>
            <a:ext cx="1408386" cy="758078"/>
          </a:xfrm>
          <a:custGeom>
            <a:avLst/>
            <a:gdLst>
              <a:gd name="connsiteX0" fmla="*/ 0 w 1408386"/>
              <a:gd name="connsiteY0" fmla="*/ 64395 h 758078"/>
              <a:gd name="connsiteX1" fmla="*/ 399393 w 1408386"/>
              <a:gd name="connsiteY1" fmla="*/ 1333 h 758078"/>
              <a:gd name="connsiteX2" fmla="*/ 935421 w 1408386"/>
              <a:gd name="connsiteY2" fmla="*/ 116947 h 758078"/>
              <a:gd name="connsiteX3" fmla="*/ 1250731 w 1408386"/>
              <a:gd name="connsiteY3" fmla="*/ 337664 h 758078"/>
              <a:gd name="connsiteX4" fmla="*/ 1408386 w 1408386"/>
              <a:gd name="connsiteY4" fmla="*/ 758078 h 75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86" h="758078">
                <a:moveTo>
                  <a:pt x="0" y="64395"/>
                </a:moveTo>
                <a:cubicBezTo>
                  <a:pt x="121744" y="28484"/>
                  <a:pt x="243489" y="-7426"/>
                  <a:pt x="399393" y="1333"/>
                </a:cubicBezTo>
                <a:cubicBezTo>
                  <a:pt x="555297" y="10092"/>
                  <a:pt x="793531" y="60892"/>
                  <a:pt x="935421" y="116947"/>
                </a:cubicBezTo>
                <a:cubicBezTo>
                  <a:pt x="1077311" y="173002"/>
                  <a:pt x="1171904" y="230809"/>
                  <a:pt x="1250731" y="337664"/>
                </a:cubicBezTo>
                <a:cubicBezTo>
                  <a:pt x="1329558" y="444519"/>
                  <a:pt x="1368972" y="601298"/>
                  <a:pt x="1408386" y="758078"/>
                </a:cubicBezTo>
              </a:path>
            </a:pathLst>
          </a:custGeom>
          <a:ln w="76200">
            <a:solidFill>
              <a:srgbClr val="01C5FC"/>
            </a:solidFill>
            <a:headEnd type="none" w="med" len="med"/>
            <a:tailEnd type="triangl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solidFill>
                <a:schemeClr val="tx1"/>
              </a:solidFill>
            </a:endParaRPr>
          </a:p>
        </p:txBody>
      </p:sp>
      <p:sp>
        <p:nvSpPr>
          <p:cNvPr id="10" name="Forme libre : forme 9">
            <a:extLst>
              <a:ext uri="{FF2B5EF4-FFF2-40B4-BE49-F238E27FC236}">
                <a16:creationId xmlns:a16="http://schemas.microsoft.com/office/drawing/2014/main" id="{AA6F70AC-793B-38B5-D1B5-F8D77E4B72EE}"/>
              </a:ext>
            </a:extLst>
          </p:cNvPr>
          <p:cNvSpPr/>
          <p:nvPr/>
        </p:nvSpPr>
        <p:spPr>
          <a:xfrm>
            <a:off x="9595945" y="1650124"/>
            <a:ext cx="599878" cy="3773214"/>
          </a:xfrm>
          <a:custGeom>
            <a:avLst/>
            <a:gdLst>
              <a:gd name="connsiteX0" fmla="*/ 231227 w 599878"/>
              <a:gd name="connsiteY0" fmla="*/ 0 h 3773214"/>
              <a:gd name="connsiteX1" fmla="*/ 462455 w 599878"/>
              <a:gd name="connsiteY1" fmla="*/ 525517 h 3773214"/>
              <a:gd name="connsiteX2" fmla="*/ 599089 w 599878"/>
              <a:gd name="connsiteY2" fmla="*/ 1376855 h 3773214"/>
              <a:gd name="connsiteX3" fmla="*/ 504496 w 599878"/>
              <a:gd name="connsiteY3" fmla="*/ 2249214 h 3773214"/>
              <a:gd name="connsiteX4" fmla="*/ 231227 w 599878"/>
              <a:gd name="connsiteY4" fmla="*/ 3090042 h 3773214"/>
              <a:gd name="connsiteX5" fmla="*/ 0 w 599878"/>
              <a:gd name="connsiteY5" fmla="*/ 3773214 h 377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878" h="3773214">
                <a:moveTo>
                  <a:pt x="231227" y="0"/>
                </a:moveTo>
                <a:cubicBezTo>
                  <a:pt x="316186" y="148020"/>
                  <a:pt x="401145" y="296041"/>
                  <a:pt x="462455" y="525517"/>
                </a:cubicBezTo>
                <a:cubicBezTo>
                  <a:pt x="523765" y="754993"/>
                  <a:pt x="592082" y="1089572"/>
                  <a:pt x="599089" y="1376855"/>
                </a:cubicBezTo>
                <a:cubicBezTo>
                  <a:pt x="606096" y="1664138"/>
                  <a:pt x="565806" y="1963683"/>
                  <a:pt x="504496" y="2249214"/>
                </a:cubicBezTo>
                <a:cubicBezTo>
                  <a:pt x="443186" y="2534745"/>
                  <a:pt x="315310" y="2836042"/>
                  <a:pt x="231227" y="3090042"/>
                </a:cubicBezTo>
                <a:cubicBezTo>
                  <a:pt x="147144" y="3344042"/>
                  <a:pt x="73572" y="3558628"/>
                  <a:pt x="0" y="3773214"/>
                </a:cubicBezTo>
              </a:path>
            </a:pathLst>
          </a:custGeom>
          <a:noFill/>
          <a:ln w="76200">
            <a:solidFill>
              <a:srgbClr val="FFC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Graphique 11" descr="Bus">
            <a:extLst>
              <a:ext uri="{FF2B5EF4-FFF2-40B4-BE49-F238E27FC236}">
                <a16:creationId xmlns:a16="http://schemas.microsoft.com/office/drawing/2014/main" id="{DC6DEAEF-5476-38DF-0165-78E421205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125390">
            <a:off x="10149241" y="2801205"/>
            <a:ext cx="529378" cy="529378"/>
          </a:xfrm>
          <a:prstGeom prst="rect">
            <a:avLst/>
          </a:prstGeom>
        </p:spPr>
      </p:pic>
      <p:pic>
        <p:nvPicPr>
          <p:cNvPr id="15" name="Graphique 14" descr="Marcher avec un remplissage uni">
            <a:extLst>
              <a:ext uri="{FF2B5EF4-FFF2-40B4-BE49-F238E27FC236}">
                <a16:creationId xmlns:a16="http://schemas.microsoft.com/office/drawing/2014/main" id="{725CF9C7-12C6-2B84-C53C-CAE96006C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2726" y="3161330"/>
            <a:ext cx="535339" cy="535339"/>
          </a:xfrm>
          <a:prstGeom prst="rect">
            <a:avLst/>
          </a:prstGeom>
        </p:spPr>
      </p:pic>
      <p:pic>
        <p:nvPicPr>
          <p:cNvPr id="17" name="Graphique 16" descr="Cyclisme avec un remplissage uni">
            <a:extLst>
              <a:ext uri="{FF2B5EF4-FFF2-40B4-BE49-F238E27FC236}">
                <a16:creationId xmlns:a16="http://schemas.microsoft.com/office/drawing/2014/main" id="{904D7288-5F37-FF30-DFAD-CF53746ECE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35905" y="3792608"/>
            <a:ext cx="535339" cy="535339"/>
          </a:xfrm>
          <a:prstGeom prst="rect">
            <a:avLst/>
          </a:prstGeom>
        </p:spPr>
      </p:pic>
      <p:pic>
        <p:nvPicPr>
          <p:cNvPr id="10242" name="Picture 2" descr="Circulation apaisée – La zone piétonne - Sécurothèque">
            <a:extLst>
              <a:ext uri="{FF2B5EF4-FFF2-40B4-BE49-F238E27FC236}">
                <a16:creationId xmlns:a16="http://schemas.microsoft.com/office/drawing/2014/main" id="{A78CDB77-B251-450C-A7B9-D69985CED2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7885" y="4365104"/>
            <a:ext cx="1079683" cy="1892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nneaux additionnels: Type IV - Sécurothèque">
            <a:extLst>
              <a:ext uri="{FF2B5EF4-FFF2-40B4-BE49-F238E27FC236}">
                <a16:creationId xmlns:a16="http://schemas.microsoft.com/office/drawing/2014/main" id="{15A4227C-649D-22ED-7D81-F4C8C74AF0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9056" y="6258054"/>
            <a:ext cx="1277342" cy="43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72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C1251B-82B3-2E99-6EFB-CF10EDF88929}"/>
              </a:ext>
            </a:extLst>
          </p:cNvPr>
          <p:cNvSpPr>
            <a:spLocks noGrp="1"/>
          </p:cNvSpPr>
          <p:nvPr>
            <p:ph type="sldNum" sz="quarter" idx="7"/>
          </p:nvPr>
        </p:nvSpPr>
        <p:spPr/>
        <p:txBody>
          <a:bodyPr/>
          <a:lstStyle/>
          <a:p>
            <a:fld id="{B6F15528-21DE-4FAA-801E-634DDDAF4B2B}" type="slidenum">
              <a:rPr lang="fr-BE" smtClean="0"/>
              <a:pPr/>
              <a:t>25</a:t>
            </a:fld>
            <a:endParaRPr lang="fr-BE"/>
          </a:p>
        </p:txBody>
      </p:sp>
      <p:sp>
        <p:nvSpPr>
          <p:cNvPr id="3" name="Titre 2">
            <a:extLst>
              <a:ext uri="{FF2B5EF4-FFF2-40B4-BE49-F238E27FC236}">
                <a16:creationId xmlns:a16="http://schemas.microsoft.com/office/drawing/2014/main" id="{F30C5ED5-4DA9-92C7-EA3E-F740EF862ADB}"/>
              </a:ext>
            </a:extLst>
          </p:cNvPr>
          <p:cNvSpPr>
            <a:spLocks noGrp="1"/>
          </p:cNvSpPr>
          <p:nvPr>
            <p:ph type="title"/>
          </p:nvPr>
        </p:nvSpPr>
        <p:spPr/>
        <p:txBody>
          <a:bodyPr/>
          <a:lstStyle/>
          <a:p>
            <a:r>
              <a:rPr lang="fr-BE" dirty="0"/>
              <a:t>Den </a:t>
            </a:r>
            <a:r>
              <a:rPr lang="fr-BE" dirty="0" err="1"/>
              <a:t>öffentlichen</a:t>
            </a:r>
            <a:r>
              <a:rPr lang="fr-BE" dirty="0"/>
              <a:t> </a:t>
            </a:r>
            <a:r>
              <a:rPr lang="fr-BE" dirty="0" err="1"/>
              <a:t>Raum</a:t>
            </a:r>
            <a:r>
              <a:rPr lang="fr-BE" dirty="0"/>
              <a:t> in der </a:t>
            </a:r>
            <a:r>
              <a:rPr lang="fr-BE" dirty="0" err="1"/>
              <a:t>Parkstraße</a:t>
            </a:r>
            <a:r>
              <a:rPr lang="fr-BE" dirty="0"/>
              <a:t> </a:t>
            </a:r>
            <a:r>
              <a:rPr lang="fr-BE" dirty="0" err="1"/>
              <a:t>neu</a:t>
            </a:r>
            <a:r>
              <a:rPr lang="fr-BE" dirty="0"/>
              <a:t> </a:t>
            </a:r>
            <a:r>
              <a:rPr lang="fr-BE" dirty="0" err="1"/>
              <a:t>ausrichten</a:t>
            </a:r>
            <a:endParaRPr lang="fr-BE" dirty="0"/>
          </a:p>
        </p:txBody>
      </p:sp>
      <p:sp>
        <p:nvSpPr>
          <p:cNvPr id="4" name="Espace réservé du contenu 3">
            <a:extLst>
              <a:ext uri="{FF2B5EF4-FFF2-40B4-BE49-F238E27FC236}">
                <a16:creationId xmlns:a16="http://schemas.microsoft.com/office/drawing/2014/main" id="{1B8C2250-5E39-5803-7840-C305BF7A7BAF}"/>
              </a:ext>
            </a:extLst>
          </p:cNvPr>
          <p:cNvSpPr>
            <a:spLocks noGrp="1"/>
          </p:cNvSpPr>
          <p:nvPr>
            <p:ph idx="10"/>
          </p:nvPr>
        </p:nvSpPr>
        <p:spPr>
          <a:xfrm>
            <a:off x="119336" y="843903"/>
            <a:ext cx="5544616" cy="3184382"/>
          </a:xfrm>
        </p:spPr>
        <p:txBody>
          <a:bodyPr/>
          <a:lstStyle/>
          <a:p>
            <a:pPr marL="0" indent="0" algn="just">
              <a:buNone/>
            </a:pPr>
            <a:r>
              <a:rPr lang="fr-BE" sz="2000" b="1" dirty="0" err="1"/>
              <a:t>Parkstraße</a:t>
            </a:r>
            <a:r>
              <a:rPr lang="fr-BE" sz="2000" b="1" dirty="0"/>
              <a:t> – </a:t>
            </a:r>
            <a:r>
              <a:rPr lang="fr-BE" sz="2000" b="1" dirty="0" err="1"/>
              <a:t>Bereich</a:t>
            </a:r>
            <a:r>
              <a:rPr lang="fr-BE" sz="2000" b="1" dirty="0"/>
              <a:t> </a:t>
            </a:r>
            <a:r>
              <a:rPr lang="fr-BE" sz="2000" b="1" dirty="0" err="1"/>
              <a:t>Schule</a:t>
            </a:r>
            <a:endParaRPr lang="fr-BE" sz="2000" b="1" dirty="0"/>
          </a:p>
          <a:p>
            <a:pPr algn="just">
              <a:buFont typeface="Arial" panose="020B0604020202020204" pitchFamily="34" charset="0"/>
              <a:buChar char="•"/>
            </a:pPr>
            <a:r>
              <a:rPr lang="fr-BE" sz="1800" dirty="0" err="1"/>
              <a:t>Einbahnstraße</a:t>
            </a:r>
            <a:r>
              <a:rPr lang="fr-BE" sz="1800" dirty="0"/>
              <a:t> (</a:t>
            </a:r>
            <a:r>
              <a:rPr lang="fr-BE" sz="1800" dirty="0" err="1"/>
              <a:t>Richtung</a:t>
            </a:r>
            <a:r>
              <a:rPr lang="fr-BE" sz="1800" dirty="0"/>
              <a:t> </a:t>
            </a:r>
            <a:r>
              <a:rPr lang="fr-BE" sz="1800" dirty="0" err="1"/>
              <a:t>Brunnenstraße</a:t>
            </a:r>
            <a:r>
              <a:rPr lang="fr-BE" sz="1800" dirty="0"/>
              <a:t>) </a:t>
            </a:r>
          </a:p>
          <a:p>
            <a:pPr algn="just">
              <a:buFont typeface="Arial" panose="020B0604020202020204" pitchFamily="34" charset="0"/>
              <a:buChar char="•"/>
            </a:pPr>
            <a:r>
              <a:rPr lang="fr-BE" sz="1800" dirty="0" err="1"/>
              <a:t>Beidseitige</a:t>
            </a:r>
            <a:r>
              <a:rPr lang="fr-BE" sz="1800" dirty="0"/>
              <a:t> </a:t>
            </a:r>
            <a:r>
              <a:rPr lang="fr-BE" sz="1800" dirty="0" err="1"/>
              <a:t>Erweiterung</a:t>
            </a:r>
            <a:r>
              <a:rPr lang="fr-BE" sz="1800" dirty="0"/>
              <a:t> der </a:t>
            </a:r>
            <a:r>
              <a:rPr lang="fr-BE" sz="1800" dirty="0" err="1"/>
              <a:t>Bürgersteige</a:t>
            </a:r>
            <a:endParaRPr lang="fr-BE" sz="1800" dirty="0"/>
          </a:p>
          <a:p>
            <a:pPr algn="just">
              <a:buFont typeface="Arial" panose="020B0604020202020204" pitchFamily="34" charset="0"/>
              <a:buChar char="•"/>
            </a:pPr>
            <a:r>
              <a:rPr lang="fr-BE" sz="1800" dirty="0" err="1"/>
              <a:t>Schaffung</a:t>
            </a:r>
            <a:r>
              <a:rPr lang="fr-BE" sz="1800" dirty="0"/>
              <a:t> </a:t>
            </a:r>
            <a:r>
              <a:rPr lang="fr-BE" sz="1800" dirty="0" err="1"/>
              <a:t>eines</a:t>
            </a:r>
            <a:r>
              <a:rPr lang="fr-BE" sz="1800" dirty="0"/>
              <a:t> </a:t>
            </a:r>
            <a:r>
              <a:rPr lang="fr-BE" sz="1800" dirty="0" err="1"/>
              <a:t>Radweges</a:t>
            </a:r>
            <a:r>
              <a:rPr lang="fr-BE" sz="1800" dirty="0"/>
              <a:t> (F99b) </a:t>
            </a:r>
            <a:r>
              <a:rPr lang="fr-BE" sz="1800" dirty="0" err="1"/>
              <a:t>bergauf</a:t>
            </a:r>
            <a:endParaRPr lang="fr-BE" sz="1800" dirty="0"/>
          </a:p>
          <a:p>
            <a:pPr algn="just">
              <a:buFont typeface="Arial" panose="020B0604020202020204" pitchFamily="34" charset="0"/>
              <a:buChar char="•"/>
            </a:pPr>
            <a:r>
              <a:rPr lang="fr-BE" sz="1800" dirty="0" err="1"/>
              <a:t>Radfahrer</a:t>
            </a:r>
            <a:r>
              <a:rPr lang="fr-BE" sz="1800" dirty="0"/>
              <a:t> </a:t>
            </a:r>
            <a:r>
              <a:rPr lang="fr-BE" sz="1800" dirty="0" err="1"/>
              <a:t>auf</a:t>
            </a:r>
            <a:r>
              <a:rPr lang="fr-BE" sz="1800" dirty="0"/>
              <a:t> der </a:t>
            </a:r>
            <a:r>
              <a:rPr lang="fr-BE" sz="1800" dirty="0" err="1"/>
              <a:t>Fahrbahn</a:t>
            </a:r>
            <a:r>
              <a:rPr lang="fr-BE" sz="1800" dirty="0"/>
              <a:t> (Chevron-Logo) </a:t>
            </a:r>
            <a:r>
              <a:rPr lang="fr-BE" sz="1800" dirty="0" err="1"/>
              <a:t>bergab</a:t>
            </a:r>
            <a:endParaRPr lang="fr-BE" sz="1800" dirty="0"/>
          </a:p>
          <a:p>
            <a:pPr algn="just">
              <a:buFont typeface="Arial" panose="020B0604020202020204" pitchFamily="34" charset="0"/>
              <a:buChar char="•"/>
            </a:pPr>
            <a:r>
              <a:rPr lang="fr-BE" sz="1800" dirty="0" err="1"/>
              <a:t>Parken</a:t>
            </a:r>
            <a:r>
              <a:rPr lang="fr-BE" sz="1800" dirty="0"/>
              <a:t> und Kiss-and-Ride </a:t>
            </a:r>
            <a:r>
              <a:rPr lang="fr-BE" sz="1800" dirty="0" err="1"/>
              <a:t>auf</a:t>
            </a:r>
            <a:r>
              <a:rPr lang="fr-BE" sz="1800" dirty="0"/>
              <a:t> </a:t>
            </a:r>
            <a:r>
              <a:rPr lang="fr-BE" sz="1800" dirty="0" err="1"/>
              <a:t>Schulseite</a:t>
            </a:r>
            <a:endParaRPr lang="fr-BE" sz="1800" dirty="0"/>
          </a:p>
          <a:p>
            <a:pPr algn="just">
              <a:buFont typeface="Arial" panose="020B0604020202020204" pitchFamily="34" charset="0"/>
              <a:buChar char="•"/>
            </a:pPr>
            <a:r>
              <a:rPr lang="fr-BE" sz="1800" dirty="0" err="1"/>
              <a:t>Bushaltestelle</a:t>
            </a:r>
            <a:r>
              <a:rPr lang="fr-BE" sz="1800" dirty="0"/>
              <a:t> </a:t>
            </a:r>
            <a:r>
              <a:rPr lang="fr-BE" sz="1800" dirty="0" err="1"/>
              <a:t>auf</a:t>
            </a:r>
            <a:r>
              <a:rPr lang="fr-BE" sz="1800" dirty="0"/>
              <a:t> </a:t>
            </a:r>
            <a:r>
              <a:rPr lang="fr-BE" sz="1800" dirty="0" err="1"/>
              <a:t>Schulseite</a:t>
            </a:r>
            <a:r>
              <a:rPr lang="fr-BE" sz="1800" dirty="0"/>
              <a:t> </a:t>
            </a:r>
            <a:r>
              <a:rPr lang="fr-BE" sz="1800" dirty="0" err="1"/>
              <a:t>bleibt</a:t>
            </a:r>
            <a:endParaRPr lang="fr-BE" sz="1800" dirty="0"/>
          </a:p>
          <a:p>
            <a:pPr algn="just">
              <a:buFont typeface="Arial" panose="020B0604020202020204" pitchFamily="34" charset="0"/>
              <a:buChar char="•"/>
            </a:pPr>
            <a:r>
              <a:rPr lang="fr-BE" sz="1800" dirty="0" err="1"/>
              <a:t>Umgestaltung</a:t>
            </a:r>
            <a:r>
              <a:rPr lang="fr-BE" sz="1800" dirty="0"/>
              <a:t> der </a:t>
            </a:r>
            <a:r>
              <a:rPr lang="fr-BE" sz="1800" dirty="0" err="1"/>
              <a:t>Kreuzung</a:t>
            </a:r>
            <a:r>
              <a:rPr lang="fr-BE" sz="1800" dirty="0"/>
              <a:t> </a:t>
            </a:r>
            <a:r>
              <a:rPr lang="fr-BE" sz="1800" dirty="0" err="1"/>
              <a:t>Brunnenstraße</a:t>
            </a:r>
            <a:r>
              <a:rPr lang="fr-BE" sz="1800" dirty="0"/>
              <a:t>, </a:t>
            </a:r>
            <a:r>
              <a:rPr lang="fr-BE" sz="1800" dirty="0" err="1"/>
              <a:t>Parkstraße</a:t>
            </a:r>
            <a:r>
              <a:rPr lang="fr-BE" sz="1800" dirty="0"/>
              <a:t>, </a:t>
            </a:r>
            <a:r>
              <a:rPr lang="fr-BE" sz="1800" dirty="0" err="1"/>
              <a:t>Schulstraße</a:t>
            </a:r>
            <a:endParaRPr lang="fr-BE" sz="1800" dirty="0"/>
          </a:p>
        </p:txBody>
      </p:sp>
      <p:pic>
        <p:nvPicPr>
          <p:cNvPr id="1026" name="Picture 2">
            <a:extLst>
              <a:ext uri="{FF2B5EF4-FFF2-40B4-BE49-F238E27FC236}">
                <a16:creationId xmlns:a16="http://schemas.microsoft.com/office/drawing/2014/main" id="{16564C7F-4666-8D14-A611-95924BEBDA8A}"/>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3412222" y="4172846"/>
            <a:ext cx="2057830" cy="242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69C6B94F-F890-7943-6FD5-04615A7130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12" y="4172847"/>
            <a:ext cx="3232674" cy="242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 en angle 9">
            <a:extLst>
              <a:ext uri="{FF2B5EF4-FFF2-40B4-BE49-F238E27FC236}">
                <a16:creationId xmlns:a16="http://schemas.microsoft.com/office/drawing/2014/main" id="{CFA9F268-FF98-C5D0-B2CB-F0B3AA713954}"/>
              </a:ext>
            </a:extLst>
          </p:cNvPr>
          <p:cNvCxnSpPr>
            <a:cxnSpLocks/>
          </p:cNvCxnSpPr>
          <p:nvPr/>
        </p:nvCxnSpPr>
        <p:spPr>
          <a:xfrm>
            <a:off x="10543113" y="4365104"/>
            <a:ext cx="953487" cy="2385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125499E9-6228-6B12-A7C4-55944E411189}"/>
              </a:ext>
            </a:extLst>
          </p:cNvPr>
          <p:cNvSpPr txBox="1"/>
          <p:nvPr/>
        </p:nvSpPr>
        <p:spPr>
          <a:xfrm>
            <a:off x="10632504" y="4618282"/>
            <a:ext cx="1563989" cy="954107"/>
          </a:xfrm>
          <a:prstGeom prst="rect">
            <a:avLst/>
          </a:prstGeom>
          <a:noFill/>
        </p:spPr>
        <p:txBody>
          <a:bodyPr wrap="square" rtlCol="0">
            <a:spAutoFit/>
          </a:bodyPr>
          <a:lstStyle/>
          <a:p>
            <a:pPr algn="ctr"/>
            <a:r>
              <a:rPr lang="fr-BE" sz="1400" dirty="0" err="1">
                <a:solidFill>
                  <a:srgbClr val="000000"/>
                </a:solidFill>
              </a:rPr>
              <a:t>Private</a:t>
            </a:r>
            <a:r>
              <a:rPr lang="fr-BE" sz="1400" dirty="0">
                <a:solidFill>
                  <a:srgbClr val="000000"/>
                </a:solidFill>
              </a:rPr>
              <a:t> </a:t>
            </a:r>
            <a:r>
              <a:rPr lang="fr-BE" sz="1400" dirty="0" err="1">
                <a:solidFill>
                  <a:srgbClr val="000000"/>
                </a:solidFill>
              </a:rPr>
              <a:t>Bürgersteigzone</a:t>
            </a:r>
            <a:endParaRPr lang="fr-BE" sz="1400" dirty="0">
              <a:solidFill>
                <a:srgbClr val="000000"/>
              </a:solidFill>
            </a:endParaRPr>
          </a:p>
          <a:p>
            <a:pPr algn="ctr"/>
            <a:r>
              <a:rPr lang="fr-BE" sz="1400" dirty="0">
                <a:solidFill>
                  <a:srgbClr val="000000"/>
                </a:solidFill>
              </a:rPr>
              <a:t>(in </a:t>
            </a:r>
            <a:r>
              <a:rPr lang="fr-BE" sz="1400" dirty="0" err="1">
                <a:solidFill>
                  <a:srgbClr val="000000"/>
                </a:solidFill>
              </a:rPr>
              <a:t>Gestaltung</a:t>
            </a:r>
            <a:r>
              <a:rPr lang="fr-BE" sz="1400" dirty="0">
                <a:solidFill>
                  <a:srgbClr val="000000"/>
                </a:solidFill>
              </a:rPr>
              <a:t> </a:t>
            </a:r>
            <a:r>
              <a:rPr lang="fr-BE" sz="1400" dirty="0" err="1">
                <a:solidFill>
                  <a:srgbClr val="000000"/>
                </a:solidFill>
              </a:rPr>
              <a:t>einbauen</a:t>
            </a:r>
            <a:r>
              <a:rPr lang="fr-BE" sz="1400" dirty="0">
                <a:solidFill>
                  <a:srgbClr val="000000"/>
                </a:solidFill>
              </a:rPr>
              <a:t>?)</a:t>
            </a:r>
          </a:p>
        </p:txBody>
      </p:sp>
      <p:cxnSp>
        <p:nvCxnSpPr>
          <p:cNvPr id="20" name="Connecteur : en angle 19">
            <a:extLst>
              <a:ext uri="{FF2B5EF4-FFF2-40B4-BE49-F238E27FC236}">
                <a16:creationId xmlns:a16="http://schemas.microsoft.com/office/drawing/2014/main" id="{A00125AB-67CA-8468-EBFF-ED6649F2B6E0}"/>
              </a:ext>
            </a:extLst>
          </p:cNvPr>
          <p:cNvCxnSpPr/>
          <p:nvPr/>
        </p:nvCxnSpPr>
        <p:spPr>
          <a:xfrm rot="5400000">
            <a:off x="8004501" y="4366542"/>
            <a:ext cx="287455" cy="2160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E21FE62A-7D67-7002-9D71-D0928DCEF382}"/>
              </a:ext>
            </a:extLst>
          </p:cNvPr>
          <p:cNvCxnSpPr/>
          <p:nvPr/>
        </p:nvCxnSpPr>
        <p:spPr>
          <a:xfrm>
            <a:off x="10272464" y="4342560"/>
            <a:ext cx="0" cy="238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798B011C-F253-A272-A2B6-0EDA2695403A}"/>
              </a:ext>
            </a:extLst>
          </p:cNvPr>
          <p:cNvSpPr txBox="1"/>
          <p:nvPr/>
        </p:nvSpPr>
        <p:spPr>
          <a:xfrm>
            <a:off x="9947579" y="4589310"/>
            <a:ext cx="793786" cy="954107"/>
          </a:xfrm>
          <a:prstGeom prst="rect">
            <a:avLst/>
          </a:prstGeom>
          <a:noFill/>
        </p:spPr>
        <p:txBody>
          <a:bodyPr wrap="square" rtlCol="0">
            <a:spAutoFit/>
          </a:bodyPr>
          <a:lstStyle/>
          <a:p>
            <a:pPr algn="ctr"/>
            <a:r>
              <a:rPr lang="fr-BE" sz="1400" dirty="0" err="1">
                <a:solidFill>
                  <a:srgbClr val="000000"/>
                </a:solidFill>
              </a:rPr>
              <a:t>Öffent</a:t>
            </a:r>
            <a:r>
              <a:rPr lang="fr-BE" sz="1400" dirty="0">
                <a:solidFill>
                  <a:srgbClr val="000000"/>
                </a:solidFill>
              </a:rPr>
              <a:t>-licher Bürger-</a:t>
            </a:r>
            <a:r>
              <a:rPr lang="fr-BE" sz="1400" dirty="0" err="1">
                <a:solidFill>
                  <a:srgbClr val="000000"/>
                </a:solidFill>
              </a:rPr>
              <a:t>steig</a:t>
            </a:r>
            <a:endParaRPr lang="fr-BE" sz="1400" dirty="0">
              <a:solidFill>
                <a:srgbClr val="000000"/>
              </a:solidFill>
            </a:endParaRPr>
          </a:p>
        </p:txBody>
      </p:sp>
      <p:cxnSp>
        <p:nvCxnSpPr>
          <p:cNvPr id="26" name="Connecteur droit avec flèche 25">
            <a:extLst>
              <a:ext uri="{FF2B5EF4-FFF2-40B4-BE49-F238E27FC236}">
                <a16:creationId xmlns:a16="http://schemas.microsoft.com/office/drawing/2014/main" id="{A0CA374F-A577-139C-6308-000D3AEF0B3D}"/>
              </a:ext>
            </a:extLst>
          </p:cNvPr>
          <p:cNvCxnSpPr/>
          <p:nvPr/>
        </p:nvCxnSpPr>
        <p:spPr>
          <a:xfrm>
            <a:off x="9120336" y="4342560"/>
            <a:ext cx="0" cy="315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F535AE03-1183-4C14-3642-907D745A6BFF}"/>
              </a:ext>
            </a:extLst>
          </p:cNvPr>
          <p:cNvSpPr txBox="1"/>
          <p:nvPr/>
        </p:nvSpPr>
        <p:spPr>
          <a:xfrm>
            <a:off x="8519209" y="4618543"/>
            <a:ext cx="1452762" cy="738664"/>
          </a:xfrm>
          <a:prstGeom prst="rect">
            <a:avLst/>
          </a:prstGeom>
          <a:noFill/>
        </p:spPr>
        <p:txBody>
          <a:bodyPr wrap="square" rtlCol="0">
            <a:spAutoFit/>
          </a:bodyPr>
          <a:lstStyle/>
          <a:p>
            <a:pPr algn="ctr"/>
            <a:r>
              <a:rPr lang="fr-BE" sz="1400" dirty="0" err="1">
                <a:solidFill>
                  <a:srgbClr val="000000"/>
                </a:solidFill>
              </a:rPr>
              <a:t>Einbahnstraße</a:t>
            </a:r>
            <a:r>
              <a:rPr lang="fr-BE" sz="1400" dirty="0">
                <a:solidFill>
                  <a:srgbClr val="000000"/>
                </a:solidFill>
              </a:rPr>
              <a:t> + </a:t>
            </a:r>
            <a:r>
              <a:rPr lang="fr-BE" sz="1400" dirty="0" err="1">
                <a:solidFill>
                  <a:srgbClr val="000000"/>
                </a:solidFill>
              </a:rPr>
              <a:t>Radweg</a:t>
            </a:r>
            <a:r>
              <a:rPr lang="fr-BE" sz="1400" dirty="0">
                <a:solidFill>
                  <a:srgbClr val="000000"/>
                </a:solidFill>
              </a:rPr>
              <a:t> </a:t>
            </a:r>
            <a:r>
              <a:rPr lang="fr-BE" sz="1400" dirty="0" err="1">
                <a:solidFill>
                  <a:srgbClr val="000000"/>
                </a:solidFill>
              </a:rPr>
              <a:t>vorgeschlagen</a:t>
            </a:r>
            <a:endParaRPr lang="fr-BE" sz="1400" dirty="0">
              <a:solidFill>
                <a:srgbClr val="000000"/>
              </a:solidFill>
            </a:endParaRPr>
          </a:p>
        </p:txBody>
      </p:sp>
      <p:pic>
        <p:nvPicPr>
          <p:cNvPr id="9" name="Image 8" descr="Une image contenant capture d’écran, ciel, arbre&#10;&#10;Description générée automatiquement">
            <a:extLst>
              <a:ext uri="{FF2B5EF4-FFF2-40B4-BE49-F238E27FC236}">
                <a16:creationId xmlns:a16="http://schemas.microsoft.com/office/drawing/2014/main" id="{567B97D0-1F8C-4C79-3D51-2EA89F5B4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11" r="12997" b="6708"/>
          <a:stretch/>
        </p:blipFill>
        <p:spPr>
          <a:xfrm>
            <a:off x="5788488" y="1008831"/>
            <a:ext cx="6256330" cy="3284265"/>
          </a:xfrm>
          <a:prstGeom prst="rect">
            <a:avLst/>
          </a:prstGeom>
        </p:spPr>
      </p:pic>
      <p:sp>
        <p:nvSpPr>
          <p:cNvPr id="12" name="ZoneTexte 11">
            <a:extLst>
              <a:ext uri="{FF2B5EF4-FFF2-40B4-BE49-F238E27FC236}">
                <a16:creationId xmlns:a16="http://schemas.microsoft.com/office/drawing/2014/main" id="{C667F6DE-D904-7F2F-8E4C-7953F760F390}"/>
              </a:ext>
            </a:extLst>
          </p:cNvPr>
          <p:cNvSpPr txBox="1"/>
          <p:nvPr/>
        </p:nvSpPr>
        <p:spPr>
          <a:xfrm>
            <a:off x="6312024" y="3990554"/>
            <a:ext cx="1228221" cy="307777"/>
          </a:xfrm>
          <a:prstGeom prst="rect">
            <a:avLst/>
          </a:prstGeom>
          <a:solidFill>
            <a:schemeClr val="accent5">
              <a:lumMod val="20000"/>
              <a:lumOff val="80000"/>
            </a:schemeClr>
          </a:solidFill>
        </p:spPr>
        <p:txBody>
          <a:bodyPr wrap="none" rtlCol="0">
            <a:spAutoFit/>
          </a:bodyPr>
          <a:lstStyle/>
          <a:p>
            <a:r>
              <a:rPr lang="fr-BE" sz="1400" b="1" dirty="0" err="1">
                <a:solidFill>
                  <a:srgbClr val="000000"/>
                </a:solidFill>
              </a:rPr>
              <a:t>Gemeindepark</a:t>
            </a:r>
            <a:endParaRPr lang="fr-BE" b="1" dirty="0">
              <a:solidFill>
                <a:srgbClr val="000000"/>
              </a:solidFill>
            </a:endParaRPr>
          </a:p>
        </p:txBody>
      </p:sp>
      <p:pic>
        <p:nvPicPr>
          <p:cNvPr id="2050" name="Picture 2">
            <a:extLst>
              <a:ext uri="{FF2B5EF4-FFF2-40B4-BE49-F238E27FC236}">
                <a16:creationId xmlns:a16="http://schemas.microsoft.com/office/drawing/2014/main" id="{DF6D2961-B86F-8CBE-6819-38CE941AB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5930" y="4656013"/>
            <a:ext cx="863413" cy="86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597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C1251B-82B3-2E99-6EFB-CF10EDF88929}"/>
              </a:ext>
            </a:extLst>
          </p:cNvPr>
          <p:cNvSpPr>
            <a:spLocks noGrp="1"/>
          </p:cNvSpPr>
          <p:nvPr>
            <p:ph type="sldNum" sz="quarter" idx="7"/>
          </p:nvPr>
        </p:nvSpPr>
        <p:spPr/>
        <p:txBody>
          <a:bodyPr/>
          <a:lstStyle/>
          <a:p>
            <a:fld id="{B6F15528-21DE-4FAA-801E-634DDDAF4B2B}" type="slidenum">
              <a:rPr lang="fr-BE" smtClean="0"/>
              <a:pPr/>
              <a:t>26</a:t>
            </a:fld>
            <a:endParaRPr lang="fr-BE"/>
          </a:p>
        </p:txBody>
      </p:sp>
      <p:sp>
        <p:nvSpPr>
          <p:cNvPr id="3" name="Titre 2">
            <a:extLst>
              <a:ext uri="{FF2B5EF4-FFF2-40B4-BE49-F238E27FC236}">
                <a16:creationId xmlns:a16="http://schemas.microsoft.com/office/drawing/2014/main" id="{F30C5ED5-4DA9-92C7-EA3E-F740EF862ADB}"/>
              </a:ext>
            </a:extLst>
          </p:cNvPr>
          <p:cNvSpPr>
            <a:spLocks noGrp="1"/>
          </p:cNvSpPr>
          <p:nvPr>
            <p:ph type="title"/>
          </p:nvPr>
        </p:nvSpPr>
        <p:spPr/>
        <p:txBody>
          <a:bodyPr/>
          <a:lstStyle/>
          <a:p>
            <a:r>
              <a:rPr lang="fr-BE" dirty="0" err="1"/>
              <a:t>Einbahnstraßenverkehr</a:t>
            </a:r>
            <a:r>
              <a:rPr lang="fr-BE" dirty="0"/>
              <a:t> in </a:t>
            </a:r>
            <a:r>
              <a:rPr lang="fr-BE" dirty="0" err="1"/>
              <a:t>Poststraße</a:t>
            </a:r>
            <a:r>
              <a:rPr lang="fr-BE" dirty="0"/>
              <a:t> </a:t>
            </a:r>
            <a:r>
              <a:rPr lang="fr-BE" dirty="0" err="1"/>
              <a:t>umkehren</a:t>
            </a:r>
            <a:r>
              <a:rPr lang="fr-BE" dirty="0"/>
              <a:t> </a:t>
            </a:r>
          </a:p>
        </p:txBody>
      </p:sp>
      <p:pic>
        <p:nvPicPr>
          <p:cNvPr id="7" name="Image 6" descr="Une image contenant diagramme&#10;&#10;Description générée automatiquement">
            <a:extLst>
              <a:ext uri="{FF2B5EF4-FFF2-40B4-BE49-F238E27FC236}">
                <a16:creationId xmlns:a16="http://schemas.microsoft.com/office/drawing/2014/main" id="{18006E43-AE12-4B17-22DD-EC913BB8C8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6457" t="2423" r="1297" b="12406"/>
          <a:stretch/>
        </p:blipFill>
        <p:spPr>
          <a:xfrm>
            <a:off x="6672064" y="1093159"/>
            <a:ext cx="5203152" cy="4295517"/>
          </a:xfrm>
          <a:prstGeom prst="rect">
            <a:avLst/>
          </a:prstGeom>
        </p:spPr>
      </p:pic>
      <p:cxnSp>
        <p:nvCxnSpPr>
          <p:cNvPr id="15" name="Connecteur droit avec flèche 14">
            <a:extLst>
              <a:ext uri="{FF2B5EF4-FFF2-40B4-BE49-F238E27FC236}">
                <a16:creationId xmlns:a16="http://schemas.microsoft.com/office/drawing/2014/main" id="{CB8381D2-C6B2-7E4A-C620-11B2BDA1BD3D}"/>
              </a:ext>
            </a:extLst>
          </p:cNvPr>
          <p:cNvCxnSpPr>
            <a:cxnSpLocks/>
          </p:cNvCxnSpPr>
          <p:nvPr/>
        </p:nvCxnSpPr>
        <p:spPr>
          <a:xfrm>
            <a:off x="7194696" y="1806049"/>
            <a:ext cx="185539" cy="44234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C95B3C6-D6B2-7FF5-7A53-00EA9AA42FC6}"/>
              </a:ext>
            </a:extLst>
          </p:cNvPr>
          <p:cNvCxnSpPr>
            <a:cxnSpLocks/>
          </p:cNvCxnSpPr>
          <p:nvPr/>
        </p:nvCxnSpPr>
        <p:spPr>
          <a:xfrm flipH="1">
            <a:off x="8202808" y="2138364"/>
            <a:ext cx="216024" cy="20238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E27BD3E-7DFB-5915-CDD1-C5909413E739}"/>
              </a:ext>
            </a:extLst>
          </p:cNvPr>
          <p:cNvCxnSpPr>
            <a:cxnSpLocks/>
          </p:cNvCxnSpPr>
          <p:nvPr/>
        </p:nvCxnSpPr>
        <p:spPr>
          <a:xfrm flipH="1">
            <a:off x="7588623" y="2527280"/>
            <a:ext cx="339168" cy="120729"/>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35A5B00B-2740-2AC8-741E-730362EA5161}"/>
              </a:ext>
            </a:extLst>
          </p:cNvPr>
          <p:cNvCxnSpPr>
            <a:cxnSpLocks/>
          </p:cNvCxnSpPr>
          <p:nvPr/>
        </p:nvCxnSpPr>
        <p:spPr>
          <a:xfrm flipH="1">
            <a:off x="9022732" y="3534241"/>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B520450A-6301-D366-3AB6-398720D5FFEE}"/>
              </a:ext>
            </a:extLst>
          </p:cNvPr>
          <p:cNvCxnSpPr>
            <a:cxnSpLocks/>
          </p:cNvCxnSpPr>
          <p:nvPr/>
        </p:nvCxnSpPr>
        <p:spPr>
          <a:xfrm flipH="1">
            <a:off x="6900908" y="4686369"/>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773BC48C-C136-8AF8-95FE-50F3FEB208DB}"/>
              </a:ext>
            </a:extLst>
          </p:cNvPr>
          <p:cNvCxnSpPr>
            <a:cxnSpLocks/>
          </p:cNvCxnSpPr>
          <p:nvPr/>
        </p:nvCxnSpPr>
        <p:spPr>
          <a:xfrm>
            <a:off x="8104400" y="5409307"/>
            <a:ext cx="0" cy="35718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FBA840B5-5A39-E6CC-3993-7182079EA930}"/>
              </a:ext>
            </a:extLst>
          </p:cNvPr>
          <p:cNvCxnSpPr>
            <a:cxnSpLocks/>
          </p:cNvCxnSpPr>
          <p:nvPr/>
        </p:nvCxnSpPr>
        <p:spPr>
          <a:xfrm>
            <a:off x="7914673" y="4705827"/>
            <a:ext cx="266264" cy="216024"/>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EAD976ED-CBD9-7461-77A4-B64094CB38D8}"/>
              </a:ext>
            </a:extLst>
          </p:cNvPr>
          <p:cNvCxnSpPr>
            <a:cxnSpLocks/>
          </p:cNvCxnSpPr>
          <p:nvPr/>
        </p:nvCxnSpPr>
        <p:spPr>
          <a:xfrm>
            <a:off x="9174717" y="5613380"/>
            <a:ext cx="324235" cy="153109"/>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21BB6436-5059-CB92-97D9-99A706E84918}"/>
              </a:ext>
            </a:extLst>
          </p:cNvPr>
          <p:cNvCxnSpPr>
            <a:cxnSpLocks/>
          </p:cNvCxnSpPr>
          <p:nvPr/>
        </p:nvCxnSpPr>
        <p:spPr>
          <a:xfrm>
            <a:off x="9022732" y="4552718"/>
            <a:ext cx="324235" cy="153109"/>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Forme libre : forme 33">
            <a:extLst>
              <a:ext uri="{FF2B5EF4-FFF2-40B4-BE49-F238E27FC236}">
                <a16:creationId xmlns:a16="http://schemas.microsoft.com/office/drawing/2014/main" id="{6465371F-F8B4-8295-72E6-CE4651B72233}"/>
              </a:ext>
            </a:extLst>
          </p:cNvPr>
          <p:cNvSpPr/>
          <p:nvPr/>
        </p:nvSpPr>
        <p:spPr>
          <a:xfrm>
            <a:off x="11393214" y="764704"/>
            <a:ext cx="679450" cy="1373660"/>
          </a:xfrm>
          <a:custGeom>
            <a:avLst/>
            <a:gdLst>
              <a:gd name="connsiteX0" fmla="*/ 0 w 630620"/>
              <a:gd name="connsiteY0" fmla="*/ 0 h 1177159"/>
              <a:gd name="connsiteX1" fmla="*/ 367862 w 630620"/>
              <a:gd name="connsiteY1" fmla="*/ 630621 h 1177159"/>
              <a:gd name="connsiteX2" fmla="*/ 630620 w 630620"/>
              <a:gd name="connsiteY2" fmla="*/ 1177159 h 1177159"/>
            </a:gdLst>
            <a:ahLst/>
            <a:cxnLst>
              <a:cxn ang="0">
                <a:pos x="connsiteX0" y="connsiteY0"/>
              </a:cxn>
              <a:cxn ang="0">
                <a:pos x="connsiteX1" y="connsiteY1"/>
              </a:cxn>
              <a:cxn ang="0">
                <a:pos x="connsiteX2" y="connsiteY2"/>
              </a:cxn>
            </a:cxnLst>
            <a:rect l="l" t="t" r="r" b="b"/>
            <a:pathLst>
              <a:path w="630620" h="1177159">
                <a:moveTo>
                  <a:pt x="0" y="0"/>
                </a:moveTo>
                <a:cubicBezTo>
                  <a:pt x="131379" y="217214"/>
                  <a:pt x="262759" y="434428"/>
                  <a:pt x="367862" y="630621"/>
                </a:cubicBezTo>
                <a:cubicBezTo>
                  <a:pt x="472965" y="826814"/>
                  <a:pt x="551792" y="1001986"/>
                  <a:pt x="630620" y="1177159"/>
                </a:cubicBezTo>
              </a:path>
            </a:pathLst>
          </a:custGeom>
          <a:noFill/>
          <a:ln w="127000">
            <a:solidFill>
              <a:schemeClr val="accent4">
                <a:alpha val="74000"/>
              </a:schemeClr>
            </a:solidFill>
            <a:headEnd type="triangle" w="sm"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6" name="Connecteur droit avec flèche 35">
            <a:extLst>
              <a:ext uri="{FF2B5EF4-FFF2-40B4-BE49-F238E27FC236}">
                <a16:creationId xmlns:a16="http://schemas.microsoft.com/office/drawing/2014/main" id="{D5870CD2-25AF-8F87-B70C-EAA4CA9F4A44}"/>
              </a:ext>
            </a:extLst>
          </p:cNvPr>
          <p:cNvCxnSpPr>
            <a:cxnSpLocks/>
          </p:cNvCxnSpPr>
          <p:nvPr/>
        </p:nvCxnSpPr>
        <p:spPr>
          <a:xfrm flipH="1">
            <a:off x="10056440" y="1806049"/>
            <a:ext cx="1582960" cy="1224136"/>
          </a:xfrm>
          <a:prstGeom prst="straightConnector1">
            <a:avLst/>
          </a:prstGeom>
          <a:ln w="381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D279B447-C6F3-109B-134C-0B702150494A}"/>
              </a:ext>
            </a:extLst>
          </p:cNvPr>
          <p:cNvSpPr txBox="1"/>
          <p:nvPr/>
        </p:nvSpPr>
        <p:spPr>
          <a:xfrm rot="591259">
            <a:off x="9809417" y="3819227"/>
            <a:ext cx="494046" cy="830997"/>
          </a:xfrm>
          <a:prstGeom prst="rect">
            <a:avLst/>
          </a:prstGeom>
          <a:noFill/>
        </p:spPr>
        <p:txBody>
          <a:bodyPr wrap="none" rtlCol="0">
            <a:spAutoFit/>
          </a:bodyPr>
          <a:lstStyle/>
          <a:p>
            <a:r>
              <a:rPr lang="fr-BE" sz="4800">
                <a:solidFill>
                  <a:schemeClr val="accent2"/>
                </a:solidFill>
              </a:rPr>
              <a:t>X</a:t>
            </a:r>
          </a:p>
        </p:txBody>
      </p:sp>
      <p:cxnSp>
        <p:nvCxnSpPr>
          <p:cNvPr id="39" name="Connecteur droit avec flèche 38">
            <a:extLst>
              <a:ext uri="{FF2B5EF4-FFF2-40B4-BE49-F238E27FC236}">
                <a16:creationId xmlns:a16="http://schemas.microsoft.com/office/drawing/2014/main" id="{22F4026F-C1C8-ED7B-DC5D-A74D002B2650}"/>
              </a:ext>
            </a:extLst>
          </p:cNvPr>
          <p:cNvCxnSpPr>
            <a:cxnSpLocks/>
          </p:cNvCxnSpPr>
          <p:nvPr/>
        </p:nvCxnSpPr>
        <p:spPr>
          <a:xfrm>
            <a:off x="7588623" y="3390225"/>
            <a:ext cx="169584" cy="392855"/>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C419E6A0-0063-470E-89FC-33E086664A7A}"/>
              </a:ext>
            </a:extLst>
          </p:cNvPr>
          <p:cNvCxnSpPr>
            <a:cxnSpLocks/>
          </p:cNvCxnSpPr>
          <p:nvPr/>
        </p:nvCxnSpPr>
        <p:spPr>
          <a:xfrm flipH="1" flipV="1">
            <a:off x="8310820" y="2840642"/>
            <a:ext cx="237934" cy="31671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DDEAD206-EB06-8C06-1ED0-06BB49A69E03}"/>
              </a:ext>
            </a:extLst>
          </p:cNvPr>
          <p:cNvCxnSpPr>
            <a:cxnSpLocks/>
          </p:cNvCxnSpPr>
          <p:nvPr/>
        </p:nvCxnSpPr>
        <p:spPr>
          <a:xfrm flipV="1">
            <a:off x="9892994" y="1281199"/>
            <a:ext cx="307462" cy="126486"/>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42D0199E-B12D-8232-BD5E-75B6C1EFA5A0}"/>
              </a:ext>
            </a:extLst>
          </p:cNvPr>
          <p:cNvCxnSpPr>
            <a:cxnSpLocks/>
          </p:cNvCxnSpPr>
          <p:nvPr/>
        </p:nvCxnSpPr>
        <p:spPr>
          <a:xfrm flipV="1">
            <a:off x="10108128" y="1813754"/>
            <a:ext cx="307462" cy="126486"/>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5339D42B-A7E2-02B0-1A40-1C45D134D0FF}"/>
              </a:ext>
            </a:extLst>
          </p:cNvPr>
          <p:cNvCxnSpPr>
            <a:cxnSpLocks/>
          </p:cNvCxnSpPr>
          <p:nvPr/>
        </p:nvCxnSpPr>
        <p:spPr>
          <a:xfrm flipH="1" flipV="1">
            <a:off x="9435477" y="2079544"/>
            <a:ext cx="237934" cy="31671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199CB1D4-4FA2-8549-44BB-97D893DCEFAD}"/>
              </a:ext>
            </a:extLst>
          </p:cNvPr>
          <p:cNvSpPr txBox="1"/>
          <p:nvPr/>
        </p:nvSpPr>
        <p:spPr>
          <a:xfrm>
            <a:off x="150077" y="935953"/>
            <a:ext cx="6097692" cy="2754600"/>
          </a:xfrm>
          <a:prstGeom prst="rect">
            <a:avLst/>
          </a:prstGeom>
          <a:noFill/>
        </p:spPr>
        <p:txBody>
          <a:bodyPr wrap="square">
            <a:spAutoFit/>
          </a:bodyPr>
          <a:lstStyle/>
          <a:p>
            <a:pPr marL="135743" algn="just"/>
            <a:r>
              <a:rPr lang="fr-FR" sz="1800" dirty="0" err="1">
                <a:solidFill>
                  <a:schemeClr val="tx1">
                    <a:lumMod val="50000"/>
                  </a:schemeClr>
                </a:solidFill>
                <a:ea typeface="Calibri" panose="020F0502020204030204" pitchFamily="34" charset="0"/>
                <a:cs typeface="Times New Roman" panose="02020603050405020304" pitchFamily="18" charset="0"/>
              </a:rPr>
              <a:t>Während</a:t>
            </a:r>
            <a:r>
              <a:rPr lang="fr-FR" sz="1800" dirty="0">
                <a:solidFill>
                  <a:schemeClr val="tx1">
                    <a:lumMod val="50000"/>
                  </a:schemeClr>
                </a:solidFill>
                <a:ea typeface="Calibri" panose="020F0502020204030204" pitchFamily="34" charset="0"/>
                <a:cs typeface="Times New Roman" panose="02020603050405020304" pitchFamily="18" charset="0"/>
              </a:rPr>
              <a:t> der </a:t>
            </a:r>
            <a:r>
              <a:rPr lang="fr-FR" sz="1800" dirty="0" err="1">
                <a:solidFill>
                  <a:schemeClr val="tx1">
                    <a:lumMod val="50000"/>
                  </a:schemeClr>
                </a:solidFill>
                <a:ea typeface="Calibri" panose="020F0502020204030204" pitchFamily="34" charset="0"/>
                <a:cs typeface="Times New Roman" panose="02020603050405020304" pitchFamily="18" charset="0"/>
              </a:rPr>
              <a:t>Transitverkehr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im</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Osten</a:t>
            </a:r>
            <a:r>
              <a:rPr lang="fr-FR" sz="1800" dirty="0">
                <a:solidFill>
                  <a:schemeClr val="tx1">
                    <a:lumMod val="50000"/>
                  </a:schemeClr>
                </a:solidFill>
                <a:ea typeface="Calibri" panose="020F0502020204030204" pitchFamily="34" charset="0"/>
                <a:cs typeface="Times New Roman" panose="02020603050405020304" pitchFamily="18" charset="0"/>
              </a:rPr>
              <a:t> des </a:t>
            </a:r>
            <a:r>
              <a:rPr lang="fr-FR" sz="1800" dirty="0" err="1">
                <a:solidFill>
                  <a:schemeClr val="tx1">
                    <a:lumMod val="50000"/>
                  </a:schemeClr>
                </a:solidFill>
                <a:ea typeface="Calibri" panose="020F0502020204030204" pitchFamily="34" charset="0"/>
                <a:cs typeface="Times New Roman" panose="02020603050405020304" pitchFamily="18" charset="0"/>
              </a:rPr>
              <a:t>Zentrums</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bevorzugt</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wird</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ist</a:t>
            </a:r>
            <a:r>
              <a:rPr lang="fr-FR" sz="1800" dirty="0">
                <a:solidFill>
                  <a:schemeClr val="tx1">
                    <a:lumMod val="50000"/>
                  </a:schemeClr>
                </a:solidFill>
                <a:ea typeface="Calibri" panose="020F0502020204030204" pitchFamily="34" charset="0"/>
                <a:cs typeface="Times New Roman" panose="02020603050405020304" pitchFamily="18" charset="0"/>
              </a:rPr>
              <a:t> es </a:t>
            </a:r>
            <a:r>
              <a:rPr lang="fr-FR" sz="1800" dirty="0" err="1">
                <a:solidFill>
                  <a:schemeClr val="tx1">
                    <a:lumMod val="50000"/>
                  </a:schemeClr>
                </a:solidFill>
                <a:ea typeface="Calibri" panose="020F0502020204030204" pitchFamily="34" charset="0"/>
                <a:cs typeface="Times New Roman" panose="02020603050405020304" pitchFamily="18" charset="0"/>
              </a:rPr>
              <a:t>wichtig</a:t>
            </a:r>
            <a:r>
              <a:rPr lang="fr-FR" sz="1800" dirty="0">
                <a:solidFill>
                  <a:schemeClr val="tx1">
                    <a:lumMod val="50000"/>
                  </a:schemeClr>
                </a:solidFill>
                <a:ea typeface="Calibri" panose="020F0502020204030204" pitchFamily="34" charset="0"/>
                <a:cs typeface="Times New Roman" panose="02020603050405020304" pitchFamily="18" charset="0"/>
              </a:rPr>
              <a:t> den </a:t>
            </a:r>
            <a:r>
              <a:rPr lang="fr-FR" sz="1800" dirty="0" err="1">
                <a:solidFill>
                  <a:schemeClr val="tx1">
                    <a:lumMod val="50000"/>
                  </a:schemeClr>
                </a:solidFill>
                <a:ea typeface="Calibri" panose="020F0502020204030204" pitchFamily="34" charset="0"/>
                <a:cs typeface="Times New Roman" panose="02020603050405020304" pitchFamily="18" charset="0"/>
              </a:rPr>
              <a:t>Zugang</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a:t>
            </a:r>
            <a:r>
              <a:rPr lang="fr-FR" sz="1800" dirty="0">
                <a:solidFill>
                  <a:schemeClr val="tx1">
                    <a:lumMod val="50000"/>
                  </a:schemeClr>
                </a:solidFill>
                <a:ea typeface="Calibri" panose="020F0502020204030204" pitchFamily="34" charset="0"/>
                <a:cs typeface="Times New Roman" panose="02020603050405020304" pitchFamily="18" charset="0"/>
              </a:rPr>
              <a:t> den </a:t>
            </a:r>
            <a:r>
              <a:rPr lang="fr-FR" sz="1800" dirty="0" err="1">
                <a:solidFill>
                  <a:schemeClr val="tx1">
                    <a:lumMod val="50000"/>
                  </a:schemeClr>
                </a:solidFill>
                <a:ea typeface="Calibri" panose="020F0502020204030204" pitchFamily="34" charset="0"/>
                <a:cs typeface="Times New Roman" panose="02020603050405020304" pitchFamily="18" charset="0"/>
              </a:rPr>
              <a:t>Hauptpolen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wie</a:t>
            </a:r>
            <a:r>
              <a:rPr lang="fr-FR" sz="1800" dirty="0">
                <a:solidFill>
                  <a:schemeClr val="tx1">
                    <a:lumMod val="50000"/>
                  </a:schemeClr>
                </a:solidFill>
                <a:ea typeface="Calibri" panose="020F0502020204030204" pitchFamily="34" charset="0"/>
                <a:cs typeface="Times New Roman" panose="02020603050405020304" pitchFamily="18" charset="0"/>
              </a:rPr>
              <a:t> die </a:t>
            </a:r>
            <a:r>
              <a:rPr lang="fr-FR" sz="1800" dirty="0" err="1">
                <a:solidFill>
                  <a:schemeClr val="tx1">
                    <a:lumMod val="50000"/>
                  </a:schemeClr>
                </a:solidFill>
                <a:ea typeface="Calibri" panose="020F0502020204030204" pitchFamily="34" charset="0"/>
                <a:cs typeface="Times New Roman" panose="02020603050405020304" pitchFamily="18" charset="0"/>
              </a:rPr>
              <a:t>Schulen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gewährleisten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ohne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dass</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zusätzlicher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Verkehr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im</a:t>
            </a:r>
            <a:r>
              <a:rPr lang="fr-FR" sz="1800" dirty="0">
                <a:solidFill>
                  <a:schemeClr val="tx1">
                    <a:lumMod val="50000"/>
                  </a:schemeClr>
                </a:solidFill>
                <a:ea typeface="Calibri" panose="020F0502020204030204" pitchFamily="34" charset="0"/>
                <a:cs typeface="Times New Roman" panose="02020603050405020304" pitchFamily="18" charset="0"/>
              </a:rPr>
              <a:t> Zentrum </a:t>
            </a:r>
            <a:r>
              <a:rPr lang="fr-FR" sz="1800" dirty="0" err="1">
                <a:solidFill>
                  <a:schemeClr val="tx1">
                    <a:lumMod val="50000"/>
                  </a:schemeClr>
                </a:solidFill>
                <a:ea typeface="Calibri" panose="020F0502020204030204" pitchFamily="34" charset="0"/>
                <a:cs typeface="Times New Roman" panose="02020603050405020304" pitchFamily="18" charset="0"/>
              </a:rPr>
              <a:t>entsteht</a:t>
            </a:r>
            <a:r>
              <a:rPr lang="fr-FR" sz="1800" dirty="0">
                <a:solidFill>
                  <a:schemeClr val="tx1">
                    <a:lumMod val="50000"/>
                  </a:schemeClr>
                </a:solidFill>
                <a:ea typeface="Calibri" panose="020F0502020204030204" pitchFamily="34" charset="0"/>
                <a:cs typeface="Times New Roman" panose="02020603050405020304" pitchFamily="18" charset="0"/>
              </a:rPr>
              <a:t>. </a:t>
            </a:r>
            <a:endParaRPr lang="fr-FR" sz="1100" dirty="0">
              <a:solidFill>
                <a:schemeClr val="tx1">
                  <a:lumMod val="50000"/>
                </a:schemeClr>
              </a:solidFill>
              <a:ea typeface="Calibri" panose="020F0502020204030204" pitchFamily="34" charset="0"/>
              <a:cs typeface="Times New Roman" panose="02020603050405020304" pitchFamily="18" charset="0"/>
            </a:endParaRPr>
          </a:p>
          <a:p>
            <a:pPr marL="135743" algn="just"/>
            <a:r>
              <a:rPr lang="fr-FR" sz="1800" dirty="0">
                <a:solidFill>
                  <a:schemeClr val="tx1">
                    <a:lumMod val="50000"/>
                  </a:schemeClr>
                </a:solidFill>
                <a:ea typeface="Calibri" panose="020F0502020204030204" pitchFamily="34" charset="0"/>
                <a:cs typeface="Times New Roman" panose="02020603050405020304" pitchFamily="18" charset="0"/>
              </a:rPr>
              <a:t>Die </a:t>
            </a:r>
            <a:r>
              <a:rPr lang="fr-FR" sz="1800" dirty="0" err="1">
                <a:solidFill>
                  <a:schemeClr val="tx1">
                    <a:lumMod val="50000"/>
                  </a:schemeClr>
                </a:solidFill>
                <a:ea typeface="Calibri" panose="020F0502020204030204" pitchFamily="34" charset="0"/>
                <a:cs typeface="Times New Roman" panose="02020603050405020304" pitchFamily="18" charset="0"/>
              </a:rPr>
              <a:t>Umkehrung</a:t>
            </a:r>
            <a:r>
              <a:rPr lang="fr-FR" sz="1800" dirty="0">
                <a:solidFill>
                  <a:schemeClr val="tx1">
                    <a:lumMod val="50000"/>
                  </a:schemeClr>
                </a:solidFill>
                <a:ea typeface="Calibri" panose="020F0502020204030204" pitchFamily="34" charset="0"/>
                <a:cs typeface="Times New Roman" panose="02020603050405020304" pitchFamily="18" charset="0"/>
              </a:rPr>
              <a:t> in der </a:t>
            </a:r>
            <a:r>
              <a:rPr lang="fr-FR" sz="1800" dirty="0" err="1">
                <a:solidFill>
                  <a:schemeClr val="tx1">
                    <a:lumMod val="50000"/>
                  </a:schemeClr>
                </a:solidFill>
                <a:ea typeface="Calibri" panose="020F0502020204030204" pitchFamily="34" charset="0"/>
                <a:cs typeface="Times New Roman" panose="02020603050405020304" pitchFamily="18" charset="0"/>
              </a:rPr>
              <a:t>Poststraße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hat</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mehrere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Ziele</a:t>
            </a:r>
            <a:r>
              <a:rPr lang="fr-FR" sz="1800" dirty="0">
                <a:solidFill>
                  <a:schemeClr val="tx1">
                    <a:lumMod val="50000"/>
                  </a:schemeClr>
                </a:solidFill>
                <a:ea typeface="Calibri" panose="020F0502020204030204" pitchFamily="34" charset="0"/>
                <a:cs typeface="Times New Roman" panose="02020603050405020304" pitchFamily="18" charset="0"/>
              </a:rPr>
              <a:t>: </a:t>
            </a:r>
          </a:p>
          <a:p>
            <a:pPr marL="421493" indent="-285750" algn="just">
              <a:buFont typeface="Arial" panose="020B0604020202020204" pitchFamily="34" charset="0"/>
              <a:buChar char="•"/>
            </a:pPr>
            <a:r>
              <a:rPr lang="fr-FR" sz="1800" dirty="0" err="1">
                <a:solidFill>
                  <a:schemeClr val="tx1">
                    <a:lumMod val="50000"/>
                  </a:schemeClr>
                </a:solidFill>
                <a:ea typeface="Calibri" panose="020F0502020204030204" pitchFamily="34" charset="0"/>
                <a:cs typeface="Times New Roman" panose="02020603050405020304" pitchFamily="18" charset="0"/>
              </a:rPr>
              <a:t>Zugang</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Gemeindeschule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über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Heygraben</a:t>
            </a:r>
            <a:endParaRPr lang="fr-FR" sz="1800" dirty="0">
              <a:solidFill>
                <a:schemeClr val="tx1">
                  <a:lumMod val="50000"/>
                </a:schemeClr>
              </a:solidFill>
              <a:ea typeface="Calibri" panose="020F0502020204030204" pitchFamily="34" charset="0"/>
              <a:cs typeface="Times New Roman" panose="02020603050405020304" pitchFamily="18" charset="0"/>
            </a:endParaRPr>
          </a:p>
          <a:p>
            <a:pPr marL="421493" indent="-285750" algn="just">
              <a:buFont typeface="Arial" panose="020B0604020202020204" pitchFamily="34" charset="0"/>
              <a:buChar char="•"/>
            </a:pPr>
            <a:r>
              <a:rPr lang="fr-FR" sz="1800" dirty="0" err="1">
                <a:solidFill>
                  <a:schemeClr val="tx1">
                    <a:lumMod val="50000"/>
                  </a:schemeClr>
                </a:solidFill>
                <a:ea typeface="Calibri" panose="020F0502020204030204" pitchFamily="34" charset="0"/>
                <a:cs typeface="Times New Roman" panose="02020603050405020304" pitchFamily="18" charset="0"/>
              </a:rPr>
              <a:t>Schaffung</a:t>
            </a:r>
            <a:r>
              <a:rPr lang="fr-FR" sz="1800" dirty="0">
                <a:solidFill>
                  <a:schemeClr val="tx1">
                    <a:lumMod val="50000"/>
                  </a:schemeClr>
                </a:solidFill>
                <a:ea typeface="Calibri" panose="020F0502020204030204" pitchFamily="34" charset="0"/>
                <a:cs typeface="Times New Roman" panose="02020603050405020304" pitchFamily="18" charset="0"/>
              </a:rPr>
              <a:t> von Kiss-and-Ride </a:t>
            </a:r>
            <a:r>
              <a:rPr lang="fr-FR" sz="1800" dirty="0" err="1">
                <a:solidFill>
                  <a:schemeClr val="tx1">
                    <a:lumMod val="50000"/>
                  </a:schemeClr>
                </a:solidFill>
                <a:ea typeface="Calibri" panose="020F0502020204030204" pitchFamily="34" charset="0"/>
                <a:cs typeface="Times New Roman" panose="02020603050405020304" pitchFamily="18" charset="0"/>
              </a:rPr>
              <a:t>auf</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Schulseite</a:t>
            </a:r>
            <a:endParaRPr lang="fr-FR" sz="1800" dirty="0">
              <a:solidFill>
                <a:schemeClr val="tx1">
                  <a:lumMod val="50000"/>
                </a:schemeClr>
              </a:solidFill>
              <a:ea typeface="Calibri" panose="020F0502020204030204" pitchFamily="34" charset="0"/>
              <a:cs typeface="Times New Roman" panose="02020603050405020304" pitchFamily="18" charset="0"/>
            </a:endParaRPr>
          </a:p>
          <a:p>
            <a:pPr marL="421493" indent="-285750" algn="just">
              <a:buFont typeface="Arial" panose="020B0604020202020204" pitchFamily="34" charset="0"/>
              <a:buChar char="•"/>
            </a:pPr>
            <a:r>
              <a:rPr lang="fr-FR" sz="1800" dirty="0">
                <a:solidFill>
                  <a:schemeClr val="tx1">
                    <a:lumMod val="50000"/>
                  </a:schemeClr>
                </a:solidFill>
                <a:ea typeface="Calibri" panose="020F0502020204030204" pitchFamily="34" charset="0"/>
                <a:cs typeface="Times New Roman" panose="02020603050405020304" pitchFamily="18" charset="0"/>
              </a:rPr>
              <a:t>Das Profil der </a:t>
            </a:r>
            <a:r>
              <a:rPr lang="fr-FR" sz="1800" dirty="0" err="1">
                <a:solidFill>
                  <a:schemeClr val="tx1">
                    <a:lumMod val="50000"/>
                  </a:schemeClr>
                </a:solidFill>
                <a:ea typeface="Calibri" panose="020F0502020204030204" pitchFamily="34" charset="0"/>
                <a:cs typeface="Times New Roman" panose="02020603050405020304" pitchFamily="18" charset="0"/>
              </a:rPr>
              <a:t>Straße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überdenken</a:t>
            </a:r>
            <a:r>
              <a:rPr lang="fr-FR" sz="1800" dirty="0">
                <a:solidFill>
                  <a:schemeClr val="tx1">
                    <a:lumMod val="50000"/>
                  </a:schemeClr>
                </a:solidFill>
                <a:ea typeface="Calibri" panose="020F0502020204030204" pitchFamily="34" charset="0"/>
                <a:cs typeface="Times New Roman" panose="02020603050405020304" pitchFamily="18" charset="0"/>
              </a:rPr>
              <a:t>, um </a:t>
            </a:r>
            <a:r>
              <a:rPr lang="fr-FR" sz="1800" dirty="0" err="1">
                <a:solidFill>
                  <a:schemeClr val="tx1">
                    <a:lumMod val="50000"/>
                  </a:schemeClr>
                </a:solidFill>
                <a:ea typeface="Calibri" panose="020F0502020204030204" pitchFamily="34" charset="0"/>
                <a:cs typeface="Times New Roman" panose="02020603050405020304" pitchFamily="18" charset="0"/>
              </a:rPr>
              <a:t>Bürgerzeige</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schaffen</a:t>
            </a:r>
            <a:endParaRPr lang="fr-FR" sz="1800" dirty="0">
              <a:solidFill>
                <a:schemeClr val="tx1">
                  <a:lumMod val="50000"/>
                </a:schemeClr>
              </a:solidFill>
              <a:ea typeface="Calibri" panose="020F0502020204030204" pitchFamily="34" charset="0"/>
              <a:cs typeface="Times New Roman" panose="02020603050405020304" pitchFamily="18" charset="0"/>
            </a:endParaRPr>
          </a:p>
          <a:p>
            <a:pPr marL="135743" algn="just"/>
            <a:endParaRPr lang="fr-FR" sz="1100" dirty="0">
              <a:solidFill>
                <a:schemeClr val="tx1">
                  <a:lumMod val="50000"/>
                </a:schemeClr>
              </a:solidFill>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3D48DBA-20EA-7FCE-57D2-8AB378471886}"/>
              </a:ext>
            </a:extLst>
          </p:cNvPr>
          <p:cNvSpPr txBox="1"/>
          <p:nvPr/>
        </p:nvSpPr>
        <p:spPr>
          <a:xfrm>
            <a:off x="6572374" y="5385686"/>
            <a:ext cx="5343576" cy="1200329"/>
          </a:xfrm>
          <a:prstGeom prst="rect">
            <a:avLst/>
          </a:prstGeom>
          <a:solidFill>
            <a:schemeClr val="bg1"/>
          </a:solidFill>
        </p:spPr>
        <p:txBody>
          <a:bodyPr wrap="square">
            <a:spAutoFit/>
          </a:bodyPr>
          <a:lstStyle/>
          <a:p>
            <a:pPr marL="457200" lvl="1" algn="just"/>
            <a:r>
              <a:rPr lang="fr-FR" sz="1800" dirty="0" err="1">
                <a:solidFill>
                  <a:schemeClr val="tx1">
                    <a:lumMod val="50000"/>
                  </a:schemeClr>
                </a:solidFill>
                <a:ea typeface="Calibri" panose="020F0502020204030204" pitchFamily="34" charset="0"/>
                <a:cs typeface="Times New Roman" panose="02020603050405020304" pitchFamily="18" charset="0"/>
              </a:rPr>
              <a:t>Dieser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Maßnahme</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muss</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eine</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Fußgängerzone</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auf</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dem</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Kirchplatz</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hinzugefügt</a:t>
            </a:r>
            <a:r>
              <a:rPr lang="fr-FR" sz="1800" dirty="0">
                <a:solidFill>
                  <a:schemeClr val="tx1">
                    <a:lumMod val="50000"/>
                  </a:schemeClr>
                </a:solidFill>
                <a:effectLst/>
                <a:ea typeface="Calibri" panose="020F0502020204030204" pitchFamily="34" charset="0"/>
                <a:cs typeface="Times New Roman" panose="02020603050405020304" pitchFamily="18" charset="0"/>
              </a:rPr>
              <a:t> </a:t>
            </a:r>
            <a:r>
              <a:rPr lang="fr-FR" sz="1800" dirty="0" err="1">
                <a:solidFill>
                  <a:schemeClr val="tx1">
                    <a:lumMod val="50000"/>
                  </a:schemeClr>
                </a:solidFill>
                <a:effectLst/>
                <a:ea typeface="Calibri" panose="020F0502020204030204" pitchFamily="34" charset="0"/>
                <a:cs typeface="Times New Roman" panose="02020603050405020304" pitchFamily="18" charset="0"/>
              </a:rPr>
              <a:t>werden</a:t>
            </a:r>
            <a:r>
              <a:rPr lang="fr-FR" sz="1800" dirty="0">
                <a:solidFill>
                  <a:schemeClr val="tx1">
                    <a:lumMod val="50000"/>
                  </a:schemeClr>
                </a:solidFill>
                <a:effectLst/>
                <a:ea typeface="Calibri" panose="020F0502020204030204" pitchFamily="34" charset="0"/>
                <a:cs typeface="Times New Roman" panose="02020603050405020304" pitchFamily="18" charset="0"/>
              </a:rPr>
              <a:t>, um </a:t>
            </a:r>
            <a:r>
              <a:rPr lang="fr-FR" sz="1800" dirty="0" err="1">
                <a:solidFill>
                  <a:schemeClr val="tx1">
                    <a:lumMod val="50000"/>
                  </a:schemeClr>
                </a:solidFill>
                <a:ea typeface="Calibri" panose="020F0502020204030204" pitchFamily="34" charset="0"/>
                <a:cs typeface="Times New Roman" panose="02020603050405020304" pitchFamily="18" charset="0"/>
              </a:rPr>
              <a:t>zusätzlichen</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Verkehr</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auf</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dem</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Platz</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uninteressant</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zu</a:t>
            </a:r>
            <a:r>
              <a:rPr lang="fr-FR" sz="1800" dirty="0">
                <a:solidFill>
                  <a:schemeClr val="tx1">
                    <a:lumMod val="50000"/>
                  </a:schemeClr>
                </a:solidFill>
                <a:ea typeface="Calibri" panose="020F0502020204030204" pitchFamily="34" charset="0"/>
                <a:cs typeface="Times New Roman" panose="02020603050405020304" pitchFamily="18" charset="0"/>
              </a:rPr>
              <a:t> </a:t>
            </a:r>
            <a:r>
              <a:rPr lang="fr-FR" sz="1800" dirty="0" err="1">
                <a:solidFill>
                  <a:schemeClr val="tx1">
                    <a:lumMod val="50000"/>
                  </a:schemeClr>
                </a:solidFill>
                <a:ea typeface="Calibri" panose="020F0502020204030204" pitchFamily="34" charset="0"/>
                <a:cs typeface="Times New Roman" panose="02020603050405020304" pitchFamily="18" charset="0"/>
              </a:rPr>
              <a:t>machen</a:t>
            </a:r>
            <a:r>
              <a:rPr lang="fr-FR" sz="1800" dirty="0">
                <a:solidFill>
                  <a:schemeClr val="tx1">
                    <a:lumMod val="50000"/>
                  </a:schemeClr>
                </a:solidFill>
                <a:ea typeface="Calibri" panose="020F0502020204030204" pitchFamily="34" charset="0"/>
                <a:cs typeface="Times New Roman" panose="02020603050405020304" pitchFamily="18" charset="0"/>
              </a:rPr>
              <a:t>. </a:t>
            </a:r>
            <a:endParaRPr lang="fr-FR" sz="1800" dirty="0">
              <a:solidFill>
                <a:schemeClr val="tx1">
                  <a:lumMod val="50000"/>
                </a:schemeClr>
              </a:solidFill>
              <a:effectLst/>
              <a:ea typeface="Calibri" panose="020F0502020204030204" pitchFamily="34" charset="0"/>
              <a:cs typeface="Times New Roman" panose="02020603050405020304" pitchFamily="18" charset="0"/>
            </a:endParaRPr>
          </a:p>
        </p:txBody>
      </p:sp>
      <p:pic>
        <p:nvPicPr>
          <p:cNvPr id="61" name="Graphique 60" descr="Avertissement contour">
            <a:extLst>
              <a:ext uri="{FF2B5EF4-FFF2-40B4-BE49-F238E27FC236}">
                <a16:creationId xmlns:a16="http://schemas.microsoft.com/office/drawing/2014/main" id="{357DD153-A66F-0A27-F01A-3EB6F8E574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1640" y="5846578"/>
            <a:ext cx="495975" cy="495975"/>
          </a:xfrm>
          <a:prstGeom prst="rect">
            <a:avLst/>
          </a:prstGeom>
        </p:spPr>
      </p:pic>
      <p:grpSp>
        <p:nvGrpSpPr>
          <p:cNvPr id="9" name="Groupe 8">
            <a:extLst>
              <a:ext uri="{FF2B5EF4-FFF2-40B4-BE49-F238E27FC236}">
                <a16:creationId xmlns:a16="http://schemas.microsoft.com/office/drawing/2014/main" id="{E9EB2CE8-086B-BF0B-66E5-085F9DB6B9E9}"/>
              </a:ext>
            </a:extLst>
          </p:cNvPr>
          <p:cNvGrpSpPr/>
          <p:nvPr/>
        </p:nvGrpSpPr>
        <p:grpSpPr>
          <a:xfrm>
            <a:off x="191344" y="4030567"/>
            <a:ext cx="5665057" cy="2588492"/>
            <a:chOff x="191344" y="4030567"/>
            <a:chExt cx="5665057" cy="2588492"/>
          </a:xfrm>
        </p:grpSpPr>
        <p:pic>
          <p:nvPicPr>
            <p:cNvPr id="10" name="Image 9">
              <a:extLst>
                <a:ext uri="{FF2B5EF4-FFF2-40B4-BE49-F238E27FC236}">
                  <a16:creationId xmlns:a16="http://schemas.microsoft.com/office/drawing/2014/main" id="{857F25FB-E51A-C724-CA96-4AB690C584C4}"/>
                </a:ext>
              </a:extLst>
            </p:cNvPr>
            <p:cNvPicPr>
              <a:picLocks noChangeAspect="1"/>
            </p:cNvPicPr>
            <p:nvPr/>
          </p:nvPicPr>
          <p:blipFill rotWithShape="1">
            <a:blip r:embed="rId5"/>
            <a:srcRect/>
            <a:stretch/>
          </p:blipFill>
          <p:spPr>
            <a:xfrm>
              <a:off x="191344" y="4055587"/>
              <a:ext cx="5665057" cy="2160000"/>
            </a:xfrm>
            <a:prstGeom prst="rect">
              <a:avLst/>
            </a:prstGeom>
          </p:spPr>
        </p:pic>
        <p:sp>
          <p:nvSpPr>
            <p:cNvPr id="11" name="ZoneTexte 10">
              <a:extLst>
                <a:ext uri="{FF2B5EF4-FFF2-40B4-BE49-F238E27FC236}">
                  <a16:creationId xmlns:a16="http://schemas.microsoft.com/office/drawing/2014/main" id="{2B0F1FD8-621A-9884-7CF8-FE97B19185F5}"/>
                </a:ext>
              </a:extLst>
            </p:cNvPr>
            <p:cNvSpPr txBox="1"/>
            <p:nvPr/>
          </p:nvSpPr>
          <p:spPr>
            <a:xfrm>
              <a:off x="2842321" y="6357449"/>
              <a:ext cx="477400" cy="261610"/>
            </a:xfrm>
            <a:prstGeom prst="rect">
              <a:avLst/>
            </a:prstGeom>
            <a:noFill/>
          </p:spPr>
          <p:txBody>
            <a:bodyPr wrap="square" rtlCol="0">
              <a:spAutoFit/>
            </a:bodyPr>
            <a:lstStyle/>
            <a:p>
              <a:r>
                <a:rPr lang="fr-FR" sz="1100" i="1">
                  <a:solidFill>
                    <a:schemeClr val="bg2">
                      <a:lumMod val="10000"/>
                    </a:schemeClr>
                  </a:solidFill>
                </a:rPr>
                <a:t>1,5m</a:t>
              </a:r>
              <a:endParaRPr lang="fr-BE" sz="1100" i="1">
                <a:solidFill>
                  <a:schemeClr val="bg2">
                    <a:lumMod val="10000"/>
                  </a:schemeClr>
                </a:solidFill>
              </a:endParaRPr>
            </a:p>
          </p:txBody>
        </p:sp>
        <p:cxnSp>
          <p:nvCxnSpPr>
            <p:cNvPr id="12" name="Connecteur droit avec flèche 11">
              <a:extLst>
                <a:ext uri="{FF2B5EF4-FFF2-40B4-BE49-F238E27FC236}">
                  <a16:creationId xmlns:a16="http://schemas.microsoft.com/office/drawing/2014/main" id="{D021FA06-2C40-2CEC-8719-6461B21E47B7}"/>
                </a:ext>
              </a:extLst>
            </p:cNvPr>
            <p:cNvCxnSpPr>
              <a:cxnSpLocks/>
            </p:cNvCxnSpPr>
            <p:nvPr/>
          </p:nvCxnSpPr>
          <p:spPr>
            <a:xfrm>
              <a:off x="5008072" y="6359843"/>
              <a:ext cx="670748" cy="0"/>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necteur droit avec flèche 12">
              <a:extLst>
                <a:ext uri="{FF2B5EF4-FFF2-40B4-BE49-F238E27FC236}">
                  <a16:creationId xmlns:a16="http://schemas.microsoft.com/office/drawing/2014/main" id="{8B5FC359-4ACA-0EBC-2936-1D043420935C}"/>
                </a:ext>
              </a:extLst>
            </p:cNvPr>
            <p:cNvCxnSpPr>
              <a:cxnSpLocks/>
            </p:cNvCxnSpPr>
            <p:nvPr/>
          </p:nvCxnSpPr>
          <p:spPr>
            <a:xfrm>
              <a:off x="3354977" y="6359843"/>
              <a:ext cx="912173" cy="0"/>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D2A03603-4F98-BCEC-710C-F18B52A8FA24}"/>
                </a:ext>
              </a:extLst>
            </p:cNvPr>
            <p:cNvSpPr txBox="1"/>
            <p:nvPr/>
          </p:nvSpPr>
          <p:spPr>
            <a:xfrm>
              <a:off x="5131922" y="6357449"/>
              <a:ext cx="477400" cy="261610"/>
            </a:xfrm>
            <a:prstGeom prst="rect">
              <a:avLst/>
            </a:prstGeom>
            <a:noFill/>
          </p:spPr>
          <p:txBody>
            <a:bodyPr wrap="square" rtlCol="0">
              <a:spAutoFit/>
            </a:bodyPr>
            <a:lstStyle/>
            <a:p>
              <a:r>
                <a:rPr lang="fr-FR" sz="1100" i="1">
                  <a:solidFill>
                    <a:schemeClr val="bg2">
                      <a:lumMod val="10000"/>
                    </a:schemeClr>
                  </a:solidFill>
                </a:rPr>
                <a:t>2m</a:t>
              </a:r>
              <a:endParaRPr lang="fr-BE" sz="1100" i="1">
                <a:solidFill>
                  <a:schemeClr val="bg2">
                    <a:lumMod val="10000"/>
                  </a:schemeClr>
                </a:solidFill>
              </a:endParaRPr>
            </a:p>
          </p:txBody>
        </p:sp>
        <p:cxnSp>
          <p:nvCxnSpPr>
            <p:cNvPr id="20" name="Connecteur droit avec flèche 19">
              <a:extLst>
                <a:ext uri="{FF2B5EF4-FFF2-40B4-BE49-F238E27FC236}">
                  <a16:creationId xmlns:a16="http://schemas.microsoft.com/office/drawing/2014/main" id="{40DC45B5-1368-D822-8695-702F48B54A77}"/>
                </a:ext>
              </a:extLst>
            </p:cNvPr>
            <p:cNvCxnSpPr>
              <a:cxnSpLocks/>
            </p:cNvCxnSpPr>
            <p:nvPr/>
          </p:nvCxnSpPr>
          <p:spPr>
            <a:xfrm>
              <a:off x="2817102" y="6359843"/>
              <a:ext cx="504150" cy="0"/>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1C549AF4-11D0-4084-7358-0343802FEDAF}"/>
                </a:ext>
              </a:extLst>
            </p:cNvPr>
            <p:cNvSpPr txBox="1"/>
            <p:nvPr/>
          </p:nvSpPr>
          <p:spPr>
            <a:xfrm>
              <a:off x="4424724" y="6357449"/>
              <a:ext cx="477400" cy="261610"/>
            </a:xfrm>
            <a:prstGeom prst="rect">
              <a:avLst/>
            </a:prstGeom>
            <a:noFill/>
          </p:spPr>
          <p:txBody>
            <a:bodyPr wrap="square" rtlCol="0">
              <a:spAutoFit/>
            </a:bodyPr>
            <a:lstStyle/>
            <a:p>
              <a:r>
                <a:rPr lang="fr-FR" sz="1100" i="1">
                  <a:solidFill>
                    <a:schemeClr val="bg2">
                      <a:lumMod val="10000"/>
                    </a:schemeClr>
                  </a:solidFill>
                </a:rPr>
                <a:t>1,9m</a:t>
              </a:r>
              <a:endParaRPr lang="fr-BE" sz="1100" i="1">
                <a:solidFill>
                  <a:schemeClr val="bg2">
                    <a:lumMod val="10000"/>
                  </a:schemeClr>
                </a:solidFill>
              </a:endParaRPr>
            </a:p>
          </p:txBody>
        </p:sp>
        <p:cxnSp>
          <p:nvCxnSpPr>
            <p:cNvPr id="23" name="Connecteur droit avec flèche 22">
              <a:extLst>
                <a:ext uri="{FF2B5EF4-FFF2-40B4-BE49-F238E27FC236}">
                  <a16:creationId xmlns:a16="http://schemas.microsoft.com/office/drawing/2014/main" id="{37CE23E4-CEC1-EE77-8D5F-8543F9988371}"/>
                </a:ext>
              </a:extLst>
            </p:cNvPr>
            <p:cNvCxnSpPr>
              <a:cxnSpLocks/>
            </p:cNvCxnSpPr>
            <p:nvPr/>
          </p:nvCxnSpPr>
          <p:spPr>
            <a:xfrm flipV="1">
              <a:off x="4300875" y="6359843"/>
              <a:ext cx="673473" cy="3719"/>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4FAB54F7-F0B6-3301-3A17-908A299C7F10}"/>
                </a:ext>
              </a:extLst>
            </p:cNvPr>
            <p:cNvSpPr txBox="1"/>
            <p:nvPr/>
          </p:nvSpPr>
          <p:spPr>
            <a:xfrm>
              <a:off x="3593725" y="6357449"/>
              <a:ext cx="477400" cy="261610"/>
            </a:xfrm>
            <a:prstGeom prst="rect">
              <a:avLst/>
            </a:prstGeom>
            <a:noFill/>
          </p:spPr>
          <p:txBody>
            <a:bodyPr wrap="square" rtlCol="0">
              <a:spAutoFit/>
            </a:bodyPr>
            <a:lstStyle/>
            <a:p>
              <a:r>
                <a:rPr lang="fr-FR" sz="1100" i="1">
                  <a:solidFill>
                    <a:schemeClr val="bg2">
                      <a:lumMod val="10000"/>
                    </a:schemeClr>
                  </a:solidFill>
                </a:rPr>
                <a:t>3m</a:t>
              </a:r>
              <a:endParaRPr lang="fr-BE" sz="1100" i="1">
                <a:solidFill>
                  <a:schemeClr val="bg2">
                    <a:lumMod val="10000"/>
                  </a:schemeClr>
                </a:solidFill>
              </a:endParaRPr>
            </a:p>
          </p:txBody>
        </p:sp>
        <p:sp>
          <p:nvSpPr>
            <p:cNvPr id="25" name="ZoneTexte 24">
              <a:extLst>
                <a:ext uri="{FF2B5EF4-FFF2-40B4-BE49-F238E27FC236}">
                  <a16:creationId xmlns:a16="http://schemas.microsoft.com/office/drawing/2014/main" id="{8BE80A04-39E1-E174-D88D-7412B51D3584}"/>
                </a:ext>
              </a:extLst>
            </p:cNvPr>
            <p:cNvSpPr txBox="1"/>
            <p:nvPr/>
          </p:nvSpPr>
          <p:spPr>
            <a:xfrm>
              <a:off x="2585613" y="4030567"/>
              <a:ext cx="2016224" cy="338554"/>
            </a:xfrm>
            <a:prstGeom prst="rect">
              <a:avLst/>
            </a:prstGeom>
            <a:noFill/>
          </p:spPr>
          <p:txBody>
            <a:bodyPr wrap="square" rtlCol="0">
              <a:spAutoFit/>
            </a:bodyPr>
            <a:lstStyle/>
            <a:p>
              <a:r>
                <a:rPr lang="fr-FR" sz="1600" i="1" u="sng" dirty="0">
                  <a:solidFill>
                    <a:schemeClr val="bg2">
                      <a:lumMod val="10000"/>
                    </a:schemeClr>
                  </a:solidFill>
                </a:rPr>
                <a:t>Die </a:t>
              </a:r>
              <a:r>
                <a:rPr lang="fr-FR" sz="1600" i="1" u="sng" dirty="0" err="1">
                  <a:solidFill>
                    <a:schemeClr val="bg2">
                      <a:lumMod val="10000"/>
                    </a:schemeClr>
                  </a:solidFill>
                </a:rPr>
                <a:t>Planung</a:t>
              </a:r>
              <a:endParaRPr lang="fr-BE" sz="1600" i="1" u="sng" dirty="0">
                <a:solidFill>
                  <a:schemeClr val="bg2">
                    <a:lumMod val="10000"/>
                  </a:schemeClr>
                </a:solidFill>
              </a:endParaRPr>
            </a:p>
          </p:txBody>
        </p:sp>
        <p:sp>
          <p:nvSpPr>
            <p:cNvPr id="26" name="Arc partiel 25">
              <a:extLst>
                <a:ext uri="{FF2B5EF4-FFF2-40B4-BE49-F238E27FC236}">
                  <a16:creationId xmlns:a16="http://schemas.microsoft.com/office/drawing/2014/main" id="{5C7C58C2-E1FB-833C-ED8C-48F134E3FEA0}"/>
                </a:ext>
              </a:extLst>
            </p:cNvPr>
            <p:cNvSpPr/>
            <p:nvPr/>
          </p:nvSpPr>
          <p:spPr>
            <a:xfrm>
              <a:off x="3309859" y="5775273"/>
              <a:ext cx="144000" cy="216000"/>
            </a:xfrm>
            <a:prstGeom prst="pie">
              <a:avLst>
                <a:gd name="adj1" fmla="val 0"/>
                <a:gd name="adj2" fmla="val 10636649"/>
              </a:avLst>
            </a:prstGeom>
            <a:solidFill>
              <a:srgbClr val="33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Tree>
    <p:extLst>
      <p:ext uri="{BB962C8B-B14F-4D97-AF65-F5344CB8AC3E}">
        <p14:creationId xmlns:p14="http://schemas.microsoft.com/office/powerpoint/2010/main" val="135562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6E5F5AC-E3AD-427C-1D08-5C9BC2533B8F}"/>
              </a:ext>
            </a:extLst>
          </p:cNvPr>
          <p:cNvSpPr>
            <a:spLocks noGrp="1"/>
          </p:cNvSpPr>
          <p:nvPr>
            <p:ph type="sldNum" sz="quarter" idx="7"/>
          </p:nvPr>
        </p:nvSpPr>
        <p:spPr/>
        <p:txBody>
          <a:bodyPr/>
          <a:lstStyle/>
          <a:p>
            <a:fld id="{B6F15528-21DE-4FAA-801E-634DDDAF4B2B}" type="slidenum">
              <a:rPr lang="fr-BE" smtClean="0"/>
              <a:pPr/>
              <a:t>27</a:t>
            </a:fld>
            <a:endParaRPr lang="fr-BE"/>
          </a:p>
        </p:txBody>
      </p:sp>
      <p:sp>
        <p:nvSpPr>
          <p:cNvPr id="3" name="Titre 2">
            <a:extLst>
              <a:ext uri="{FF2B5EF4-FFF2-40B4-BE49-F238E27FC236}">
                <a16:creationId xmlns:a16="http://schemas.microsoft.com/office/drawing/2014/main" id="{3C48214E-A2BE-6576-6594-1A1815E53222}"/>
              </a:ext>
            </a:extLst>
          </p:cNvPr>
          <p:cNvSpPr>
            <a:spLocks noGrp="1"/>
          </p:cNvSpPr>
          <p:nvPr>
            <p:ph type="title"/>
          </p:nvPr>
        </p:nvSpPr>
        <p:spPr/>
        <p:txBody>
          <a:bodyPr/>
          <a:lstStyle/>
          <a:p>
            <a:r>
              <a:rPr lang="fr-BE" dirty="0" err="1"/>
              <a:t>Ein</a:t>
            </a:r>
            <a:r>
              <a:rPr lang="fr-BE" dirty="0"/>
              <a:t> </a:t>
            </a:r>
            <a:r>
              <a:rPr lang="fr-BE" dirty="0" err="1"/>
              <a:t>Verkehrsschema</a:t>
            </a:r>
            <a:r>
              <a:rPr lang="fr-BE" dirty="0"/>
              <a:t> </a:t>
            </a:r>
            <a:r>
              <a:rPr lang="fr-BE" dirty="0" err="1"/>
              <a:t>zu</a:t>
            </a:r>
            <a:r>
              <a:rPr lang="fr-BE" dirty="0"/>
              <a:t> </a:t>
            </a:r>
            <a:r>
              <a:rPr lang="fr-BE" dirty="0" err="1"/>
              <a:t>Gunsten</a:t>
            </a:r>
            <a:r>
              <a:rPr lang="fr-BE" dirty="0"/>
              <a:t> aller</a:t>
            </a:r>
          </a:p>
        </p:txBody>
      </p:sp>
      <p:sp>
        <p:nvSpPr>
          <p:cNvPr id="4" name="Espace réservé du contenu 3">
            <a:extLst>
              <a:ext uri="{FF2B5EF4-FFF2-40B4-BE49-F238E27FC236}">
                <a16:creationId xmlns:a16="http://schemas.microsoft.com/office/drawing/2014/main" id="{567F3653-E18F-84AD-F724-DE80CFA6F957}"/>
              </a:ext>
            </a:extLst>
          </p:cNvPr>
          <p:cNvSpPr>
            <a:spLocks noGrp="1"/>
          </p:cNvSpPr>
          <p:nvPr>
            <p:ph idx="10"/>
          </p:nvPr>
        </p:nvSpPr>
        <p:spPr>
          <a:xfrm>
            <a:off x="214353" y="3180640"/>
            <a:ext cx="4248473" cy="3787417"/>
          </a:xfrm>
        </p:spPr>
        <p:txBody>
          <a:bodyPr/>
          <a:lstStyle/>
          <a:p>
            <a:pPr marL="0" indent="0" algn="just">
              <a:buNone/>
            </a:pPr>
            <a:r>
              <a:rPr lang="fr-BE" sz="1800" dirty="0" err="1"/>
              <a:t>Dieses</a:t>
            </a:r>
            <a:r>
              <a:rPr lang="fr-BE" sz="1800" dirty="0"/>
              <a:t> </a:t>
            </a:r>
            <a:r>
              <a:rPr lang="fr-BE" sz="1800" dirty="0" err="1"/>
              <a:t>Szenario</a:t>
            </a:r>
            <a:r>
              <a:rPr lang="fr-BE" sz="1800" dirty="0"/>
              <a:t> </a:t>
            </a:r>
            <a:r>
              <a:rPr lang="fr-BE" sz="1800" dirty="0" err="1"/>
              <a:t>zielt</a:t>
            </a:r>
            <a:r>
              <a:rPr lang="fr-BE" sz="1800" dirty="0"/>
              <a:t> </a:t>
            </a:r>
            <a:r>
              <a:rPr lang="fr-BE" sz="1800" dirty="0" err="1"/>
              <a:t>darauf</a:t>
            </a:r>
            <a:r>
              <a:rPr lang="fr-BE" sz="1800" dirty="0"/>
              <a:t> ab, </a:t>
            </a:r>
            <a:r>
              <a:rPr lang="fr-BE" sz="1800" dirty="0" err="1"/>
              <a:t>dass</a:t>
            </a:r>
            <a:r>
              <a:rPr lang="fr-BE" sz="1800" dirty="0"/>
              <a:t>  der </a:t>
            </a:r>
            <a:r>
              <a:rPr lang="fr-BE" sz="1800" dirty="0" err="1"/>
              <a:t>Verkehr</a:t>
            </a:r>
            <a:r>
              <a:rPr lang="fr-BE" sz="1800" dirty="0"/>
              <a:t> </a:t>
            </a:r>
            <a:r>
              <a:rPr lang="fr-BE" sz="1800" dirty="0" err="1"/>
              <a:t>durch</a:t>
            </a:r>
            <a:r>
              <a:rPr lang="fr-BE" sz="1800" dirty="0"/>
              <a:t> </a:t>
            </a:r>
            <a:r>
              <a:rPr lang="fr-BE" sz="1800" dirty="0" err="1"/>
              <a:t>das</a:t>
            </a:r>
            <a:r>
              <a:rPr lang="fr-BE" sz="1800" dirty="0"/>
              <a:t> Zentrum </a:t>
            </a:r>
            <a:r>
              <a:rPr lang="fr-BE" sz="1800" dirty="0" err="1"/>
              <a:t>durch</a:t>
            </a:r>
            <a:r>
              <a:rPr lang="fr-BE" sz="1800" dirty="0"/>
              <a:t> </a:t>
            </a:r>
            <a:r>
              <a:rPr lang="fr-BE" sz="1800" dirty="0" err="1"/>
              <a:t>das</a:t>
            </a:r>
            <a:r>
              <a:rPr lang="fr-BE" sz="1800" dirty="0"/>
              <a:t> </a:t>
            </a:r>
            <a:r>
              <a:rPr lang="fr-BE" sz="1800" dirty="0" err="1"/>
              <a:t>Organisieren</a:t>
            </a:r>
            <a:r>
              <a:rPr lang="fr-BE" sz="1800" dirty="0"/>
              <a:t> von </a:t>
            </a:r>
            <a:r>
              <a:rPr lang="fr-BE" sz="1800" dirty="0" err="1"/>
              <a:t>zwei</a:t>
            </a:r>
            <a:r>
              <a:rPr lang="fr-BE" sz="1800" dirty="0"/>
              <a:t> </a:t>
            </a:r>
            <a:r>
              <a:rPr lang="fr-BE" sz="1800" dirty="0" err="1"/>
              <a:t>Verkehrsschleifen</a:t>
            </a:r>
            <a:r>
              <a:rPr lang="fr-BE" sz="1800" dirty="0"/>
              <a:t> </a:t>
            </a:r>
            <a:r>
              <a:rPr lang="fr-BE" sz="1800" dirty="0" err="1"/>
              <a:t>verringert</a:t>
            </a:r>
            <a:r>
              <a:rPr lang="fr-BE" sz="1800" dirty="0"/>
              <a:t> und </a:t>
            </a:r>
            <a:r>
              <a:rPr lang="fr-BE" sz="1800" dirty="0" err="1"/>
              <a:t>beruhigt</a:t>
            </a:r>
            <a:r>
              <a:rPr lang="fr-BE" sz="1800" dirty="0"/>
              <a:t> </a:t>
            </a:r>
            <a:r>
              <a:rPr lang="fr-BE" sz="1800" dirty="0" err="1"/>
              <a:t>wird</a:t>
            </a:r>
            <a:r>
              <a:rPr lang="fr-BE" sz="1800" dirty="0"/>
              <a:t>: </a:t>
            </a:r>
          </a:p>
          <a:p>
            <a:pPr algn="just">
              <a:buFont typeface="Arial" panose="020B0604020202020204" pitchFamily="34" charset="0"/>
              <a:buChar char="•"/>
            </a:pPr>
            <a:r>
              <a:rPr lang="fr-BE" sz="1800" dirty="0"/>
              <a:t>Die </a:t>
            </a:r>
            <a:r>
              <a:rPr lang="de-DE" sz="1800" dirty="0">
                <a:solidFill>
                  <a:srgbClr val="000000"/>
                </a:solidFill>
                <a:effectLst/>
                <a:ea typeface="Calibri Light" panose="020F0302020204030204" pitchFamily="34" charset="0"/>
              </a:rPr>
              <a:t>„Acht“</a:t>
            </a:r>
            <a:r>
              <a:rPr lang="fr-BE" sz="1800" dirty="0">
                <a:ea typeface="Calibri Light" panose="020F0302020204030204" pitchFamily="34" charset="0"/>
              </a:rPr>
              <a:t> </a:t>
            </a:r>
            <a:r>
              <a:rPr lang="fr-BE" sz="1800" dirty="0" err="1"/>
              <a:t>wird</a:t>
            </a:r>
            <a:r>
              <a:rPr lang="fr-BE" sz="1800" dirty="0"/>
              <a:t> in </a:t>
            </a:r>
            <a:r>
              <a:rPr lang="fr-BE" sz="1800" dirty="0" err="1"/>
              <a:t>zwei</a:t>
            </a:r>
            <a:r>
              <a:rPr lang="fr-BE" sz="1800" dirty="0"/>
              <a:t> </a:t>
            </a:r>
            <a:r>
              <a:rPr lang="fr-BE" sz="1800" dirty="0" err="1"/>
              <a:t>nicht</a:t>
            </a:r>
            <a:r>
              <a:rPr lang="fr-BE" sz="1800" dirty="0"/>
              <a:t> </a:t>
            </a:r>
            <a:r>
              <a:rPr lang="fr-BE" sz="1800" dirty="0" err="1"/>
              <a:t>geradlinige</a:t>
            </a:r>
            <a:r>
              <a:rPr lang="fr-BE" sz="1800" dirty="0"/>
              <a:t> </a:t>
            </a:r>
            <a:r>
              <a:rPr lang="fr-BE" sz="1800" dirty="0" err="1"/>
              <a:t>Verkehrsflüsse</a:t>
            </a:r>
            <a:r>
              <a:rPr lang="fr-BE" sz="1800" dirty="0"/>
              <a:t> </a:t>
            </a:r>
            <a:r>
              <a:rPr lang="fr-BE" sz="1800" dirty="0" err="1"/>
              <a:t>getrennt</a:t>
            </a:r>
            <a:endParaRPr lang="fr-BE" sz="1800" dirty="0"/>
          </a:p>
          <a:p>
            <a:pPr algn="just">
              <a:buFont typeface="Arial" panose="020B0604020202020204" pitchFamily="34" charset="0"/>
              <a:buChar char="•"/>
            </a:pPr>
            <a:r>
              <a:rPr lang="fr-BE" sz="1800" dirty="0" err="1"/>
              <a:t>Jeder</a:t>
            </a:r>
            <a:r>
              <a:rPr lang="fr-BE" sz="1800" dirty="0"/>
              <a:t> </a:t>
            </a:r>
            <a:r>
              <a:rPr lang="fr-BE" sz="1800" dirty="0" err="1"/>
              <a:t>Zugang</a:t>
            </a:r>
            <a:r>
              <a:rPr lang="fr-BE" sz="1800" dirty="0"/>
              <a:t> ins </a:t>
            </a:r>
            <a:r>
              <a:rPr lang="fr-BE" sz="1800" dirty="0" err="1"/>
              <a:t>Dorf</a:t>
            </a:r>
            <a:r>
              <a:rPr lang="fr-BE" sz="1800" dirty="0"/>
              <a:t> (</a:t>
            </a:r>
            <a:r>
              <a:rPr lang="fr-BE" sz="1800" dirty="0" err="1"/>
              <a:t>über</a:t>
            </a:r>
            <a:r>
              <a:rPr lang="fr-BE" sz="1800" dirty="0"/>
              <a:t> </a:t>
            </a:r>
            <a:r>
              <a:rPr lang="fr-BE" sz="1800" dirty="0" err="1"/>
              <a:t>Beschilderung</a:t>
            </a:r>
            <a:r>
              <a:rPr lang="fr-BE" sz="1800" dirty="0"/>
              <a:t>)  </a:t>
            </a:r>
            <a:r>
              <a:rPr lang="fr-BE" sz="1800" dirty="0" err="1"/>
              <a:t>über</a:t>
            </a:r>
            <a:r>
              <a:rPr lang="fr-BE" sz="1800" dirty="0"/>
              <a:t> den </a:t>
            </a:r>
            <a:r>
              <a:rPr lang="fr-BE" sz="1800" dirty="0" err="1"/>
              <a:t>nächst</a:t>
            </a:r>
            <a:r>
              <a:rPr lang="fr-BE" sz="1800" dirty="0"/>
              <a:t> </a:t>
            </a:r>
            <a:r>
              <a:rPr lang="fr-BE" sz="1800" dirty="0" err="1"/>
              <a:t>gelegenen</a:t>
            </a:r>
            <a:r>
              <a:rPr lang="fr-BE" sz="1800" dirty="0"/>
              <a:t> </a:t>
            </a:r>
            <a:r>
              <a:rPr lang="fr-BE" sz="1800" dirty="0" err="1"/>
              <a:t>Parkplatz</a:t>
            </a:r>
            <a:r>
              <a:rPr lang="fr-BE" sz="1800" dirty="0"/>
              <a:t> (Patronage, </a:t>
            </a:r>
            <a:r>
              <a:rPr lang="fr-BE" sz="1800" dirty="0" err="1"/>
              <a:t>Fußballplatz</a:t>
            </a:r>
            <a:r>
              <a:rPr lang="fr-BE" sz="1800" dirty="0"/>
              <a:t>, </a:t>
            </a:r>
            <a:r>
              <a:rPr lang="fr-BE" sz="1800" dirty="0" err="1"/>
              <a:t>Kul</a:t>
            </a:r>
            <a:r>
              <a:rPr lang="fr-BE" sz="1800" dirty="0"/>
              <a:t>)</a:t>
            </a:r>
          </a:p>
          <a:p>
            <a:pPr algn="just">
              <a:buFont typeface="Arial" panose="020B0604020202020204" pitchFamily="34" charset="0"/>
              <a:buChar char="•"/>
            </a:pPr>
            <a:r>
              <a:rPr lang="fr-BE" sz="1800" dirty="0"/>
              <a:t>Den </a:t>
            </a:r>
            <a:r>
              <a:rPr lang="fr-BE" sz="1800" dirty="0" err="1"/>
              <a:t>Einbahnstraßenverkehr</a:t>
            </a:r>
            <a:r>
              <a:rPr lang="fr-BE" sz="1800" dirty="0"/>
              <a:t> in der </a:t>
            </a:r>
            <a:r>
              <a:rPr lang="fr-BE" sz="1800" dirty="0" err="1"/>
              <a:t>Poststraße</a:t>
            </a:r>
            <a:r>
              <a:rPr lang="fr-BE" sz="1800" dirty="0"/>
              <a:t> </a:t>
            </a:r>
            <a:r>
              <a:rPr lang="fr-BE" sz="1800" dirty="0" err="1"/>
              <a:t>umkehren</a:t>
            </a:r>
            <a:r>
              <a:rPr lang="fr-BE" sz="1800" dirty="0"/>
              <a:t>, um den </a:t>
            </a:r>
            <a:r>
              <a:rPr lang="fr-BE" sz="1800" dirty="0" err="1"/>
              <a:t>Zugang</a:t>
            </a:r>
            <a:r>
              <a:rPr lang="fr-BE" sz="1800" dirty="0"/>
              <a:t> </a:t>
            </a:r>
            <a:r>
              <a:rPr lang="fr-BE" sz="1800" dirty="0" err="1"/>
              <a:t>zum</a:t>
            </a:r>
            <a:r>
              <a:rPr lang="fr-BE" sz="1800" dirty="0"/>
              <a:t> Zentrum und den </a:t>
            </a:r>
            <a:r>
              <a:rPr lang="fr-BE" sz="1800" dirty="0" err="1"/>
              <a:t>Schulen</a:t>
            </a:r>
            <a:r>
              <a:rPr lang="fr-BE" sz="1800" dirty="0"/>
              <a:t> </a:t>
            </a:r>
            <a:r>
              <a:rPr lang="fr-BE" sz="1800" dirty="0" err="1"/>
              <a:t>über</a:t>
            </a:r>
            <a:r>
              <a:rPr lang="fr-BE" sz="1800" dirty="0"/>
              <a:t> den </a:t>
            </a:r>
            <a:r>
              <a:rPr lang="fr-BE" sz="1800" dirty="0" err="1"/>
              <a:t>Heygraben</a:t>
            </a:r>
            <a:r>
              <a:rPr lang="fr-BE" sz="1800" dirty="0"/>
              <a:t> </a:t>
            </a:r>
            <a:r>
              <a:rPr lang="fr-BE" sz="1800" dirty="0" err="1"/>
              <a:t>beizubehalten</a:t>
            </a:r>
            <a:endParaRPr lang="fr-BE" sz="1800" dirty="0"/>
          </a:p>
        </p:txBody>
      </p:sp>
      <p:grpSp>
        <p:nvGrpSpPr>
          <p:cNvPr id="43" name="Groupe 42">
            <a:extLst>
              <a:ext uri="{FF2B5EF4-FFF2-40B4-BE49-F238E27FC236}">
                <a16:creationId xmlns:a16="http://schemas.microsoft.com/office/drawing/2014/main" id="{DFD3AE0E-BD5A-4197-E056-8E569973FE40}"/>
              </a:ext>
            </a:extLst>
          </p:cNvPr>
          <p:cNvGrpSpPr/>
          <p:nvPr/>
        </p:nvGrpSpPr>
        <p:grpSpPr>
          <a:xfrm>
            <a:off x="4964004" y="694606"/>
            <a:ext cx="7202076" cy="6163394"/>
            <a:chOff x="4964004" y="694606"/>
            <a:chExt cx="7202076" cy="6163394"/>
          </a:xfrm>
        </p:grpSpPr>
        <p:pic>
          <p:nvPicPr>
            <p:cNvPr id="6" name="Image 5" descr="Une image contenant diagramme&#10;&#10;Description générée automatiquement">
              <a:extLst>
                <a:ext uri="{FF2B5EF4-FFF2-40B4-BE49-F238E27FC236}">
                  <a16:creationId xmlns:a16="http://schemas.microsoft.com/office/drawing/2014/main" id="{8A8D8F2B-FEAA-5F2B-2942-89E2720752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64004" y="694606"/>
              <a:ext cx="7202076" cy="6163394"/>
            </a:xfrm>
            <a:prstGeom prst="rect">
              <a:avLst/>
            </a:prstGeom>
          </p:spPr>
        </p:pic>
        <p:sp>
          <p:nvSpPr>
            <p:cNvPr id="7" name="Forme libre : forme 6">
              <a:extLst>
                <a:ext uri="{FF2B5EF4-FFF2-40B4-BE49-F238E27FC236}">
                  <a16:creationId xmlns:a16="http://schemas.microsoft.com/office/drawing/2014/main" id="{2818974E-F8FF-6C3E-A796-22D1D25B17E0}"/>
                </a:ext>
              </a:extLst>
            </p:cNvPr>
            <p:cNvSpPr/>
            <p:nvPr/>
          </p:nvSpPr>
          <p:spPr>
            <a:xfrm>
              <a:off x="7648575" y="2524125"/>
              <a:ext cx="2638425" cy="3152775"/>
            </a:xfrm>
            <a:custGeom>
              <a:avLst/>
              <a:gdLst>
                <a:gd name="connsiteX0" fmla="*/ 2638425 w 2638425"/>
                <a:gd name="connsiteY0" fmla="*/ 3152775 h 3152775"/>
                <a:gd name="connsiteX1" fmla="*/ 1905000 w 2638425"/>
                <a:gd name="connsiteY1" fmla="*/ 2828925 h 3152775"/>
                <a:gd name="connsiteX2" fmla="*/ 1266825 w 2638425"/>
                <a:gd name="connsiteY2" fmla="*/ 2609850 h 3152775"/>
                <a:gd name="connsiteX3" fmla="*/ 1028700 w 2638425"/>
                <a:gd name="connsiteY3" fmla="*/ 2476500 h 3152775"/>
                <a:gd name="connsiteX4" fmla="*/ 876300 w 2638425"/>
                <a:gd name="connsiteY4" fmla="*/ 2286000 h 3152775"/>
                <a:gd name="connsiteX5" fmla="*/ 685800 w 2638425"/>
                <a:gd name="connsiteY5" fmla="*/ 2105025 h 3152775"/>
                <a:gd name="connsiteX6" fmla="*/ 428625 w 2638425"/>
                <a:gd name="connsiteY6" fmla="*/ 1857375 h 3152775"/>
                <a:gd name="connsiteX7" fmla="*/ 695325 w 2638425"/>
                <a:gd name="connsiteY7" fmla="*/ 1638300 h 3152775"/>
                <a:gd name="connsiteX8" fmla="*/ 809625 w 2638425"/>
                <a:gd name="connsiteY8" fmla="*/ 1457325 h 3152775"/>
                <a:gd name="connsiteX9" fmla="*/ 514350 w 2638425"/>
                <a:gd name="connsiteY9" fmla="*/ 1143000 h 3152775"/>
                <a:gd name="connsiteX10" fmla="*/ 219075 w 2638425"/>
                <a:gd name="connsiteY10" fmla="*/ 781050 h 3152775"/>
                <a:gd name="connsiteX11" fmla="*/ 85725 w 2638425"/>
                <a:gd name="connsiteY11" fmla="*/ 266700 h 3152775"/>
                <a:gd name="connsiteX12" fmla="*/ 0 w 2638425"/>
                <a:gd name="connsiteY12" fmla="*/ 0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425" h="3152775">
                  <a:moveTo>
                    <a:pt x="2638425" y="3152775"/>
                  </a:moveTo>
                  <a:cubicBezTo>
                    <a:pt x="2386012" y="3036093"/>
                    <a:pt x="2133600" y="2919412"/>
                    <a:pt x="1905000" y="2828925"/>
                  </a:cubicBezTo>
                  <a:cubicBezTo>
                    <a:pt x="1676400" y="2738437"/>
                    <a:pt x="1412875" y="2668587"/>
                    <a:pt x="1266825" y="2609850"/>
                  </a:cubicBezTo>
                  <a:cubicBezTo>
                    <a:pt x="1120775" y="2551113"/>
                    <a:pt x="1093787" y="2530475"/>
                    <a:pt x="1028700" y="2476500"/>
                  </a:cubicBezTo>
                  <a:cubicBezTo>
                    <a:pt x="963613" y="2422525"/>
                    <a:pt x="933450" y="2347912"/>
                    <a:pt x="876300" y="2286000"/>
                  </a:cubicBezTo>
                  <a:cubicBezTo>
                    <a:pt x="819150" y="2224088"/>
                    <a:pt x="685800" y="2105025"/>
                    <a:pt x="685800" y="2105025"/>
                  </a:cubicBezTo>
                  <a:cubicBezTo>
                    <a:pt x="611187" y="2033587"/>
                    <a:pt x="427038" y="1935162"/>
                    <a:pt x="428625" y="1857375"/>
                  </a:cubicBezTo>
                  <a:cubicBezTo>
                    <a:pt x="430212" y="1779588"/>
                    <a:pt x="631825" y="1704975"/>
                    <a:pt x="695325" y="1638300"/>
                  </a:cubicBezTo>
                  <a:cubicBezTo>
                    <a:pt x="758825" y="1571625"/>
                    <a:pt x="839788" y="1539875"/>
                    <a:pt x="809625" y="1457325"/>
                  </a:cubicBezTo>
                  <a:cubicBezTo>
                    <a:pt x="779462" y="1374775"/>
                    <a:pt x="612775" y="1255712"/>
                    <a:pt x="514350" y="1143000"/>
                  </a:cubicBezTo>
                  <a:cubicBezTo>
                    <a:pt x="415925" y="1030288"/>
                    <a:pt x="290512" y="927100"/>
                    <a:pt x="219075" y="781050"/>
                  </a:cubicBezTo>
                  <a:cubicBezTo>
                    <a:pt x="147638" y="635000"/>
                    <a:pt x="122237" y="396875"/>
                    <a:pt x="85725" y="266700"/>
                  </a:cubicBezTo>
                  <a:cubicBezTo>
                    <a:pt x="49213" y="136525"/>
                    <a:pt x="24606" y="68262"/>
                    <a:pt x="0" y="0"/>
                  </a:cubicBezTo>
                </a:path>
              </a:pathLst>
            </a:custGeom>
            <a:noFill/>
            <a:ln w="57150">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2F906306-959C-7061-1299-CB386C920D65}"/>
                </a:ext>
              </a:extLst>
            </p:cNvPr>
            <p:cNvSpPr/>
            <p:nvPr/>
          </p:nvSpPr>
          <p:spPr>
            <a:xfrm>
              <a:off x="8315325" y="2209800"/>
              <a:ext cx="2371725" cy="3028950"/>
            </a:xfrm>
            <a:custGeom>
              <a:avLst/>
              <a:gdLst>
                <a:gd name="connsiteX0" fmla="*/ 0 w 2362200"/>
                <a:gd name="connsiteY0" fmla="*/ 0 h 3028950"/>
                <a:gd name="connsiteX1" fmla="*/ 276225 w 2362200"/>
                <a:gd name="connsiteY1" fmla="*/ 542925 h 3028950"/>
                <a:gd name="connsiteX2" fmla="*/ 561975 w 2362200"/>
                <a:gd name="connsiteY2" fmla="*/ 1019175 h 3028950"/>
                <a:gd name="connsiteX3" fmla="*/ 561975 w 2362200"/>
                <a:gd name="connsiteY3" fmla="*/ 1276350 h 3028950"/>
                <a:gd name="connsiteX4" fmla="*/ 447675 w 2362200"/>
                <a:gd name="connsiteY4" fmla="*/ 1562100 h 3028950"/>
                <a:gd name="connsiteX5" fmla="*/ 228600 w 2362200"/>
                <a:gd name="connsiteY5" fmla="*/ 1724025 h 3028950"/>
                <a:gd name="connsiteX6" fmla="*/ 209550 w 2362200"/>
                <a:gd name="connsiteY6" fmla="*/ 1800225 h 3028950"/>
                <a:gd name="connsiteX7" fmla="*/ 485775 w 2362200"/>
                <a:gd name="connsiteY7" fmla="*/ 1924050 h 3028950"/>
                <a:gd name="connsiteX8" fmla="*/ 1400175 w 2362200"/>
                <a:gd name="connsiteY8" fmla="*/ 2257425 h 3028950"/>
                <a:gd name="connsiteX9" fmla="*/ 1819275 w 2362200"/>
                <a:gd name="connsiteY9" fmla="*/ 2486025 h 3028950"/>
                <a:gd name="connsiteX10" fmla="*/ 2247900 w 2362200"/>
                <a:gd name="connsiteY10" fmla="*/ 2886075 h 3028950"/>
                <a:gd name="connsiteX11" fmla="*/ 2362200 w 2362200"/>
                <a:gd name="connsiteY11" fmla="*/ 3028950 h 3028950"/>
                <a:gd name="connsiteX0" fmla="*/ 0 w 2371725"/>
                <a:gd name="connsiteY0" fmla="*/ 0 h 3028950"/>
                <a:gd name="connsiteX1" fmla="*/ 276225 w 2371725"/>
                <a:gd name="connsiteY1" fmla="*/ 542925 h 3028950"/>
                <a:gd name="connsiteX2" fmla="*/ 561975 w 2371725"/>
                <a:gd name="connsiteY2" fmla="*/ 1019175 h 3028950"/>
                <a:gd name="connsiteX3" fmla="*/ 561975 w 2371725"/>
                <a:gd name="connsiteY3" fmla="*/ 1276350 h 3028950"/>
                <a:gd name="connsiteX4" fmla="*/ 447675 w 2371725"/>
                <a:gd name="connsiteY4" fmla="*/ 1562100 h 3028950"/>
                <a:gd name="connsiteX5" fmla="*/ 228600 w 2371725"/>
                <a:gd name="connsiteY5" fmla="*/ 1724025 h 3028950"/>
                <a:gd name="connsiteX6" fmla="*/ 209550 w 2371725"/>
                <a:gd name="connsiteY6" fmla="*/ 1800225 h 3028950"/>
                <a:gd name="connsiteX7" fmla="*/ 485775 w 2371725"/>
                <a:gd name="connsiteY7" fmla="*/ 1924050 h 3028950"/>
                <a:gd name="connsiteX8" fmla="*/ 1400175 w 2371725"/>
                <a:gd name="connsiteY8" fmla="*/ 2257425 h 3028950"/>
                <a:gd name="connsiteX9" fmla="*/ 1819275 w 2371725"/>
                <a:gd name="connsiteY9" fmla="*/ 2486025 h 3028950"/>
                <a:gd name="connsiteX10" fmla="*/ 2247900 w 2371725"/>
                <a:gd name="connsiteY10" fmla="*/ 2886075 h 3028950"/>
                <a:gd name="connsiteX11" fmla="*/ 2371725 w 2371725"/>
                <a:gd name="connsiteY11" fmla="*/ 3028950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1725" h="3028950">
                  <a:moveTo>
                    <a:pt x="0" y="0"/>
                  </a:moveTo>
                  <a:cubicBezTo>
                    <a:pt x="91281" y="186531"/>
                    <a:pt x="182563" y="373063"/>
                    <a:pt x="276225" y="542925"/>
                  </a:cubicBezTo>
                  <a:cubicBezTo>
                    <a:pt x="369887" y="712787"/>
                    <a:pt x="514350" y="896937"/>
                    <a:pt x="561975" y="1019175"/>
                  </a:cubicBezTo>
                  <a:cubicBezTo>
                    <a:pt x="609600" y="1141413"/>
                    <a:pt x="581025" y="1185862"/>
                    <a:pt x="561975" y="1276350"/>
                  </a:cubicBezTo>
                  <a:cubicBezTo>
                    <a:pt x="542925" y="1366838"/>
                    <a:pt x="503237" y="1487488"/>
                    <a:pt x="447675" y="1562100"/>
                  </a:cubicBezTo>
                  <a:cubicBezTo>
                    <a:pt x="392113" y="1636712"/>
                    <a:pt x="268287" y="1684338"/>
                    <a:pt x="228600" y="1724025"/>
                  </a:cubicBezTo>
                  <a:cubicBezTo>
                    <a:pt x="188913" y="1763712"/>
                    <a:pt x="166688" y="1766888"/>
                    <a:pt x="209550" y="1800225"/>
                  </a:cubicBezTo>
                  <a:cubicBezTo>
                    <a:pt x="252412" y="1833562"/>
                    <a:pt x="287338" y="1847850"/>
                    <a:pt x="485775" y="1924050"/>
                  </a:cubicBezTo>
                  <a:cubicBezTo>
                    <a:pt x="684213" y="2000250"/>
                    <a:pt x="1177925" y="2163763"/>
                    <a:pt x="1400175" y="2257425"/>
                  </a:cubicBezTo>
                  <a:cubicBezTo>
                    <a:pt x="1622425" y="2351088"/>
                    <a:pt x="1677988" y="2381250"/>
                    <a:pt x="1819275" y="2486025"/>
                  </a:cubicBezTo>
                  <a:cubicBezTo>
                    <a:pt x="1960562" y="2590800"/>
                    <a:pt x="2157413" y="2795588"/>
                    <a:pt x="2247900" y="2886075"/>
                  </a:cubicBezTo>
                  <a:cubicBezTo>
                    <a:pt x="2338387" y="2976562"/>
                    <a:pt x="2359818" y="3002756"/>
                    <a:pt x="2371725" y="3028950"/>
                  </a:cubicBezTo>
                </a:path>
              </a:pathLst>
            </a:custGeom>
            <a:noFill/>
            <a:ln w="57150">
              <a:solidFill>
                <a:schemeClr val="accent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 name="Connecteur droit avec flèche 9">
              <a:extLst>
                <a:ext uri="{FF2B5EF4-FFF2-40B4-BE49-F238E27FC236}">
                  <a16:creationId xmlns:a16="http://schemas.microsoft.com/office/drawing/2014/main" id="{8FB6019A-42C6-2DB0-F16D-021F529210E3}"/>
                </a:ext>
              </a:extLst>
            </p:cNvPr>
            <p:cNvCxnSpPr>
              <a:cxnSpLocks/>
            </p:cNvCxnSpPr>
            <p:nvPr/>
          </p:nvCxnSpPr>
          <p:spPr>
            <a:xfrm flipH="1">
              <a:off x="6456780" y="2989346"/>
              <a:ext cx="311792" cy="223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F69DDB0-17A7-84A5-34CA-66F66950C4B9}"/>
                </a:ext>
              </a:extLst>
            </p:cNvPr>
            <p:cNvCxnSpPr>
              <a:cxnSpLocks/>
            </p:cNvCxnSpPr>
            <p:nvPr/>
          </p:nvCxnSpPr>
          <p:spPr>
            <a:xfrm>
              <a:off x="7392144" y="1556792"/>
              <a:ext cx="185539" cy="44234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D8F8CA2-3B6C-3ED3-7DD9-C43A37AF33C9}"/>
                </a:ext>
              </a:extLst>
            </p:cNvPr>
            <p:cNvCxnSpPr>
              <a:cxnSpLocks/>
            </p:cNvCxnSpPr>
            <p:nvPr/>
          </p:nvCxnSpPr>
          <p:spPr>
            <a:xfrm flipH="1">
              <a:off x="8400256" y="1889107"/>
              <a:ext cx="216024" cy="20238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FE57306-AA2A-06CF-8C68-1FFC205F1CC6}"/>
                </a:ext>
              </a:extLst>
            </p:cNvPr>
            <p:cNvCxnSpPr>
              <a:cxnSpLocks/>
            </p:cNvCxnSpPr>
            <p:nvPr/>
          </p:nvCxnSpPr>
          <p:spPr>
            <a:xfrm flipH="1">
              <a:off x="7786071" y="2278023"/>
              <a:ext cx="339168" cy="120729"/>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F49A1CE-A490-1C5D-F426-848FC25273C3}"/>
                </a:ext>
              </a:extLst>
            </p:cNvPr>
            <p:cNvCxnSpPr>
              <a:cxnSpLocks/>
            </p:cNvCxnSpPr>
            <p:nvPr/>
          </p:nvCxnSpPr>
          <p:spPr>
            <a:xfrm flipH="1">
              <a:off x="9220180" y="3284984"/>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1D7103F6-2523-A8B4-51EB-5915A7E78B2F}"/>
                </a:ext>
              </a:extLst>
            </p:cNvPr>
            <p:cNvCxnSpPr>
              <a:cxnSpLocks/>
            </p:cNvCxnSpPr>
            <p:nvPr/>
          </p:nvCxnSpPr>
          <p:spPr>
            <a:xfrm flipH="1">
              <a:off x="7098356" y="4437112"/>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B32347C-6B3B-11F6-8D5F-3A4D14A630BD}"/>
                </a:ext>
              </a:extLst>
            </p:cNvPr>
            <p:cNvCxnSpPr>
              <a:cxnSpLocks/>
            </p:cNvCxnSpPr>
            <p:nvPr/>
          </p:nvCxnSpPr>
          <p:spPr>
            <a:xfrm>
              <a:off x="8301848" y="5160050"/>
              <a:ext cx="0" cy="35718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CFB73CFC-0793-94F0-5CEE-10F6DE54C79F}"/>
                </a:ext>
              </a:extLst>
            </p:cNvPr>
            <p:cNvCxnSpPr>
              <a:cxnSpLocks/>
            </p:cNvCxnSpPr>
            <p:nvPr/>
          </p:nvCxnSpPr>
          <p:spPr>
            <a:xfrm flipH="1" flipV="1">
              <a:off x="7955655" y="3207829"/>
              <a:ext cx="186813" cy="2983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A9CFD00-2DC7-6ADD-CCA4-28BD8AE797A2}"/>
                </a:ext>
              </a:extLst>
            </p:cNvPr>
            <p:cNvCxnSpPr>
              <a:cxnSpLocks/>
            </p:cNvCxnSpPr>
            <p:nvPr/>
          </p:nvCxnSpPr>
          <p:spPr>
            <a:xfrm>
              <a:off x="8439292" y="2751212"/>
              <a:ext cx="176988" cy="3177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D6A8EA7-B2F2-C70C-0AC1-CAA0780C4416}"/>
                </a:ext>
              </a:extLst>
            </p:cNvPr>
            <p:cNvCxnSpPr>
              <a:cxnSpLocks/>
            </p:cNvCxnSpPr>
            <p:nvPr/>
          </p:nvCxnSpPr>
          <p:spPr>
            <a:xfrm flipH="1" flipV="1">
              <a:off x="8646840" y="2602049"/>
              <a:ext cx="186813" cy="29832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9C5015B2-D51E-88CE-07AE-E2660C17FBB0}"/>
                </a:ext>
              </a:extLst>
            </p:cNvPr>
            <p:cNvCxnSpPr>
              <a:cxnSpLocks/>
            </p:cNvCxnSpPr>
            <p:nvPr/>
          </p:nvCxnSpPr>
          <p:spPr>
            <a:xfrm>
              <a:off x="8049061" y="4509120"/>
              <a:ext cx="266264" cy="216024"/>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AF1199A7-3D76-FCE2-33AB-80AA9412E978}"/>
                </a:ext>
              </a:extLst>
            </p:cNvPr>
            <p:cNvCxnSpPr>
              <a:cxnSpLocks/>
            </p:cNvCxnSpPr>
            <p:nvPr/>
          </p:nvCxnSpPr>
          <p:spPr>
            <a:xfrm>
              <a:off x="9372165" y="5364123"/>
              <a:ext cx="324235" cy="153109"/>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9CE0815B-8954-37A8-5756-FEDD7A56E8D5}"/>
                </a:ext>
              </a:extLst>
            </p:cNvPr>
            <p:cNvCxnSpPr>
              <a:cxnSpLocks/>
            </p:cNvCxnSpPr>
            <p:nvPr/>
          </p:nvCxnSpPr>
          <p:spPr>
            <a:xfrm>
              <a:off x="9220180" y="4405189"/>
              <a:ext cx="324235" cy="153109"/>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5" name="Connecteur droit avec flèche 44">
            <a:extLst>
              <a:ext uri="{FF2B5EF4-FFF2-40B4-BE49-F238E27FC236}">
                <a16:creationId xmlns:a16="http://schemas.microsoft.com/office/drawing/2014/main" id="{5E19547F-355A-8E16-ECBC-EFC511200DEE}"/>
              </a:ext>
            </a:extLst>
          </p:cNvPr>
          <p:cNvCxnSpPr>
            <a:cxnSpLocks/>
          </p:cNvCxnSpPr>
          <p:nvPr/>
        </p:nvCxnSpPr>
        <p:spPr>
          <a:xfrm flipH="1">
            <a:off x="10760497" y="2132666"/>
            <a:ext cx="311792" cy="223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Parking : 730 095 images, photos et images vectorielles de stock |  Shutterstock">
            <a:extLst>
              <a:ext uri="{FF2B5EF4-FFF2-40B4-BE49-F238E27FC236}">
                <a16:creationId xmlns:a16="http://schemas.microsoft.com/office/drawing/2014/main" id="{CECA0A5A-F6A1-15C1-E3EE-7071F8213571}"/>
              </a:ext>
            </a:extLst>
          </p:cNvPr>
          <p:cNvPicPr>
            <a:picLocks noChangeAspect="1" noChangeArrowheads="1"/>
          </p:cNvPicPr>
          <p:nvPr/>
        </p:nvPicPr>
        <p:blipFill rotWithShape="1">
          <a:blip r:embed="rId3"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7451575" y="4405189"/>
            <a:ext cx="518170" cy="48326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Parking : 730 095 images, photos et images vectorielles de stock |  Shutterstock">
            <a:extLst>
              <a:ext uri="{FF2B5EF4-FFF2-40B4-BE49-F238E27FC236}">
                <a16:creationId xmlns:a16="http://schemas.microsoft.com/office/drawing/2014/main" id="{C33B6442-8849-F121-D9B9-62EEB7F0C6EA}"/>
              </a:ext>
            </a:extLst>
          </p:cNvPr>
          <p:cNvPicPr>
            <a:picLocks noChangeAspect="1" noChangeArrowheads="1"/>
          </p:cNvPicPr>
          <p:nvPr/>
        </p:nvPicPr>
        <p:blipFill rotWithShape="1">
          <a:blip r:embed="rId3"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8315325" y="967690"/>
            <a:ext cx="518170" cy="48326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Parking : 730 095 images, photos et images vectorielles de stock |  Shutterstock">
            <a:extLst>
              <a:ext uri="{FF2B5EF4-FFF2-40B4-BE49-F238E27FC236}">
                <a16:creationId xmlns:a16="http://schemas.microsoft.com/office/drawing/2014/main" id="{37DF8BE8-A206-7EDF-B0E6-EA0648D5FB5A}"/>
              </a:ext>
            </a:extLst>
          </p:cNvPr>
          <p:cNvPicPr>
            <a:picLocks noChangeAspect="1" noChangeArrowheads="1"/>
          </p:cNvPicPr>
          <p:nvPr/>
        </p:nvPicPr>
        <p:blipFill rotWithShape="1">
          <a:blip r:embed="rId3"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10967455" y="5733256"/>
            <a:ext cx="518170" cy="48326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Parking : 730 095 images, photos et images vectorielles de stock |  Shutterstock">
            <a:extLst>
              <a:ext uri="{FF2B5EF4-FFF2-40B4-BE49-F238E27FC236}">
                <a16:creationId xmlns:a16="http://schemas.microsoft.com/office/drawing/2014/main" id="{B7D8492E-F5D9-1856-A9BA-9966CB0DCC20}"/>
              </a:ext>
            </a:extLst>
          </p:cNvPr>
          <p:cNvPicPr>
            <a:picLocks noChangeAspect="1" noChangeArrowheads="1"/>
          </p:cNvPicPr>
          <p:nvPr/>
        </p:nvPicPr>
        <p:blipFill rotWithShape="1">
          <a:blip r:embed="rId4"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8208589" y="1705759"/>
            <a:ext cx="279134" cy="2603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arking : 730 095 images, photos et images vectorielles de stock |  Shutterstock">
            <a:extLst>
              <a:ext uri="{FF2B5EF4-FFF2-40B4-BE49-F238E27FC236}">
                <a16:creationId xmlns:a16="http://schemas.microsoft.com/office/drawing/2014/main" id="{F4ABE032-1222-8C55-9D2D-C364AF8D1644}"/>
              </a:ext>
            </a:extLst>
          </p:cNvPr>
          <p:cNvPicPr>
            <a:picLocks noChangeAspect="1" noChangeArrowheads="1"/>
          </p:cNvPicPr>
          <p:nvPr/>
        </p:nvPicPr>
        <p:blipFill rotWithShape="1">
          <a:blip r:embed="rId4"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6865072" y="4581128"/>
            <a:ext cx="279134" cy="2603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Parking : 730 095 images, photos et images vectorielles de stock |  Shutterstock">
            <a:extLst>
              <a:ext uri="{FF2B5EF4-FFF2-40B4-BE49-F238E27FC236}">
                <a16:creationId xmlns:a16="http://schemas.microsoft.com/office/drawing/2014/main" id="{4DB3EFBD-5F08-9E57-E6C2-E0D71B5881A6}"/>
              </a:ext>
            </a:extLst>
          </p:cNvPr>
          <p:cNvPicPr>
            <a:picLocks noChangeAspect="1" noChangeArrowheads="1"/>
          </p:cNvPicPr>
          <p:nvPr/>
        </p:nvPicPr>
        <p:blipFill rotWithShape="1">
          <a:blip r:embed="rId4"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11773398" y="1835925"/>
            <a:ext cx="279134" cy="2603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avec flèche 8">
            <a:extLst>
              <a:ext uri="{FF2B5EF4-FFF2-40B4-BE49-F238E27FC236}">
                <a16:creationId xmlns:a16="http://schemas.microsoft.com/office/drawing/2014/main" id="{F8954EC6-B234-1760-450E-3FA113B487A2}"/>
              </a:ext>
            </a:extLst>
          </p:cNvPr>
          <p:cNvCxnSpPr>
            <a:cxnSpLocks/>
          </p:cNvCxnSpPr>
          <p:nvPr/>
        </p:nvCxnSpPr>
        <p:spPr>
          <a:xfrm>
            <a:off x="5920559" y="4293096"/>
            <a:ext cx="175441" cy="216024"/>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rme libre : forme 10">
            <a:extLst>
              <a:ext uri="{FF2B5EF4-FFF2-40B4-BE49-F238E27FC236}">
                <a16:creationId xmlns:a16="http://schemas.microsoft.com/office/drawing/2014/main" id="{8D10CF7C-D454-6F2B-6353-0DE9FAC34C13}"/>
              </a:ext>
            </a:extLst>
          </p:cNvPr>
          <p:cNvSpPr/>
          <p:nvPr/>
        </p:nvSpPr>
        <p:spPr>
          <a:xfrm>
            <a:off x="10216054" y="3247697"/>
            <a:ext cx="137053" cy="945931"/>
          </a:xfrm>
          <a:custGeom>
            <a:avLst/>
            <a:gdLst>
              <a:gd name="connsiteX0" fmla="*/ 31531 w 157950"/>
              <a:gd name="connsiteY0" fmla="*/ 0 h 945931"/>
              <a:gd name="connsiteX1" fmla="*/ 157655 w 157950"/>
              <a:gd name="connsiteY1" fmla="*/ 294289 h 945931"/>
              <a:gd name="connsiteX2" fmla="*/ 0 w 157950"/>
              <a:gd name="connsiteY2" fmla="*/ 945931 h 945931"/>
              <a:gd name="connsiteX0" fmla="*/ 31531 w 137053"/>
              <a:gd name="connsiteY0" fmla="*/ 0 h 945931"/>
              <a:gd name="connsiteX1" fmla="*/ 136634 w 137053"/>
              <a:gd name="connsiteY1" fmla="*/ 472964 h 945931"/>
              <a:gd name="connsiteX2" fmla="*/ 0 w 137053"/>
              <a:gd name="connsiteY2" fmla="*/ 945931 h 945931"/>
            </a:gdLst>
            <a:ahLst/>
            <a:cxnLst>
              <a:cxn ang="0">
                <a:pos x="connsiteX0" y="connsiteY0"/>
              </a:cxn>
              <a:cxn ang="0">
                <a:pos x="connsiteX1" y="connsiteY1"/>
              </a:cxn>
              <a:cxn ang="0">
                <a:pos x="connsiteX2" y="connsiteY2"/>
              </a:cxn>
            </a:cxnLst>
            <a:rect l="l" t="t" r="r" b="b"/>
            <a:pathLst>
              <a:path w="137053" h="945931">
                <a:moveTo>
                  <a:pt x="31531" y="0"/>
                </a:moveTo>
                <a:cubicBezTo>
                  <a:pt x="97220" y="68317"/>
                  <a:pt x="141889" y="315309"/>
                  <a:pt x="136634" y="472964"/>
                </a:cubicBezTo>
                <a:cubicBezTo>
                  <a:pt x="131379" y="630619"/>
                  <a:pt x="76200" y="698937"/>
                  <a:pt x="0" y="945931"/>
                </a:cubicBezTo>
              </a:path>
            </a:pathLst>
          </a:cu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Graphique 12" descr="Bus">
            <a:extLst>
              <a:ext uri="{FF2B5EF4-FFF2-40B4-BE49-F238E27FC236}">
                <a16:creationId xmlns:a16="http://schemas.microsoft.com/office/drawing/2014/main" id="{64319829-38D6-CB6A-0259-45D2E7DEFF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125390">
            <a:off x="9980140" y="3475991"/>
            <a:ext cx="385360" cy="385360"/>
          </a:xfrm>
          <a:prstGeom prst="rect">
            <a:avLst/>
          </a:prstGeom>
        </p:spPr>
      </p:pic>
      <p:pic>
        <p:nvPicPr>
          <p:cNvPr id="15" name="Graphique 14" descr="Bus">
            <a:extLst>
              <a:ext uri="{FF2B5EF4-FFF2-40B4-BE49-F238E27FC236}">
                <a16:creationId xmlns:a16="http://schemas.microsoft.com/office/drawing/2014/main" id="{2B19774F-49D4-C460-F850-2457824BF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465518" flipH="1">
            <a:off x="8517180" y="2257623"/>
            <a:ext cx="385360" cy="385360"/>
          </a:xfrm>
          <a:prstGeom prst="rect">
            <a:avLst/>
          </a:prstGeom>
        </p:spPr>
      </p:pic>
      <p:grpSp>
        <p:nvGrpSpPr>
          <p:cNvPr id="16" name="Groupe 15">
            <a:extLst>
              <a:ext uri="{FF2B5EF4-FFF2-40B4-BE49-F238E27FC236}">
                <a16:creationId xmlns:a16="http://schemas.microsoft.com/office/drawing/2014/main" id="{C0EE4CA7-A268-30A7-5F51-A870EF9413A4}"/>
              </a:ext>
            </a:extLst>
          </p:cNvPr>
          <p:cNvGrpSpPr/>
          <p:nvPr/>
        </p:nvGrpSpPr>
        <p:grpSpPr>
          <a:xfrm>
            <a:off x="1241028" y="849654"/>
            <a:ext cx="2629185" cy="2358175"/>
            <a:chOff x="11777001" y="1605395"/>
            <a:chExt cx="4910102" cy="5819623"/>
          </a:xfrm>
        </p:grpSpPr>
        <p:pic>
          <p:nvPicPr>
            <p:cNvPr id="18" name="Image 17">
              <a:extLst>
                <a:ext uri="{FF2B5EF4-FFF2-40B4-BE49-F238E27FC236}">
                  <a16:creationId xmlns:a16="http://schemas.microsoft.com/office/drawing/2014/main" id="{9E982C09-1A11-38BF-3CA1-216EB4BD51B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2629" b="22867"/>
            <a:stretch/>
          </p:blipFill>
          <p:spPr>
            <a:xfrm>
              <a:off x="11799169" y="1663035"/>
              <a:ext cx="4887934" cy="5515243"/>
            </a:xfrm>
            <a:prstGeom prst="rect">
              <a:avLst/>
            </a:prstGeom>
          </p:spPr>
        </p:pic>
        <p:pic>
          <p:nvPicPr>
            <p:cNvPr id="19" name="Image 18">
              <a:extLst>
                <a:ext uri="{FF2B5EF4-FFF2-40B4-BE49-F238E27FC236}">
                  <a16:creationId xmlns:a16="http://schemas.microsoft.com/office/drawing/2014/main" id="{0F343A0F-484C-FD1E-8A33-0082DD2657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05077" y="1762966"/>
              <a:ext cx="1838059" cy="5542896"/>
            </a:xfrm>
            <a:prstGeom prst="rect">
              <a:avLst/>
            </a:prstGeom>
          </p:spPr>
        </p:pic>
        <p:grpSp>
          <p:nvGrpSpPr>
            <p:cNvPr id="21" name="Groupe 20">
              <a:extLst>
                <a:ext uri="{FF2B5EF4-FFF2-40B4-BE49-F238E27FC236}">
                  <a16:creationId xmlns:a16="http://schemas.microsoft.com/office/drawing/2014/main" id="{57DCBF86-BD8E-6B71-9657-167399BCBD74}"/>
                </a:ext>
              </a:extLst>
            </p:cNvPr>
            <p:cNvGrpSpPr/>
            <p:nvPr/>
          </p:nvGrpSpPr>
          <p:grpSpPr>
            <a:xfrm>
              <a:off x="11777001" y="1605395"/>
              <a:ext cx="4630680" cy="5819623"/>
              <a:chOff x="3872862" y="2509661"/>
              <a:chExt cx="4630680" cy="5819623"/>
            </a:xfrm>
          </p:grpSpPr>
          <p:pic>
            <p:nvPicPr>
              <p:cNvPr id="25" name="Image 24">
                <a:extLst>
                  <a:ext uri="{FF2B5EF4-FFF2-40B4-BE49-F238E27FC236}">
                    <a16:creationId xmlns:a16="http://schemas.microsoft.com/office/drawing/2014/main" id="{544D6F7F-D843-BEB9-312D-BBAA0FA256C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95030" y="5744834"/>
                <a:ext cx="4608512" cy="2584450"/>
              </a:xfrm>
              <a:prstGeom prst="rect">
                <a:avLst/>
              </a:prstGeom>
            </p:spPr>
          </p:pic>
          <p:pic>
            <p:nvPicPr>
              <p:cNvPr id="27" name="Image 26">
                <a:extLst>
                  <a:ext uri="{FF2B5EF4-FFF2-40B4-BE49-F238E27FC236}">
                    <a16:creationId xmlns:a16="http://schemas.microsoft.com/office/drawing/2014/main" id="{95E20786-8EA3-7788-E7E3-4F006C722C0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602"/>
              <a:stretch/>
            </p:blipFill>
            <p:spPr>
              <a:xfrm>
                <a:off x="3872862" y="2509661"/>
                <a:ext cx="4608512" cy="3395704"/>
              </a:xfrm>
              <a:prstGeom prst="rect">
                <a:avLst/>
              </a:prstGeom>
            </p:spPr>
          </p:pic>
        </p:grpSp>
      </p:grpSp>
    </p:spTree>
    <p:extLst>
      <p:ext uri="{BB962C8B-B14F-4D97-AF65-F5344CB8AC3E}">
        <p14:creationId xmlns:p14="http://schemas.microsoft.com/office/powerpoint/2010/main" val="286189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graphique&#10;&#10;Description générée automatiquement">
            <a:extLst>
              <a:ext uri="{FF2B5EF4-FFF2-40B4-BE49-F238E27FC236}">
                <a16:creationId xmlns:a16="http://schemas.microsoft.com/office/drawing/2014/main" id="{B3CBD327-58AD-3FFD-A79C-BAE609ED31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43843" y="2924944"/>
            <a:ext cx="3324765" cy="3479407"/>
          </a:xfrm>
          <a:prstGeom prst="rect">
            <a:avLst/>
          </a:prstGeom>
        </p:spPr>
      </p:pic>
      <p:sp>
        <p:nvSpPr>
          <p:cNvPr id="2" name="Espace réservé du numéro de diapositive 1">
            <a:extLst>
              <a:ext uri="{FF2B5EF4-FFF2-40B4-BE49-F238E27FC236}">
                <a16:creationId xmlns:a16="http://schemas.microsoft.com/office/drawing/2014/main" id="{CF15359B-9731-60FF-6B22-90CD5E32ED4B}"/>
              </a:ext>
            </a:extLst>
          </p:cNvPr>
          <p:cNvSpPr>
            <a:spLocks noGrp="1"/>
          </p:cNvSpPr>
          <p:nvPr>
            <p:ph type="sldNum" sz="quarter" idx="7"/>
          </p:nvPr>
        </p:nvSpPr>
        <p:spPr/>
        <p:txBody>
          <a:bodyPr/>
          <a:lstStyle/>
          <a:p>
            <a:fld id="{B6F15528-21DE-4FAA-801E-634DDDAF4B2B}" type="slidenum">
              <a:rPr lang="fr-BE" smtClean="0"/>
              <a:pPr/>
              <a:t>28</a:t>
            </a:fld>
            <a:endParaRPr lang="fr-BE"/>
          </a:p>
        </p:txBody>
      </p:sp>
      <p:sp>
        <p:nvSpPr>
          <p:cNvPr id="3" name="Titre 2">
            <a:extLst>
              <a:ext uri="{FF2B5EF4-FFF2-40B4-BE49-F238E27FC236}">
                <a16:creationId xmlns:a16="http://schemas.microsoft.com/office/drawing/2014/main" id="{4ACC578F-4CA5-0654-AA4C-375F5E8A43A8}"/>
              </a:ext>
            </a:extLst>
          </p:cNvPr>
          <p:cNvSpPr>
            <a:spLocks noGrp="1"/>
          </p:cNvSpPr>
          <p:nvPr>
            <p:ph type="title"/>
          </p:nvPr>
        </p:nvSpPr>
        <p:spPr/>
        <p:txBody>
          <a:bodyPr/>
          <a:lstStyle/>
          <a:p>
            <a:r>
              <a:rPr lang="fr-BE" dirty="0" err="1">
                <a:latin typeface="+mj-lt"/>
                <a:ea typeface="Calibri Light" panose="020F0302020204030204" pitchFamily="34" charset="0"/>
                <a:cs typeface="Calibri Light" panose="020F0302020204030204" pitchFamily="34" charset="0"/>
              </a:rPr>
              <a:t>Kreuzungsgestaltung</a:t>
            </a:r>
            <a:r>
              <a:rPr lang="fr-BE" dirty="0">
                <a:latin typeface="+mj-lt"/>
                <a:ea typeface="Calibri Light" panose="020F0302020204030204" pitchFamily="34" charset="0"/>
                <a:cs typeface="Calibri Light" panose="020F0302020204030204" pitchFamily="34" charset="0"/>
              </a:rPr>
              <a:t> </a:t>
            </a:r>
            <a:r>
              <a:rPr lang="fr-BE" dirty="0" err="1">
                <a:latin typeface="+mj-lt"/>
                <a:ea typeface="Calibri Light" panose="020F0302020204030204" pitchFamily="34" charset="0"/>
                <a:cs typeface="Calibri Light" panose="020F0302020204030204" pitchFamily="34" charset="0"/>
              </a:rPr>
              <a:t>im</a:t>
            </a:r>
            <a:r>
              <a:rPr lang="fr-BE" dirty="0">
                <a:latin typeface="+mj-lt"/>
                <a:ea typeface="Calibri Light" panose="020F0302020204030204" pitchFamily="34" charset="0"/>
                <a:cs typeface="Calibri Light" panose="020F0302020204030204" pitchFamily="34" charset="0"/>
              </a:rPr>
              <a:t> Zentrum der </a:t>
            </a:r>
            <a:r>
              <a:rPr lang="de-DE" dirty="0">
                <a:solidFill>
                  <a:srgbClr val="000000"/>
                </a:solidFill>
                <a:effectLst/>
                <a:latin typeface="+mj-lt"/>
                <a:ea typeface="Calibri Light" panose="020F0302020204030204" pitchFamily="34" charset="0"/>
                <a:cs typeface="Calibri Light" panose="020F0302020204030204" pitchFamily="34" charset="0"/>
              </a:rPr>
              <a:t>„Acht“</a:t>
            </a:r>
            <a:r>
              <a:rPr lang="fr-BE" dirty="0">
                <a:solidFill>
                  <a:srgbClr val="000000"/>
                </a:solidFill>
                <a:effectLst/>
                <a:latin typeface="+mj-lt"/>
                <a:ea typeface="Calibri Light" panose="020F0302020204030204" pitchFamily="34" charset="0"/>
                <a:cs typeface="Calibri Light" panose="020F0302020204030204" pitchFamily="34" charset="0"/>
              </a:rPr>
              <a:t> </a:t>
            </a:r>
            <a:r>
              <a:rPr lang="fr-BE" dirty="0" err="1">
                <a:solidFill>
                  <a:srgbClr val="000000"/>
                </a:solidFill>
                <a:effectLst/>
                <a:latin typeface="+mj-lt"/>
                <a:ea typeface="Calibri Light" panose="020F0302020204030204" pitchFamily="34" charset="0"/>
                <a:cs typeface="Calibri Light" panose="020F0302020204030204" pitchFamily="34" charset="0"/>
              </a:rPr>
              <a:t>überdenken</a:t>
            </a:r>
            <a:endParaRPr lang="fr-BE" dirty="0">
              <a:latin typeface="+mj-lt"/>
              <a:ea typeface="Calibri Light" panose="020F0302020204030204" pitchFamily="34" charset="0"/>
              <a:cs typeface="Calibri Light" panose="020F0302020204030204" pitchFamily="34" charset="0"/>
            </a:endParaRPr>
          </a:p>
        </p:txBody>
      </p:sp>
      <p:sp>
        <p:nvSpPr>
          <p:cNvPr id="4" name="Espace réservé du contenu 3">
            <a:extLst>
              <a:ext uri="{FF2B5EF4-FFF2-40B4-BE49-F238E27FC236}">
                <a16:creationId xmlns:a16="http://schemas.microsoft.com/office/drawing/2014/main" id="{C03374AC-884D-8E5C-FE3C-48E7E86E539D}"/>
              </a:ext>
            </a:extLst>
          </p:cNvPr>
          <p:cNvSpPr>
            <a:spLocks noGrp="1"/>
          </p:cNvSpPr>
          <p:nvPr>
            <p:ph idx="10"/>
          </p:nvPr>
        </p:nvSpPr>
        <p:spPr>
          <a:xfrm>
            <a:off x="335359" y="930947"/>
            <a:ext cx="7632849" cy="5594397"/>
          </a:xfrm>
        </p:spPr>
        <p:txBody>
          <a:bodyPr/>
          <a:lstStyle/>
          <a:p>
            <a:pPr marL="0" indent="0" algn="just">
              <a:buNone/>
            </a:pPr>
            <a:r>
              <a:rPr lang="fr-BE" sz="2000" b="1" dirty="0">
                <a:ea typeface="Calibri Light" panose="020F0302020204030204" pitchFamily="34" charset="0"/>
              </a:rPr>
              <a:t>Die </a:t>
            </a:r>
            <a:r>
              <a:rPr lang="fr-BE" sz="2000" b="1" dirty="0" err="1">
                <a:ea typeface="Calibri Light" panose="020F0302020204030204" pitchFamily="34" charset="0"/>
              </a:rPr>
              <a:t>Kreuzung</a:t>
            </a:r>
            <a:r>
              <a:rPr lang="fr-BE" sz="2000" b="1" dirty="0">
                <a:ea typeface="Calibri Light" panose="020F0302020204030204" pitchFamily="34" charset="0"/>
              </a:rPr>
              <a:t> </a:t>
            </a:r>
            <a:r>
              <a:rPr lang="fr-BE" sz="2000" b="1" dirty="0" err="1">
                <a:ea typeface="Calibri Light" panose="020F0302020204030204" pitchFamily="34" charset="0"/>
              </a:rPr>
              <a:t>im</a:t>
            </a:r>
            <a:r>
              <a:rPr lang="fr-BE" sz="2000" b="1" dirty="0">
                <a:ea typeface="Calibri Light" panose="020F0302020204030204" pitchFamily="34" charset="0"/>
              </a:rPr>
              <a:t> Zentrum der </a:t>
            </a:r>
            <a:r>
              <a:rPr lang="de-DE" sz="1800" b="1" dirty="0">
                <a:solidFill>
                  <a:srgbClr val="000000"/>
                </a:solidFill>
                <a:effectLst/>
                <a:ea typeface="Calibri Light" panose="020F0302020204030204" pitchFamily="34" charset="0"/>
              </a:rPr>
              <a:t>„Acht“ </a:t>
            </a:r>
            <a:r>
              <a:rPr lang="de-DE" sz="1800" dirty="0">
                <a:solidFill>
                  <a:srgbClr val="000000"/>
                </a:solidFill>
                <a:effectLst/>
                <a:ea typeface="Calibri Light" panose="020F0302020204030204" pitchFamily="34" charset="0"/>
              </a:rPr>
              <a:t>wird momentan durch eine Ampel geregelt. Das hat mehrere Nachteile:</a:t>
            </a:r>
            <a:endParaRPr lang="fr-BE" sz="2000" dirty="0">
              <a:ea typeface="Calibri Light" panose="020F0302020204030204" pitchFamily="34" charset="0"/>
            </a:endParaRPr>
          </a:p>
          <a:p>
            <a:pPr lvl="1" algn="just"/>
            <a:r>
              <a:rPr lang="fr-BE" dirty="0"/>
              <a:t>Die </a:t>
            </a:r>
            <a:r>
              <a:rPr lang="fr-BE" b="1" dirty="0" err="1">
                <a:solidFill>
                  <a:schemeClr val="accent2"/>
                </a:solidFill>
                <a:latin typeface="+mj-lt"/>
              </a:rPr>
              <a:t>Wartezeit</a:t>
            </a:r>
            <a:r>
              <a:rPr lang="fr-BE" b="1" dirty="0">
                <a:solidFill>
                  <a:schemeClr val="accent2"/>
                </a:solidFill>
                <a:latin typeface="+mj-lt"/>
              </a:rPr>
              <a:t> </a:t>
            </a:r>
            <a:r>
              <a:rPr lang="fr-BE" dirty="0" err="1"/>
              <a:t>für</a:t>
            </a:r>
            <a:r>
              <a:rPr lang="fr-BE" dirty="0"/>
              <a:t> </a:t>
            </a:r>
            <a:r>
              <a:rPr lang="fr-BE" dirty="0" err="1"/>
              <a:t>Fußgänger</a:t>
            </a:r>
            <a:r>
              <a:rPr lang="fr-BE" dirty="0"/>
              <a:t>, </a:t>
            </a:r>
            <a:r>
              <a:rPr lang="fr-BE" dirty="0" err="1"/>
              <a:t>Radfahrer</a:t>
            </a:r>
            <a:r>
              <a:rPr lang="fr-BE" dirty="0"/>
              <a:t> und </a:t>
            </a:r>
            <a:r>
              <a:rPr lang="fr-BE" dirty="0" err="1"/>
              <a:t>Fahrzeuge</a:t>
            </a:r>
            <a:r>
              <a:rPr lang="fr-BE" dirty="0"/>
              <a:t> </a:t>
            </a:r>
            <a:r>
              <a:rPr lang="fr-BE" dirty="0" err="1"/>
              <a:t>beträgt</a:t>
            </a:r>
            <a:r>
              <a:rPr lang="fr-BE" dirty="0"/>
              <a:t> </a:t>
            </a:r>
            <a:r>
              <a:rPr lang="fr-BE" dirty="0" err="1"/>
              <a:t>rund</a:t>
            </a:r>
            <a:r>
              <a:rPr lang="fr-BE" dirty="0"/>
              <a:t> </a:t>
            </a:r>
            <a:r>
              <a:rPr lang="fr-BE" b="1" dirty="0"/>
              <a:t>40 </a:t>
            </a:r>
            <a:r>
              <a:rPr lang="fr-BE" b="1" dirty="0" err="1"/>
              <a:t>Sekunden</a:t>
            </a:r>
            <a:r>
              <a:rPr lang="fr-BE" b="1" dirty="0"/>
              <a:t> </a:t>
            </a:r>
            <a:r>
              <a:rPr lang="fr-BE" dirty="0"/>
              <a:t>(</a:t>
            </a:r>
            <a:r>
              <a:rPr lang="fr-BE" dirty="0" err="1"/>
              <a:t>viele</a:t>
            </a:r>
            <a:r>
              <a:rPr lang="fr-BE" dirty="0"/>
              <a:t> </a:t>
            </a:r>
            <a:r>
              <a:rPr lang="fr-BE" dirty="0" err="1"/>
              <a:t>Fußgänger</a:t>
            </a:r>
            <a:r>
              <a:rPr lang="fr-BE" dirty="0"/>
              <a:t> </a:t>
            </a:r>
            <a:r>
              <a:rPr lang="fr-BE" dirty="0" err="1"/>
              <a:t>halten</a:t>
            </a:r>
            <a:r>
              <a:rPr lang="fr-BE" dirty="0"/>
              <a:t> </a:t>
            </a:r>
            <a:r>
              <a:rPr lang="fr-BE" dirty="0" err="1"/>
              <a:t>sich</a:t>
            </a:r>
            <a:r>
              <a:rPr lang="fr-BE" dirty="0"/>
              <a:t> </a:t>
            </a:r>
            <a:r>
              <a:rPr lang="fr-BE" dirty="0" err="1"/>
              <a:t>nicht</a:t>
            </a:r>
            <a:r>
              <a:rPr lang="fr-BE" dirty="0"/>
              <a:t> an die </a:t>
            </a:r>
            <a:r>
              <a:rPr lang="fr-BE" dirty="0" err="1"/>
              <a:t>Ampel</a:t>
            </a:r>
            <a:r>
              <a:rPr lang="fr-BE" dirty="0"/>
              <a:t> und </a:t>
            </a:r>
            <a:r>
              <a:rPr lang="fr-BE" dirty="0" err="1"/>
              <a:t>überqueren</a:t>
            </a:r>
            <a:r>
              <a:rPr lang="fr-BE" dirty="0"/>
              <a:t> die </a:t>
            </a:r>
            <a:r>
              <a:rPr lang="fr-BE" dirty="0" err="1"/>
              <a:t>Straße</a:t>
            </a:r>
            <a:r>
              <a:rPr lang="fr-BE" dirty="0"/>
              <a:t> </a:t>
            </a:r>
            <a:r>
              <a:rPr lang="fr-BE" dirty="0" err="1"/>
              <a:t>anderswo</a:t>
            </a:r>
            <a:r>
              <a:rPr lang="fr-BE" dirty="0"/>
              <a:t>)</a:t>
            </a:r>
          </a:p>
          <a:p>
            <a:pPr lvl="1" algn="just"/>
            <a:r>
              <a:rPr lang="fr-BE" dirty="0"/>
              <a:t>Die </a:t>
            </a:r>
            <a:r>
              <a:rPr lang="fr-BE" b="1" dirty="0" err="1">
                <a:solidFill>
                  <a:schemeClr val="accent2"/>
                </a:solidFill>
                <a:latin typeface="+mj-lt"/>
              </a:rPr>
              <a:t>Geschwindigkeit</a:t>
            </a:r>
            <a:r>
              <a:rPr lang="fr-BE" b="1" dirty="0"/>
              <a:t> </a:t>
            </a:r>
            <a:r>
              <a:rPr lang="fr-BE" dirty="0"/>
              <a:t> </a:t>
            </a:r>
            <a:r>
              <a:rPr lang="fr-BE" dirty="0" err="1"/>
              <a:t>ist</a:t>
            </a:r>
            <a:r>
              <a:rPr lang="fr-BE" dirty="0"/>
              <a:t> </a:t>
            </a:r>
            <a:r>
              <a:rPr lang="fr-BE" dirty="0" err="1"/>
              <a:t>höher</a:t>
            </a:r>
            <a:r>
              <a:rPr lang="fr-BE" dirty="0"/>
              <a:t> </a:t>
            </a:r>
            <a:r>
              <a:rPr lang="fr-BE" dirty="0" err="1"/>
              <a:t>im</a:t>
            </a:r>
            <a:r>
              <a:rPr lang="fr-BE" dirty="0"/>
              <a:t> </a:t>
            </a:r>
            <a:r>
              <a:rPr lang="fr-BE" dirty="0" err="1"/>
              <a:t>unteren</a:t>
            </a:r>
            <a:r>
              <a:rPr lang="fr-BE" dirty="0"/>
              <a:t> </a:t>
            </a:r>
            <a:r>
              <a:rPr lang="fr-BE" dirty="0" err="1"/>
              <a:t>Bereich</a:t>
            </a:r>
            <a:r>
              <a:rPr lang="fr-BE" dirty="0"/>
              <a:t> der </a:t>
            </a:r>
            <a:r>
              <a:rPr lang="fr-BE" dirty="0" err="1"/>
              <a:t>Thymstraße</a:t>
            </a:r>
            <a:r>
              <a:rPr lang="fr-BE" dirty="0"/>
              <a:t>, </a:t>
            </a:r>
            <a:r>
              <a:rPr lang="fr-BE" dirty="0" err="1"/>
              <a:t>wenn</a:t>
            </a:r>
            <a:r>
              <a:rPr lang="fr-BE" dirty="0"/>
              <a:t> die </a:t>
            </a:r>
            <a:r>
              <a:rPr lang="fr-BE" dirty="0" err="1"/>
              <a:t>Ampel</a:t>
            </a:r>
            <a:r>
              <a:rPr lang="fr-BE" dirty="0"/>
              <a:t> </a:t>
            </a:r>
            <a:r>
              <a:rPr lang="fr-BE" dirty="0" err="1"/>
              <a:t>auf</a:t>
            </a:r>
            <a:r>
              <a:rPr lang="fr-BE" dirty="0"/>
              <a:t> </a:t>
            </a:r>
            <a:r>
              <a:rPr lang="fr-BE" dirty="0" err="1"/>
              <a:t>grün</a:t>
            </a:r>
            <a:r>
              <a:rPr lang="fr-BE" dirty="0"/>
              <a:t> </a:t>
            </a:r>
            <a:r>
              <a:rPr lang="fr-BE" dirty="0" err="1"/>
              <a:t>steht</a:t>
            </a:r>
            <a:r>
              <a:rPr lang="fr-BE" dirty="0"/>
              <a:t>. </a:t>
            </a:r>
          </a:p>
          <a:p>
            <a:pPr lvl="1" algn="just"/>
            <a:r>
              <a:rPr lang="fr-BE" dirty="0"/>
              <a:t>Die </a:t>
            </a:r>
            <a:r>
              <a:rPr lang="fr-BE" b="1" dirty="0" err="1">
                <a:solidFill>
                  <a:schemeClr val="accent2"/>
                </a:solidFill>
                <a:latin typeface="+mj-lt"/>
              </a:rPr>
              <a:t>Sicherheit</a:t>
            </a:r>
            <a:r>
              <a:rPr lang="fr-BE" b="1" dirty="0">
                <a:solidFill>
                  <a:schemeClr val="accent2"/>
                </a:solidFill>
                <a:latin typeface="+mj-lt"/>
              </a:rPr>
              <a:t> der </a:t>
            </a:r>
            <a:r>
              <a:rPr lang="fr-BE" b="1" dirty="0" err="1">
                <a:solidFill>
                  <a:schemeClr val="accent2"/>
                </a:solidFill>
                <a:latin typeface="+mj-lt"/>
              </a:rPr>
              <a:t>Fußgänger</a:t>
            </a:r>
            <a:r>
              <a:rPr lang="fr-BE" b="1" dirty="0">
                <a:solidFill>
                  <a:schemeClr val="accent2"/>
                </a:solidFill>
                <a:latin typeface="+mj-lt"/>
              </a:rPr>
              <a:t> </a:t>
            </a:r>
            <a:r>
              <a:rPr lang="fr-BE" dirty="0" err="1"/>
              <a:t>ist</a:t>
            </a:r>
            <a:r>
              <a:rPr lang="fr-BE" dirty="0"/>
              <a:t> </a:t>
            </a:r>
            <a:r>
              <a:rPr lang="fr-BE" dirty="0" err="1"/>
              <a:t>relativ</a:t>
            </a:r>
            <a:r>
              <a:rPr lang="fr-BE" dirty="0"/>
              <a:t>, </a:t>
            </a:r>
            <a:r>
              <a:rPr lang="fr-BE" dirty="0" err="1"/>
              <a:t>aufgrund</a:t>
            </a:r>
            <a:r>
              <a:rPr lang="fr-BE" dirty="0"/>
              <a:t> der </a:t>
            </a:r>
            <a:r>
              <a:rPr lang="fr-BE" dirty="0" err="1"/>
              <a:t>Abbiegemanöver</a:t>
            </a:r>
            <a:r>
              <a:rPr lang="fr-BE" dirty="0"/>
              <a:t> </a:t>
            </a:r>
            <a:r>
              <a:rPr lang="fr-BE" dirty="0" err="1"/>
              <a:t>auf</a:t>
            </a:r>
            <a:r>
              <a:rPr lang="fr-BE" dirty="0"/>
              <a:t> der </a:t>
            </a:r>
            <a:r>
              <a:rPr lang="fr-BE" dirty="0" err="1"/>
              <a:t>linken</a:t>
            </a:r>
            <a:r>
              <a:rPr lang="fr-BE" dirty="0"/>
              <a:t> Seite</a:t>
            </a:r>
          </a:p>
          <a:p>
            <a:pPr lvl="1" algn="just"/>
            <a:r>
              <a:rPr lang="fr-BE" dirty="0"/>
              <a:t>Das </a:t>
            </a:r>
            <a:r>
              <a:rPr lang="fr-BE" dirty="0" err="1"/>
              <a:t>Warten</a:t>
            </a:r>
            <a:r>
              <a:rPr lang="fr-BE" dirty="0"/>
              <a:t> der </a:t>
            </a:r>
            <a:r>
              <a:rPr lang="fr-BE" dirty="0" err="1"/>
              <a:t>Autofahrer</a:t>
            </a:r>
            <a:r>
              <a:rPr lang="fr-BE" dirty="0"/>
              <a:t> </a:t>
            </a:r>
            <a:r>
              <a:rPr lang="fr-BE" dirty="0" err="1"/>
              <a:t>erzeugt</a:t>
            </a:r>
            <a:r>
              <a:rPr lang="fr-BE" dirty="0"/>
              <a:t> </a:t>
            </a:r>
            <a:r>
              <a:rPr lang="fr-BE" b="1" dirty="0">
                <a:solidFill>
                  <a:schemeClr val="accent2"/>
                </a:solidFill>
                <a:latin typeface="+mj-lt"/>
              </a:rPr>
              <a:t>Krach und </a:t>
            </a:r>
            <a:r>
              <a:rPr lang="fr-BE" b="1" dirty="0" err="1">
                <a:solidFill>
                  <a:schemeClr val="accent2"/>
                </a:solidFill>
                <a:latin typeface="+mj-lt"/>
              </a:rPr>
              <a:t>eine</a:t>
            </a:r>
            <a:r>
              <a:rPr lang="fr-BE" b="1" dirty="0">
                <a:solidFill>
                  <a:schemeClr val="accent2"/>
                </a:solidFill>
                <a:latin typeface="+mj-lt"/>
              </a:rPr>
              <a:t> </a:t>
            </a:r>
            <a:r>
              <a:rPr lang="fr-BE" b="1" dirty="0" err="1">
                <a:solidFill>
                  <a:schemeClr val="accent2"/>
                </a:solidFill>
                <a:latin typeface="+mj-lt"/>
              </a:rPr>
              <a:t>sichtbare</a:t>
            </a:r>
            <a:r>
              <a:rPr lang="fr-BE" b="1" dirty="0">
                <a:solidFill>
                  <a:schemeClr val="accent2"/>
                </a:solidFill>
                <a:latin typeface="+mj-lt"/>
              </a:rPr>
              <a:t> </a:t>
            </a:r>
            <a:r>
              <a:rPr lang="fr-BE" b="1" dirty="0" err="1">
                <a:solidFill>
                  <a:schemeClr val="accent2"/>
                </a:solidFill>
                <a:latin typeface="+mj-lt"/>
              </a:rPr>
              <a:t>Belegung</a:t>
            </a:r>
            <a:r>
              <a:rPr lang="fr-BE" b="1" dirty="0">
                <a:solidFill>
                  <a:schemeClr val="accent2"/>
                </a:solidFill>
                <a:latin typeface="+mj-lt"/>
              </a:rPr>
              <a:t> des </a:t>
            </a:r>
            <a:r>
              <a:rPr lang="fr-BE" b="1" dirty="0" err="1">
                <a:solidFill>
                  <a:schemeClr val="accent2"/>
                </a:solidFill>
                <a:latin typeface="+mj-lt"/>
              </a:rPr>
              <a:t>Raums</a:t>
            </a:r>
            <a:r>
              <a:rPr lang="fr-BE" b="1" dirty="0">
                <a:solidFill>
                  <a:schemeClr val="accent2"/>
                </a:solidFill>
                <a:latin typeface="+mj-lt"/>
              </a:rPr>
              <a:t> </a:t>
            </a:r>
            <a:r>
              <a:rPr lang="fr-BE" dirty="0"/>
              <a:t> </a:t>
            </a:r>
            <a:r>
              <a:rPr lang="fr-BE" dirty="0" err="1"/>
              <a:t>durch</a:t>
            </a:r>
            <a:r>
              <a:rPr lang="fr-BE" dirty="0"/>
              <a:t> die </a:t>
            </a:r>
            <a:r>
              <a:rPr lang="fr-BE" dirty="0" err="1"/>
              <a:t>Fahrzeuge</a:t>
            </a:r>
            <a:r>
              <a:rPr lang="fr-BE" dirty="0"/>
              <a:t>. </a:t>
            </a:r>
          </a:p>
          <a:p>
            <a:pPr lvl="1" algn="just"/>
            <a:endParaRPr lang="fr-BE" dirty="0"/>
          </a:p>
          <a:p>
            <a:pPr algn="just">
              <a:buFont typeface="Wingdings" panose="05000000000000000000" pitchFamily="2" charset="2"/>
              <a:buChar char="à"/>
            </a:pPr>
            <a:r>
              <a:rPr lang="fr-BE" sz="2000" b="1" dirty="0" err="1">
                <a:sym typeface="Wingdings" panose="05000000000000000000" pitchFamily="2" charset="2"/>
              </a:rPr>
              <a:t>Vorschlag</a:t>
            </a:r>
            <a:r>
              <a:rPr lang="fr-BE" sz="2000" b="1" dirty="0">
                <a:sym typeface="Wingdings" panose="05000000000000000000" pitchFamily="2" charset="2"/>
              </a:rPr>
              <a:t>: </a:t>
            </a:r>
            <a:r>
              <a:rPr lang="fr-BE" sz="2000" b="1" dirty="0" err="1">
                <a:sym typeface="Wingdings" panose="05000000000000000000" pitchFamily="2" charset="2"/>
              </a:rPr>
              <a:t>Wiedereinführung</a:t>
            </a:r>
            <a:r>
              <a:rPr lang="fr-BE" sz="2000" b="1" dirty="0">
                <a:sym typeface="Wingdings" panose="05000000000000000000" pitchFamily="2" charset="2"/>
              </a:rPr>
              <a:t> der </a:t>
            </a:r>
            <a:r>
              <a:rPr lang="fr-BE" sz="2000" b="1" dirty="0" err="1">
                <a:sym typeface="Wingdings" panose="05000000000000000000" pitchFamily="2" charset="2"/>
              </a:rPr>
              <a:t>Rechtsvorfahrt</a:t>
            </a:r>
            <a:endParaRPr lang="fr-BE" sz="2000" b="1" dirty="0">
              <a:sym typeface="Wingdings" panose="05000000000000000000" pitchFamily="2" charset="2"/>
            </a:endParaRPr>
          </a:p>
          <a:p>
            <a:pPr marL="0" indent="0" algn="just">
              <a:buNone/>
            </a:pPr>
            <a:endParaRPr lang="fr-BE" sz="2000" b="1" dirty="0">
              <a:sym typeface="Wingdings" panose="05000000000000000000" pitchFamily="2" charset="2"/>
            </a:endParaRPr>
          </a:p>
          <a:p>
            <a:pPr marL="0" indent="0" algn="just">
              <a:buNone/>
            </a:pPr>
            <a:r>
              <a:rPr lang="fr-BE" sz="2000" dirty="0">
                <a:sym typeface="Wingdings" panose="05000000000000000000" pitchFamily="2" charset="2"/>
              </a:rPr>
              <a:t> Es </a:t>
            </a:r>
            <a:r>
              <a:rPr lang="fr-BE" sz="2000" dirty="0" err="1">
                <a:sym typeface="Wingdings" panose="05000000000000000000" pitchFamily="2" charset="2"/>
              </a:rPr>
              <a:t>kann</a:t>
            </a:r>
            <a:r>
              <a:rPr lang="fr-BE" sz="2000" dirty="0">
                <a:sym typeface="Wingdings" panose="05000000000000000000" pitchFamily="2" charset="2"/>
              </a:rPr>
              <a:t> </a:t>
            </a:r>
            <a:r>
              <a:rPr lang="fr-BE" sz="2000" dirty="0" err="1">
                <a:sym typeface="Wingdings" panose="05000000000000000000" pitchFamily="2" charset="2"/>
              </a:rPr>
              <a:t>eine</a:t>
            </a:r>
            <a:r>
              <a:rPr lang="fr-BE" sz="2000" dirty="0">
                <a:sym typeface="Wingdings" panose="05000000000000000000" pitchFamily="2" charset="2"/>
              </a:rPr>
              <a:t> </a:t>
            </a:r>
            <a:r>
              <a:rPr lang="fr-BE" sz="2000" dirty="0"/>
              <a:t> </a:t>
            </a:r>
            <a:r>
              <a:rPr lang="fr-BE" sz="2000" b="1" dirty="0" err="1"/>
              <a:t>Testphase</a:t>
            </a:r>
            <a:r>
              <a:rPr lang="fr-BE" sz="2000" b="1" dirty="0"/>
              <a:t> </a:t>
            </a:r>
            <a:r>
              <a:rPr lang="fr-BE" sz="2000" dirty="0" err="1"/>
              <a:t>durchgeführt</a:t>
            </a:r>
            <a:r>
              <a:rPr lang="fr-BE" sz="2000" dirty="0"/>
              <a:t> </a:t>
            </a:r>
            <a:r>
              <a:rPr lang="fr-BE" sz="2000" dirty="0" err="1"/>
              <a:t>werden</a:t>
            </a:r>
            <a:r>
              <a:rPr lang="fr-BE" sz="2000" dirty="0"/>
              <a:t>, </a:t>
            </a:r>
            <a:r>
              <a:rPr lang="fr-BE" sz="2000" dirty="0" err="1"/>
              <a:t>indem</a:t>
            </a:r>
            <a:r>
              <a:rPr lang="fr-BE" sz="2000" dirty="0"/>
              <a:t> die </a:t>
            </a:r>
            <a:r>
              <a:rPr lang="fr-BE" sz="2000" dirty="0" err="1"/>
              <a:t>Ampel</a:t>
            </a:r>
            <a:r>
              <a:rPr lang="fr-BE" sz="2000" dirty="0"/>
              <a:t> </a:t>
            </a:r>
            <a:r>
              <a:rPr lang="fr-BE" sz="2000" dirty="0" err="1"/>
              <a:t>ausgeschaltet</a:t>
            </a:r>
            <a:r>
              <a:rPr lang="fr-BE" sz="2000" dirty="0"/>
              <a:t> und die Situation </a:t>
            </a:r>
            <a:r>
              <a:rPr lang="fr-BE" sz="2000" dirty="0" err="1"/>
              <a:t>öffentlich</a:t>
            </a:r>
            <a:r>
              <a:rPr lang="fr-BE" sz="2000" dirty="0"/>
              <a:t> </a:t>
            </a:r>
            <a:r>
              <a:rPr lang="fr-BE" sz="2000" dirty="0" err="1"/>
              <a:t>mitgeteilt</a:t>
            </a:r>
            <a:r>
              <a:rPr lang="fr-BE" sz="2000" dirty="0"/>
              <a:t> und </a:t>
            </a:r>
            <a:r>
              <a:rPr lang="fr-BE" sz="2000" dirty="0" err="1"/>
              <a:t>analysiert</a:t>
            </a:r>
            <a:r>
              <a:rPr lang="fr-BE" sz="2000" dirty="0"/>
              <a:t> </a:t>
            </a:r>
            <a:r>
              <a:rPr lang="fr-BE" sz="2000" dirty="0" err="1"/>
              <a:t>wird</a:t>
            </a:r>
            <a:r>
              <a:rPr lang="fr-BE" sz="2000" dirty="0"/>
              <a:t>. </a:t>
            </a:r>
            <a:endParaRPr lang="fr-BE" dirty="0">
              <a:highlight>
                <a:srgbClr val="FFFF00"/>
              </a:highlight>
            </a:endParaRPr>
          </a:p>
        </p:txBody>
      </p:sp>
      <p:pic>
        <p:nvPicPr>
          <p:cNvPr id="5" name="Image 4" descr="Une image contenant graphique&#10;&#10;Description générée automatiquement">
            <a:extLst>
              <a:ext uri="{FF2B5EF4-FFF2-40B4-BE49-F238E27FC236}">
                <a16:creationId xmlns:a16="http://schemas.microsoft.com/office/drawing/2014/main" id="{49F28B4C-3FE6-C479-2F0A-93C74B8220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418"/>
          <a:stretch/>
        </p:blipFill>
        <p:spPr>
          <a:xfrm>
            <a:off x="9733847" y="5563561"/>
            <a:ext cx="2338817" cy="1272042"/>
          </a:xfrm>
          <a:prstGeom prst="rect">
            <a:avLst/>
          </a:prstGeom>
        </p:spPr>
      </p:pic>
      <p:sp>
        <p:nvSpPr>
          <p:cNvPr id="7" name="Ellipse 6">
            <a:extLst>
              <a:ext uri="{FF2B5EF4-FFF2-40B4-BE49-F238E27FC236}">
                <a16:creationId xmlns:a16="http://schemas.microsoft.com/office/drawing/2014/main" id="{BF951219-B9AE-6B9E-CDA5-68CC85605299}"/>
              </a:ext>
            </a:extLst>
          </p:cNvPr>
          <p:cNvSpPr/>
          <p:nvPr/>
        </p:nvSpPr>
        <p:spPr>
          <a:xfrm rot="19929256">
            <a:off x="9036077" y="4225749"/>
            <a:ext cx="580228" cy="1016355"/>
          </a:xfrm>
          <a:prstGeom prst="ellipse">
            <a:avLst/>
          </a:prstGeom>
          <a:noFill/>
          <a:ln w="28575">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descr="Une image contenant plein air, voie, scène, rue&#10;&#10;Description générée automatiquement">
            <a:extLst>
              <a:ext uri="{FF2B5EF4-FFF2-40B4-BE49-F238E27FC236}">
                <a16:creationId xmlns:a16="http://schemas.microsoft.com/office/drawing/2014/main" id="{6F197B45-8A7F-6341-2919-1F0A070455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 t="-3" r="23003" b="24968"/>
          <a:stretch/>
        </p:blipFill>
        <p:spPr>
          <a:xfrm>
            <a:off x="8243843" y="913498"/>
            <a:ext cx="3324765" cy="2493574"/>
          </a:xfrm>
          <a:prstGeom prst="rect">
            <a:avLst/>
          </a:prstGeom>
        </p:spPr>
      </p:pic>
    </p:spTree>
    <p:extLst>
      <p:ext uri="{BB962C8B-B14F-4D97-AF65-F5344CB8AC3E}">
        <p14:creationId xmlns:p14="http://schemas.microsoft.com/office/powerpoint/2010/main" val="2638321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29</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dirty="0" err="1"/>
              <a:t>Aktionen</a:t>
            </a:r>
            <a:r>
              <a:rPr lang="fr-FR" dirty="0"/>
              <a:t> der </a:t>
            </a:r>
            <a:r>
              <a:rPr lang="fr-FR" dirty="0" err="1"/>
              <a:t>Maßnahme</a:t>
            </a:r>
            <a:r>
              <a:rPr lang="fr-FR" dirty="0"/>
              <a:t> 1</a:t>
            </a:r>
            <a:endParaRPr lang="fr-BE" dirty="0"/>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3013907104"/>
              </p:ext>
            </p:extLst>
          </p:nvPr>
        </p:nvGraphicFramePr>
        <p:xfrm>
          <a:off x="695400" y="1544197"/>
          <a:ext cx="10944000" cy="376960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dirty="0" err="1">
                          <a:solidFill>
                            <a:schemeClr val="accent4"/>
                          </a:solidFill>
                          <a:latin typeface="+mj-lt"/>
                        </a:rPr>
                        <a:t>Maßnahme</a:t>
                      </a:r>
                      <a:r>
                        <a:rPr lang="fr-FR" sz="2000" b="1" dirty="0">
                          <a:solidFill>
                            <a:schemeClr val="accent4"/>
                          </a:solidFill>
                          <a:latin typeface="+mj-lt"/>
                        </a:rPr>
                        <a:t> 1: Multimodales </a:t>
                      </a:r>
                      <a:r>
                        <a:rPr lang="fr-FR" sz="2000" b="1" dirty="0" err="1">
                          <a:solidFill>
                            <a:schemeClr val="accent4"/>
                          </a:solidFill>
                          <a:latin typeface="+mj-lt"/>
                        </a:rPr>
                        <a:t>Schema</a:t>
                      </a:r>
                      <a:r>
                        <a:rPr lang="fr-FR" sz="2000" b="1" dirty="0">
                          <a:solidFill>
                            <a:schemeClr val="accent4"/>
                          </a:solidFill>
                          <a:latin typeface="+mj-lt"/>
                        </a:rPr>
                        <a:t> </a:t>
                      </a:r>
                      <a:r>
                        <a:rPr lang="fr-FR" sz="2000" b="1" dirty="0" err="1">
                          <a:solidFill>
                            <a:schemeClr val="accent4"/>
                          </a:solidFill>
                          <a:latin typeface="+mj-lt"/>
                        </a:rPr>
                        <a:t>im</a:t>
                      </a:r>
                      <a:r>
                        <a:rPr lang="fr-FR" sz="2000" b="1" dirty="0">
                          <a:solidFill>
                            <a:schemeClr val="accent4"/>
                          </a:solidFill>
                          <a:latin typeface="+mj-lt"/>
                        </a:rPr>
                        <a:t> </a:t>
                      </a:r>
                      <a:r>
                        <a:rPr lang="fr-FR" sz="2000" b="1" dirty="0" err="1">
                          <a:solidFill>
                            <a:schemeClr val="accent4"/>
                          </a:solidFill>
                          <a:latin typeface="+mj-lt"/>
                        </a:rPr>
                        <a:t>Dorfzentrum</a:t>
                      </a:r>
                      <a:endParaRPr lang="fr-BE" sz="2000" b="1" dirty="0">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dirty="0">
                          <a:solidFill>
                            <a:schemeClr val="bg2">
                              <a:lumMod val="10000"/>
                            </a:schemeClr>
                          </a:solidFill>
                        </a:rPr>
                        <a:t>1.1</a:t>
                      </a:r>
                      <a:endParaRPr lang="fr-BE" sz="2000" b="0" dirty="0">
                        <a:solidFill>
                          <a:schemeClr val="bg2">
                            <a:lumMod val="10000"/>
                          </a:schemeClr>
                        </a:solidFill>
                      </a:endParaRPr>
                    </a:p>
                  </a:txBody>
                  <a:tcPr/>
                </a:tc>
                <a:tc>
                  <a:txBody>
                    <a:bodyPr/>
                    <a:lstStyle/>
                    <a:p>
                      <a:r>
                        <a:rPr lang="fr-FR" sz="2000" b="0" dirty="0">
                          <a:solidFill>
                            <a:schemeClr val="bg2">
                              <a:lumMod val="10000"/>
                            </a:schemeClr>
                          </a:solidFill>
                        </a:rPr>
                        <a:t>Tempo-30-Zone </a:t>
                      </a:r>
                      <a:r>
                        <a:rPr lang="fr-FR" sz="2000" b="0" dirty="0" err="1">
                          <a:solidFill>
                            <a:schemeClr val="bg2">
                              <a:lumMod val="10000"/>
                            </a:schemeClr>
                          </a:solidFill>
                        </a:rPr>
                        <a:t>im</a:t>
                      </a:r>
                      <a:r>
                        <a:rPr lang="fr-FR" sz="2000" b="0" dirty="0">
                          <a:solidFill>
                            <a:schemeClr val="bg2">
                              <a:lumMod val="10000"/>
                            </a:schemeClr>
                          </a:solidFill>
                        </a:rPr>
                        <a:t> </a:t>
                      </a:r>
                      <a:r>
                        <a:rPr lang="fr-FR" sz="2000" b="0" dirty="0" err="1">
                          <a:solidFill>
                            <a:schemeClr val="bg2">
                              <a:lumMod val="10000"/>
                            </a:schemeClr>
                          </a:solidFill>
                        </a:rPr>
                        <a:t>Dorfzentrum</a:t>
                      </a:r>
                      <a:r>
                        <a:rPr lang="fr-FR" sz="2000" b="0" dirty="0">
                          <a:solidFill>
                            <a:schemeClr val="bg2">
                              <a:lumMod val="10000"/>
                            </a:schemeClr>
                          </a:solidFill>
                        </a:rPr>
                        <a:t> und </a:t>
                      </a:r>
                      <a:r>
                        <a:rPr lang="fr-FR" sz="2000" b="0" dirty="0" err="1">
                          <a:solidFill>
                            <a:schemeClr val="bg2">
                              <a:lumMod val="10000"/>
                            </a:schemeClr>
                          </a:solidFill>
                        </a:rPr>
                        <a:t>Gestaltung</a:t>
                      </a:r>
                      <a:r>
                        <a:rPr lang="fr-FR" sz="2000" b="0" dirty="0">
                          <a:solidFill>
                            <a:schemeClr val="bg2">
                              <a:lumMod val="10000"/>
                            </a:schemeClr>
                          </a:solidFill>
                        </a:rPr>
                        <a:t> der </a:t>
                      </a:r>
                      <a:r>
                        <a:rPr lang="fr-FR" sz="2000" b="0" dirty="0" err="1">
                          <a:solidFill>
                            <a:schemeClr val="bg2">
                              <a:lumMod val="10000"/>
                            </a:schemeClr>
                          </a:solidFill>
                        </a:rPr>
                        <a:t>Eingangskreuzungen</a:t>
                      </a:r>
                      <a:endParaRPr lang="fr-BE" sz="2000" b="0" dirty="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dirty="0">
                          <a:solidFill>
                            <a:schemeClr val="bg2">
                              <a:lumMod val="10000"/>
                            </a:schemeClr>
                          </a:solidFill>
                        </a:rPr>
                        <a:t>1.2</a:t>
                      </a:r>
                      <a:endParaRPr lang="fr-BE" sz="2000" b="0" dirty="0">
                        <a:solidFill>
                          <a:schemeClr val="bg2">
                            <a:lumMod val="10000"/>
                          </a:schemeClr>
                        </a:solidFill>
                      </a:endParaRPr>
                    </a:p>
                  </a:txBody>
                  <a:tcPr/>
                </a:tc>
                <a:tc>
                  <a:txBody>
                    <a:bodyPr/>
                    <a:lstStyle/>
                    <a:p>
                      <a:r>
                        <a:rPr lang="fr-FR" sz="2000" b="0" dirty="0" err="1">
                          <a:solidFill>
                            <a:schemeClr val="bg2">
                              <a:lumMod val="10000"/>
                            </a:schemeClr>
                          </a:solidFill>
                        </a:rPr>
                        <a:t>Begegnungszone</a:t>
                      </a:r>
                      <a:r>
                        <a:rPr lang="fr-FR" sz="2000" b="0" dirty="0">
                          <a:solidFill>
                            <a:schemeClr val="bg2">
                              <a:lumMod val="10000"/>
                            </a:schemeClr>
                          </a:solidFill>
                        </a:rPr>
                        <a:t> in der Thym- und </a:t>
                      </a:r>
                      <a:r>
                        <a:rPr lang="fr-FR" sz="2000" b="0" dirty="0" err="1">
                          <a:solidFill>
                            <a:schemeClr val="bg2">
                              <a:lumMod val="10000"/>
                            </a:schemeClr>
                          </a:solidFill>
                        </a:rPr>
                        <a:t>Kirchstraße</a:t>
                      </a:r>
                      <a:endParaRPr lang="fr-BE" sz="2000" b="0" dirty="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1.3</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Fußgängerzone</a:t>
                      </a:r>
                      <a:r>
                        <a:rPr lang="fr-FR" sz="2000" b="0" dirty="0">
                          <a:solidFill>
                            <a:schemeClr val="bg2">
                              <a:lumMod val="10000"/>
                            </a:schemeClr>
                          </a:solidFill>
                        </a:rPr>
                        <a:t> (</a:t>
                      </a:r>
                      <a:r>
                        <a:rPr lang="fr-FR" sz="2000" b="0" dirty="0" err="1">
                          <a:solidFill>
                            <a:schemeClr val="bg2">
                              <a:lumMod val="10000"/>
                            </a:schemeClr>
                          </a:solidFill>
                        </a:rPr>
                        <a:t>Ausnahme</a:t>
                      </a:r>
                      <a:r>
                        <a:rPr lang="fr-FR" sz="2000" b="0" dirty="0">
                          <a:solidFill>
                            <a:schemeClr val="bg2">
                              <a:lumMod val="10000"/>
                            </a:schemeClr>
                          </a:solidFill>
                        </a:rPr>
                        <a:t> </a:t>
                      </a:r>
                      <a:r>
                        <a:rPr lang="fr-FR" sz="2000" b="0" dirty="0" err="1">
                          <a:solidFill>
                            <a:schemeClr val="bg2">
                              <a:lumMod val="10000"/>
                            </a:schemeClr>
                          </a:solidFill>
                        </a:rPr>
                        <a:t>für</a:t>
                      </a:r>
                      <a:r>
                        <a:rPr lang="fr-FR" sz="2000" b="0" dirty="0">
                          <a:solidFill>
                            <a:schemeClr val="bg2">
                              <a:lumMod val="10000"/>
                            </a:schemeClr>
                          </a:solidFill>
                        </a:rPr>
                        <a:t> Busse) </a:t>
                      </a:r>
                      <a:r>
                        <a:rPr lang="fr-FR" sz="2000" b="0" dirty="0" err="1">
                          <a:solidFill>
                            <a:schemeClr val="bg2">
                              <a:lumMod val="10000"/>
                            </a:schemeClr>
                          </a:solidFill>
                        </a:rPr>
                        <a:t>auf</a:t>
                      </a:r>
                      <a:r>
                        <a:rPr lang="fr-FR" sz="2000" b="0" dirty="0">
                          <a:solidFill>
                            <a:schemeClr val="bg2">
                              <a:lumMod val="10000"/>
                            </a:schemeClr>
                          </a:solidFill>
                        </a:rPr>
                        <a:t> </a:t>
                      </a:r>
                      <a:r>
                        <a:rPr lang="fr-FR" sz="2000" b="0" dirty="0" err="1">
                          <a:solidFill>
                            <a:schemeClr val="bg2">
                              <a:lumMod val="10000"/>
                            </a:schemeClr>
                          </a:solidFill>
                        </a:rPr>
                        <a:t>dem</a:t>
                      </a:r>
                      <a:r>
                        <a:rPr lang="fr-FR" sz="2000" b="0" dirty="0">
                          <a:solidFill>
                            <a:schemeClr val="bg2">
                              <a:lumMod val="10000"/>
                            </a:schemeClr>
                          </a:solidFill>
                        </a:rPr>
                        <a:t> </a:t>
                      </a:r>
                      <a:r>
                        <a:rPr lang="fr-FR" sz="2000" b="0" dirty="0" err="1">
                          <a:solidFill>
                            <a:schemeClr val="bg2">
                              <a:lumMod val="10000"/>
                            </a:schemeClr>
                          </a:solidFill>
                        </a:rPr>
                        <a:t>Kirchplatz</a:t>
                      </a:r>
                      <a:endParaRPr lang="fr-BE" sz="2000" b="0" dirty="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1.4</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Bevorzugte</a:t>
                      </a:r>
                      <a:r>
                        <a:rPr lang="fr-FR" sz="2000" b="0" dirty="0">
                          <a:solidFill>
                            <a:schemeClr val="bg2">
                              <a:lumMod val="10000"/>
                            </a:schemeClr>
                          </a:solidFill>
                        </a:rPr>
                        <a:t> Route </a:t>
                      </a:r>
                      <a:r>
                        <a:rPr lang="fr-FR" sz="2000" b="0" dirty="0" err="1">
                          <a:solidFill>
                            <a:schemeClr val="bg2">
                              <a:lumMod val="10000"/>
                            </a:schemeClr>
                          </a:solidFill>
                        </a:rPr>
                        <a:t>für</a:t>
                      </a:r>
                      <a:r>
                        <a:rPr lang="fr-FR" sz="2000" b="0" dirty="0">
                          <a:solidFill>
                            <a:schemeClr val="bg2">
                              <a:lumMod val="10000"/>
                            </a:schemeClr>
                          </a:solidFill>
                        </a:rPr>
                        <a:t> den </a:t>
                      </a:r>
                      <a:r>
                        <a:rPr lang="fr-FR" sz="2000" b="0" dirty="0" err="1">
                          <a:solidFill>
                            <a:schemeClr val="bg2">
                              <a:lumMod val="10000"/>
                            </a:schemeClr>
                          </a:solidFill>
                        </a:rPr>
                        <a:t>Transitverkehr</a:t>
                      </a:r>
                      <a:r>
                        <a:rPr lang="fr-FR" sz="2000" b="0" dirty="0">
                          <a:solidFill>
                            <a:schemeClr val="bg2">
                              <a:lumMod val="10000"/>
                            </a:schemeClr>
                          </a:solidFill>
                        </a:rPr>
                        <a:t> und </a:t>
                      </a:r>
                      <a:r>
                        <a:rPr lang="fr-FR" sz="2000" b="0" dirty="0" err="1">
                          <a:solidFill>
                            <a:schemeClr val="bg2">
                              <a:lumMod val="10000"/>
                            </a:schemeClr>
                          </a:solidFill>
                        </a:rPr>
                        <a:t>Gestaltung</a:t>
                      </a:r>
                      <a:r>
                        <a:rPr lang="fr-FR" sz="2000" b="0" dirty="0">
                          <a:solidFill>
                            <a:schemeClr val="bg2">
                              <a:lumMod val="10000"/>
                            </a:schemeClr>
                          </a:solidFill>
                        </a:rPr>
                        <a:t> der </a:t>
                      </a:r>
                      <a:r>
                        <a:rPr lang="fr-FR" sz="2000" b="0" dirty="0" err="1">
                          <a:solidFill>
                            <a:schemeClr val="bg2">
                              <a:lumMod val="10000"/>
                            </a:schemeClr>
                          </a:solidFill>
                        </a:rPr>
                        <a:t>Kreuzungen</a:t>
                      </a:r>
                      <a:endParaRPr lang="fr-BE" sz="2000" b="0" dirty="0">
                        <a:solidFill>
                          <a:schemeClr val="bg2">
                            <a:lumMod val="10000"/>
                          </a:schemeClr>
                        </a:solidFill>
                      </a:endParaRP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1.5</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Entfernung</a:t>
                      </a:r>
                      <a:r>
                        <a:rPr lang="fr-FR" sz="2000" b="0" dirty="0">
                          <a:solidFill>
                            <a:schemeClr val="bg2">
                              <a:lumMod val="10000"/>
                            </a:schemeClr>
                          </a:solidFill>
                        </a:rPr>
                        <a:t> der </a:t>
                      </a:r>
                      <a:r>
                        <a:rPr lang="fr-FR" sz="2000" b="0" dirty="0" err="1">
                          <a:solidFill>
                            <a:schemeClr val="bg2">
                              <a:lumMod val="10000"/>
                            </a:schemeClr>
                          </a:solidFill>
                          <a:latin typeface="+mn-lt"/>
                        </a:rPr>
                        <a:t>Ampel</a:t>
                      </a:r>
                      <a:r>
                        <a:rPr lang="fr-FR" sz="2000" b="0" dirty="0">
                          <a:solidFill>
                            <a:schemeClr val="bg2">
                              <a:lumMod val="10000"/>
                            </a:schemeClr>
                          </a:solidFill>
                          <a:latin typeface="+mn-lt"/>
                        </a:rPr>
                        <a:t> an der </a:t>
                      </a:r>
                      <a:r>
                        <a:rPr lang="de-DE" sz="2000" kern="1200" dirty="0">
                          <a:solidFill>
                            <a:schemeClr val="tx1"/>
                          </a:solidFill>
                          <a:effectLst/>
                          <a:latin typeface="+mn-lt"/>
                          <a:ea typeface="+mn-ea"/>
                          <a:cs typeface="+mn-cs"/>
                        </a:rPr>
                        <a:t>„Acht“</a:t>
                      </a:r>
                      <a:r>
                        <a:rPr lang="fr-FR" sz="2000" b="0" dirty="0">
                          <a:solidFill>
                            <a:schemeClr val="bg2">
                              <a:lumMod val="10000"/>
                            </a:schemeClr>
                          </a:solidFill>
                          <a:latin typeface="+mn-lt"/>
                        </a:rPr>
                        <a:t>-</a:t>
                      </a:r>
                      <a:r>
                        <a:rPr lang="fr-FR" sz="2000" b="0" dirty="0" err="1">
                          <a:solidFill>
                            <a:schemeClr val="bg2">
                              <a:lumMod val="10000"/>
                            </a:schemeClr>
                          </a:solidFill>
                          <a:latin typeface="+mn-lt"/>
                        </a:rPr>
                        <a:t>Kreuzung</a:t>
                      </a:r>
                      <a:endParaRPr lang="fr-BE" sz="2000" b="0" dirty="0">
                        <a:solidFill>
                          <a:schemeClr val="bg2">
                            <a:lumMod val="10000"/>
                          </a:schemeClr>
                        </a:solidFill>
                        <a:latin typeface="+mn-lt"/>
                      </a:endParaRPr>
                    </a:p>
                  </a:txBody>
                  <a:tcPr/>
                </a:tc>
                <a:extLst>
                  <a:ext uri="{0D108BD9-81ED-4DB2-BD59-A6C34878D82A}">
                    <a16:rowId xmlns:a16="http://schemas.microsoft.com/office/drawing/2014/main" val="2000975676"/>
                  </a:ext>
                </a:extLst>
              </a:tr>
              <a:tr h="418845">
                <a:tc>
                  <a:txBody>
                    <a:bodyPr/>
                    <a:lstStyle/>
                    <a:p>
                      <a:pPr algn="ctr"/>
                      <a:r>
                        <a:rPr lang="fr-FR" sz="2000" b="0">
                          <a:solidFill>
                            <a:schemeClr val="bg2">
                              <a:lumMod val="10000"/>
                            </a:schemeClr>
                          </a:solidFill>
                        </a:rPr>
                        <a:t>1.6</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Gestaltung</a:t>
                      </a:r>
                      <a:r>
                        <a:rPr lang="fr-FR" sz="2000" b="0" dirty="0">
                          <a:solidFill>
                            <a:schemeClr val="bg2">
                              <a:lumMod val="10000"/>
                            </a:schemeClr>
                          </a:solidFill>
                        </a:rPr>
                        <a:t> und </a:t>
                      </a:r>
                      <a:r>
                        <a:rPr lang="fr-FR" sz="2000" b="0" dirty="0" err="1">
                          <a:solidFill>
                            <a:schemeClr val="bg2">
                              <a:lumMod val="10000"/>
                            </a:schemeClr>
                          </a:solidFill>
                        </a:rPr>
                        <a:t>Einbahnstraßenverkehr</a:t>
                      </a:r>
                      <a:r>
                        <a:rPr lang="fr-FR" sz="2000" b="0" dirty="0">
                          <a:solidFill>
                            <a:schemeClr val="bg2">
                              <a:lumMod val="10000"/>
                            </a:schemeClr>
                          </a:solidFill>
                        </a:rPr>
                        <a:t> in der </a:t>
                      </a:r>
                      <a:r>
                        <a:rPr lang="fr-FR" sz="2000" b="0" dirty="0" err="1">
                          <a:solidFill>
                            <a:schemeClr val="bg2">
                              <a:lumMod val="10000"/>
                            </a:schemeClr>
                          </a:solidFill>
                        </a:rPr>
                        <a:t>Poststraße</a:t>
                      </a:r>
                      <a:endParaRPr lang="fr-BE" sz="2000" b="0" dirty="0">
                        <a:solidFill>
                          <a:schemeClr val="bg2">
                            <a:lumMod val="10000"/>
                          </a:schemeClr>
                        </a:solidFill>
                      </a:endParaRPr>
                    </a:p>
                  </a:txBody>
                  <a:tcPr/>
                </a:tc>
                <a:extLst>
                  <a:ext uri="{0D108BD9-81ED-4DB2-BD59-A6C34878D82A}">
                    <a16:rowId xmlns:a16="http://schemas.microsoft.com/office/drawing/2014/main" val="2227610328"/>
                  </a:ext>
                </a:extLst>
              </a:tr>
              <a:tr h="418845">
                <a:tc>
                  <a:txBody>
                    <a:bodyPr/>
                    <a:lstStyle/>
                    <a:p>
                      <a:pPr algn="ctr"/>
                      <a:r>
                        <a:rPr lang="fr-FR" sz="2000" b="0">
                          <a:solidFill>
                            <a:schemeClr val="bg2">
                              <a:lumMod val="10000"/>
                            </a:schemeClr>
                          </a:solidFill>
                        </a:rPr>
                        <a:t>1.7</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Umkehrung</a:t>
                      </a:r>
                      <a:r>
                        <a:rPr lang="fr-FR" sz="2000" b="0" dirty="0">
                          <a:solidFill>
                            <a:schemeClr val="bg2">
                              <a:lumMod val="10000"/>
                            </a:schemeClr>
                          </a:solidFill>
                        </a:rPr>
                        <a:t> des </a:t>
                      </a:r>
                      <a:r>
                        <a:rPr lang="fr-FR" sz="2000" b="0" dirty="0" err="1">
                          <a:solidFill>
                            <a:schemeClr val="bg2">
                              <a:lumMod val="10000"/>
                            </a:schemeClr>
                          </a:solidFill>
                        </a:rPr>
                        <a:t>Einbahnstraßenverkehrs</a:t>
                      </a:r>
                      <a:r>
                        <a:rPr lang="fr-FR" sz="2000" b="0" dirty="0">
                          <a:solidFill>
                            <a:schemeClr val="bg2">
                              <a:lumMod val="10000"/>
                            </a:schemeClr>
                          </a:solidFill>
                        </a:rPr>
                        <a:t> in der </a:t>
                      </a:r>
                      <a:r>
                        <a:rPr lang="fr-FR" sz="2000" b="0" dirty="0" err="1">
                          <a:solidFill>
                            <a:schemeClr val="bg2">
                              <a:lumMod val="10000"/>
                            </a:schemeClr>
                          </a:solidFill>
                        </a:rPr>
                        <a:t>Poststraße</a:t>
                      </a:r>
                      <a:endParaRPr lang="fr-BE" sz="2000" b="0" dirty="0">
                        <a:solidFill>
                          <a:schemeClr val="bg2">
                            <a:lumMod val="10000"/>
                          </a:schemeClr>
                        </a:solidFill>
                      </a:endParaRPr>
                    </a:p>
                  </a:txBody>
                  <a:tcPr/>
                </a:tc>
                <a:extLst>
                  <a:ext uri="{0D108BD9-81ED-4DB2-BD59-A6C34878D82A}">
                    <a16:rowId xmlns:a16="http://schemas.microsoft.com/office/drawing/2014/main" val="188213213"/>
                  </a:ext>
                </a:extLst>
              </a:tr>
              <a:tr h="418845">
                <a:tc>
                  <a:txBody>
                    <a:bodyPr/>
                    <a:lstStyle/>
                    <a:p>
                      <a:pPr algn="ctr"/>
                      <a:r>
                        <a:rPr lang="fr-FR" sz="2000" b="0">
                          <a:solidFill>
                            <a:schemeClr val="bg2">
                              <a:lumMod val="10000"/>
                            </a:schemeClr>
                          </a:solidFill>
                        </a:rPr>
                        <a:t>1.8</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Abänderung</a:t>
                      </a:r>
                      <a:r>
                        <a:rPr lang="fr-FR" sz="2000" b="0" dirty="0">
                          <a:solidFill>
                            <a:schemeClr val="bg2">
                              <a:lumMod val="10000"/>
                            </a:schemeClr>
                          </a:solidFill>
                        </a:rPr>
                        <a:t> des </a:t>
                      </a:r>
                      <a:r>
                        <a:rPr lang="fr-FR" sz="2000" b="0" dirty="0" err="1">
                          <a:solidFill>
                            <a:schemeClr val="bg2">
                              <a:lumMod val="10000"/>
                            </a:schemeClr>
                          </a:solidFill>
                        </a:rPr>
                        <a:t>Verkehrsschemas</a:t>
                      </a:r>
                      <a:r>
                        <a:rPr lang="fr-FR" sz="2000" b="0" dirty="0">
                          <a:solidFill>
                            <a:schemeClr val="bg2">
                              <a:lumMod val="10000"/>
                            </a:schemeClr>
                          </a:solidFill>
                        </a:rPr>
                        <a:t> </a:t>
                      </a:r>
                      <a:r>
                        <a:rPr lang="fr-FR" sz="2000" b="0" dirty="0">
                          <a:solidFill>
                            <a:schemeClr val="bg2">
                              <a:lumMod val="10000"/>
                            </a:schemeClr>
                          </a:solidFill>
                          <a:latin typeface="Calibri Light" panose="020F0302020204030204" pitchFamily="34" charset="0"/>
                          <a:ea typeface="Calibri Light" panose="020F0302020204030204" pitchFamily="34" charset="0"/>
                          <a:cs typeface="Calibri Light" panose="020F0302020204030204" pitchFamily="34" charset="0"/>
                        </a:rPr>
                        <a:t>der </a:t>
                      </a:r>
                      <a:r>
                        <a:rPr lang="de-DE" sz="2000" kern="120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„Acht“</a:t>
                      </a:r>
                      <a:endParaRPr lang="fr-BE" sz="2000" b="0" dirty="0">
                        <a:solidFill>
                          <a:schemeClr val="bg2">
                            <a:lumMod val="10000"/>
                          </a:schemeClr>
                        </a:solidFill>
                        <a:latin typeface="Calibri Light" panose="020F0302020204030204" pitchFamily="34" charset="0"/>
                        <a:ea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603503298"/>
                  </a:ext>
                </a:extLst>
              </a:tr>
            </a:tbl>
          </a:graphicData>
        </a:graphic>
      </p:graphicFrame>
    </p:spTree>
    <p:extLst>
      <p:ext uri="{BB962C8B-B14F-4D97-AF65-F5344CB8AC3E}">
        <p14:creationId xmlns:p14="http://schemas.microsoft.com/office/powerpoint/2010/main" val="157249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3</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dirty="0" err="1"/>
              <a:t>Ziel</a:t>
            </a:r>
            <a:r>
              <a:rPr lang="fr-BE" dirty="0"/>
              <a:t> </a:t>
            </a:r>
            <a:r>
              <a:rPr lang="fr-BE" dirty="0" err="1"/>
              <a:t>eines</a:t>
            </a:r>
            <a:r>
              <a:rPr lang="fr-BE" dirty="0"/>
              <a:t> </a:t>
            </a:r>
            <a:r>
              <a:rPr lang="fr-BE" dirty="0" err="1"/>
              <a:t>kommunalen</a:t>
            </a:r>
            <a:r>
              <a:rPr lang="fr-BE" dirty="0"/>
              <a:t> </a:t>
            </a:r>
            <a:r>
              <a:rPr lang="fr-BE" dirty="0" err="1"/>
              <a:t>Mobilitätsplans</a:t>
            </a:r>
            <a:r>
              <a:rPr lang="fr-BE" dirty="0"/>
              <a:t> (KMP)</a:t>
            </a:r>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59" y="1294646"/>
            <a:ext cx="11593287" cy="5302706"/>
          </a:xfrm>
        </p:spPr>
        <p:txBody>
          <a:bodyPr/>
          <a:lstStyle/>
          <a:p>
            <a:pPr marL="0" indent="0" algn="just">
              <a:spcAft>
                <a:spcPts val="600"/>
              </a:spcAft>
              <a:buNone/>
            </a:pPr>
            <a:r>
              <a:rPr lang="fr-BE" sz="1900" dirty="0"/>
              <a:t>Der KMP </a:t>
            </a:r>
            <a:r>
              <a:rPr lang="fr-BE" sz="1900" dirty="0" err="1"/>
              <a:t>ist</a:t>
            </a:r>
            <a:r>
              <a:rPr lang="fr-BE" sz="1900" dirty="0"/>
              <a:t> </a:t>
            </a:r>
            <a:r>
              <a:rPr lang="fr-BE" sz="1900" dirty="0" err="1"/>
              <a:t>ein</a:t>
            </a:r>
            <a:r>
              <a:rPr lang="fr-BE" sz="1900" dirty="0"/>
              <a:t> </a:t>
            </a:r>
            <a:r>
              <a:rPr lang="fr-BE" sz="1900" dirty="0" err="1"/>
              <a:t>strategisches</a:t>
            </a:r>
            <a:r>
              <a:rPr lang="fr-BE" sz="1900" dirty="0"/>
              <a:t> Instrument </a:t>
            </a:r>
            <a:r>
              <a:rPr lang="fr-BE" sz="1900" dirty="0" err="1"/>
              <a:t>für</a:t>
            </a:r>
            <a:r>
              <a:rPr lang="fr-BE" sz="1900" dirty="0"/>
              <a:t> die </a:t>
            </a:r>
            <a:r>
              <a:rPr lang="fr-BE" sz="1900" dirty="0" err="1"/>
              <a:t>Planung</a:t>
            </a:r>
            <a:r>
              <a:rPr lang="fr-BE" sz="1900" dirty="0"/>
              <a:t> </a:t>
            </a:r>
            <a:r>
              <a:rPr lang="fr-BE" sz="1900" dirty="0" err="1"/>
              <a:t>einer</a:t>
            </a:r>
            <a:r>
              <a:rPr lang="fr-BE" sz="1900" dirty="0"/>
              <a:t> </a:t>
            </a:r>
            <a:r>
              <a:rPr lang="fr-BE" sz="1900" dirty="0" err="1"/>
              <a:t>nachhaltigen</a:t>
            </a:r>
            <a:r>
              <a:rPr lang="fr-BE" sz="1900" dirty="0"/>
              <a:t> </a:t>
            </a:r>
            <a:r>
              <a:rPr lang="fr-BE" sz="1900" dirty="0" err="1"/>
              <a:t>Mobilität</a:t>
            </a:r>
            <a:r>
              <a:rPr lang="fr-BE" sz="1900" dirty="0"/>
              <a:t> </a:t>
            </a:r>
            <a:r>
              <a:rPr lang="fr-BE" sz="1900" dirty="0" err="1"/>
              <a:t>auf</a:t>
            </a:r>
            <a:r>
              <a:rPr lang="fr-BE" sz="1900" dirty="0"/>
              <a:t> </a:t>
            </a:r>
            <a:r>
              <a:rPr lang="fr-BE" sz="1900" dirty="0" err="1"/>
              <a:t>Gemeindeebene</a:t>
            </a:r>
            <a:r>
              <a:rPr lang="fr-BE" sz="1900" dirty="0"/>
              <a:t>. </a:t>
            </a:r>
            <a:r>
              <a:rPr lang="de-DE" sz="1800" dirty="0"/>
              <a:t>Er zielt auf die Organisation und Verwaltung von Verkehr, Parkplätzen und die Erreichbarkeit von Lebens- und Wirtschaftsräumen auf Gemeindeebene ab, in Übereinstimmung mit den allgemeinen Optionen und Zielen des Raumentwicklungsplans. Er zielt zudem darauf ab, eine </a:t>
            </a:r>
            <a:r>
              <a:rPr lang="de-DE" sz="1800" b="1" dirty="0"/>
              <a:t>vernünftige Nutzung des Privatautos </a:t>
            </a:r>
            <a:r>
              <a:rPr lang="de-DE" sz="1800" dirty="0"/>
              <a:t>und die Aufwertung einer multimodalen Mobilität zu fördern, wobei verstärkt auf alternative Verkehrsmittel zum Auto und auf Multimodalität zurückgegriffen wird.</a:t>
            </a:r>
          </a:p>
          <a:p>
            <a:pPr marL="0" indent="0" algn="just">
              <a:spcAft>
                <a:spcPts val="600"/>
              </a:spcAft>
              <a:buNone/>
            </a:pPr>
            <a:endParaRPr lang="fr-BE" sz="1900" dirty="0"/>
          </a:p>
          <a:p>
            <a:pPr marL="0" indent="0" algn="just">
              <a:spcAft>
                <a:spcPts val="600"/>
              </a:spcAft>
              <a:buNone/>
            </a:pPr>
            <a:r>
              <a:rPr lang="de-DE" sz="1800" dirty="0"/>
              <a:t>Der KMP legt </a:t>
            </a:r>
            <a:r>
              <a:rPr lang="de-DE" sz="1800" b="1" dirty="0"/>
              <a:t>Optionen</a:t>
            </a:r>
            <a:r>
              <a:rPr lang="de-DE" sz="1800" dirty="0"/>
              <a:t> und </a:t>
            </a:r>
            <a:r>
              <a:rPr lang="de-DE" sz="1800" b="1" dirty="0"/>
              <a:t>Maßnahmen</a:t>
            </a:r>
            <a:r>
              <a:rPr lang="de-DE" sz="1800" dirty="0"/>
              <a:t> auf strategischer Ebene für die strukturierenden Netze der verschiedenen Verkehrsträger und deren Verknüpfung (Infrastruktur und Angebotsmanagement), aber auch im Bereich des Nachfragemanagements fest.</a:t>
            </a:r>
          </a:p>
          <a:p>
            <a:pPr marL="0" indent="0" algn="just">
              <a:spcAft>
                <a:spcPts val="600"/>
              </a:spcAft>
              <a:buNone/>
            </a:pPr>
            <a:endParaRPr lang="fr-BE" sz="1900" dirty="0"/>
          </a:p>
          <a:p>
            <a:pPr marL="0" indent="0" algn="just">
              <a:spcAft>
                <a:spcPts val="600"/>
              </a:spcAft>
              <a:buNone/>
            </a:pPr>
            <a:r>
              <a:rPr lang="de-DE" sz="1600" dirty="0"/>
              <a:t>Der KMP wird in </a:t>
            </a:r>
            <a:r>
              <a:rPr lang="de-DE" sz="1600" b="1" dirty="0"/>
              <a:t>Kooperation </a:t>
            </a:r>
            <a:r>
              <a:rPr lang="de-DE" sz="1600" dirty="0"/>
              <a:t>zwischen der Gemeinde und den Partnern erstellt, die für die Gewährleistung der Kohärenz mit der übergeordneten Ebene verantwortlich sind, den KMP validieren und sich verpflichten, ihn in ihrem Zuständigkeitsbereich zu berücksichtigen.</a:t>
            </a:r>
          </a:p>
          <a:p>
            <a:pPr marL="0" indent="0" algn="just">
              <a:spcAft>
                <a:spcPts val="600"/>
              </a:spcAft>
              <a:buNone/>
            </a:pPr>
            <a:r>
              <a:rPr lang="de-DE" sz="1600" dirty="0"/>
              <a:t>Der KMP ist Teil der </a:t>
            </a:r>
            <a:r>
              <a:rPr lang="de-DE" sz="1600" b="1" dirty="0"/>
              <a:t>Strategie FAST - Vision 2030 </a:t>
            </a:r>
            <a:r>
              <a:rPr lang="de-DE" sz="1600" dirty="0"/>
              <a:t>(</a:t>
            </a:r>
            <a:r>
              <a:rPr lang="de-DE" sz="1600" dirty="0" err="1"/>
              <a:t>Fluidité</a:t>
            </a:r>
            <a:r>
              <a:rPr lang="de-DE" sz="1600" dirty="0"/>
              <a:t> - </a:t>
            </a:r>
            <a:r>
              <a:rPr lang="de-DE" sz="1600" dirty="0" err="1"/>
              <a:t>Accessibilité</a:t>
            </a:r>
            <a:r>
              <a:rPr lang="de-DE" sz="1600" dirty="0"/>
              <a:t> - </a:t>
            </a:r>
            <a:r>
              <a:rPr lang="de-DE" sz="1600" dirty="0" err="1"/>
              <a:t>Sécurité</a:t>
            </a:r>
            <a:r>
              <a:rPr lang="de-DE" sz="1600" dirty="0"/>
              <a:t> - Santé - </a:t>
            </a:r>
            <a:r>
              <a:rPr lang="de-DE" sz="1600" dirty="0" err="1"/>
              <a:t>Transfert</a:t>
            </a:r>
            <a:r>
              <a:rPr lang="de-DE" sz="1600" dirty="0"/>
              <a:t> modal), die von der wallonischen Regierung im Dezember 2017 festgelegt wurde (siehe unten).</a:t>
            </a:r>
          </a:p>
          <a:p>
            <a:pPr marL="0" indent="0" algn="just">
              <a:spcAft>
                <a:spcPts val="600"/>
              </a:spcAft>
              <a:buNone/>
            </a:pPr>
            <a:endParaRPr lang="fr-BE" sz="1900" dirty="0"/>
          </a:p>
        </p:txBody>
      </p:sp>
      <p:sp>
        <p:nvSpPr>
          <p:cNvPr id="6" name="ZoneTexte 5">
            <a:extLst>
              <a:ext uri="{FF2B5EF4-FFF2-40B4-BE49-F238E27FC236}">
                <a16:creationId xmlns:a16="http://schemas.microsoft.com/office/drawing/2014/main" id="{E40E2D59-A751-2780-8C47-27F8EE6EA3D6}"/>
              </a:ext>
            </a:extLst>
          </p:cNvPr>
          <p:cNvSpPr txBox="1"/>
          <p:nvPr/>
        </p:nvSpPr>
        <p:spPr>
          <a:xfrm>
            <a:off x="10775912" y="5563354"/>
            <a:ext cx="1080120" cy="276999"/>
          </a:xfrm>
          <a:prstGeom prst="rect">
            <a:avLst/>
          </a:prstGeom>
          <a:noFill/>
        </p:spPr>
        <p:txBody>
          <a:bodyPr wrap="square">
            <a:spAutoFit/>
          </a:bodyPr>
          <a:lstStyle/>
          <a:p>
            <a:pPr algn="r"/>
            <a:r>
              <a:rPr lang="fr-BE" sz="1200" i="1" dirty="0">
                <a:solidFill>
                  <a:schemeClr val="bg2">
                    <a:lumMod val="50000"/>
                  </a:schemeClr>
                </a:solidFill>
                <a:latin typeface="Calibri Light" panose="020F0302020204030204" pitchFamily="34" charset="0"/>
                <a:cs typeface="Times New Roman" panose="02020603050405020304" pitchFamily="18" charset="0"/>
              </a:rPr>
              <a:t>Quelle : SPW</a:t>
            </a:r>
          </a:p>
        </p:txBody>
      </p:sp>
    </p:spTree>
    <p:extLst>
      <p:ext uri="{BB962C8B-B14F-4D97-AF65-F5344CB8AC3E}">
        <p14:creationId xmlns:p14="http://schemas.microsoft.com/office/powerpoint/2010/main" val="1152829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dirty="0"/>
              <a:t>KMP Kelmis</a:t>
            </a:r>
            <a:endParaRPr lang="fr-BE" dirty="0"/>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a:xfrm>
            <a:off x="2400300" y="2971799"/>
            <a:ext cx="7391400" cy="1175658"/>
          </a:xfrm>
        </p:spPr>
        <p:txBody>
          <a:bodyPr/>
          <a:lstStyle/>
          <a:p>
            <a:r>
              <a:rPr lang="fr-FR" sz="3600" dirty="0" err="1"/>
              <a:t>Maßnahme</a:t>
            </a:r>
            <a:r>
              <a:rPr lang="fr-FR" sz="3600" dirty="0"/>
              <a:t> 2 – </a:t>
            </a:r>
            <a:r>
              <a:rPr lang="fr-FR" sz="3600" dirty="0" err="1"/>
              <a:t>Verwaltung</a:t>
            </a:r>
            <a:r>
              <a:rPr lang="fr-FR" sz="3600" dirty="0"/>
              <a:t> </a:t>
            </a:r>
          </a:p>
          <a:p>
            <a:r>
              <a:rPr lang="fr-FR" sz="3600" dirty="0"/>
              <a:t>des </a:t>
            </a:r>
            <a:r>
              <a:rPr lang="fr-FR" sz="3600" dirty="0" err="1"/>
              <a:t>Parkens</a:t>
            </a:r>
            <a:r>
              <a:rPr lang="fr-FR" sz="3600" dirty="0"/>
              <a:t> </a:t>
            </a:r>
            <a:r>
              <a:rPr lang="fr-FR" sz="3600" dirty="0" err="1"/>
              <a:t>im</a:t>
            </a:r>
            <a:r>
              <a:rPr lang="fr-FR" sz="3600" dirty="0"/>
              <a:t> </a:t>
            </a:r>
            <a:r>
              <a:rPr lang="fr-FR" sz="3600" dirty="0" err="1"/>
              <a:t>Dorfzentrum</a:t>
            </a:r>
            <a:endParaRPr lang="fr-FR" sz="3600" dirty="0"/>
          </a:p>
        </p:txBody>
      </p:sp>
    </p:spTree>
    <p:extLst>
      <p:ext uri="{BB962C8B-B14F-4D97-AF65-F5344CB8AC3E}">
        <p14:creationId xmlns:p14="http://schemas.microsoft.com/office/powerpoint/2010/main" val="1302263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31</a:t>
            </a:fld>
            <a:endParaRPr lang="fr-BE"/>
          </a:p>
        </p:txBody>
      </p:sp>
      <p:sp>
        <p:nvSpPr>
          <p:cNvPr id="3" name="Titre 2">
            <a:extLst>
              <a:ext uri="{FF2B5EF4-FFF2-40B4-BE49-F238E27FC236}">
                <a16:creationId xmlns:a16="http://schemas.microsoft.com/office/drawing/2014/main" id="{3092CDF3-80A0-741F-A55E-14C9B8BB11E1}"/>
              </a:ext>
            </a:extLst>
          </p:cNvPr>
          <p:cNvSpPr>
            <a:spLocks noGrp="1"/>
          </p:cNvSpPr>
          <p:nvPr>
            <p:ph type="title"/>
          </p:nvPr>
        </p:nvSpPr>
        <p:spPr/>
        <p:txBody>
          <a:bodyPr/>
          <a:lstStyle/>
          <a:p>
            <a:r>
              <a:rPr lang="fr-BE" dirty="0" err="1"/>
              <a:t>Parken</a:t>
            </a:r>
            <a:r>
              <a:rPr lang="fr-BE" dirty="0"/>
              <a:t> </a:t>
            </a:r>
            <a:r>
              <a:rPr lang="fr-BE" dirty="0" err="1"/>
              <a:t>im</a:t>
            </a:r>
            <a:r>
              <a:rPr lang="fr-BE" dirty="0"/>
              <a:t> Zentrum – </a:t>
            </a:r>
            <a:r>
              <a:rPr lang="fr-BE" dirty="0" err="1"/>
              <a:t>Standortbestimmung</a:t>
            </a:r>
            <a:endParaRPr lang="fr-BE" dirty="0"/>
          </a:p>
        </p:txBody>
      </p:sp>
      <p:sp>
        <p:nvSpPr>
          <p:cNvPr id="4" name="Espace réservé du contenu 3">
            <a:extLst>
              <a:ext uri="{FF2B5EF4-FFF2-40B4-BE49-F238E27FC236}">
                <a16:creationId xmlns:a16="http://schemas.microsoft.com/office/drawing/2014/main" id="{B0809640-F8FE-91FD-72D5-355C3789BA49}"/>
              </a:ext>
            </a:extLst>
          </p:cNvPr>
          <p:cNvSpPr>
            <a:spLocks noGrp="1"/>
          </p:cNvSpPr>
          <p:nvPr>
            <p:ph idx="10"/>
          </p:nvPr>
        </p:nvSpPr>
        <p:spPr>
          <a:xfrm>
            <a:off x="335357" y="885706"/>
            <a:ext cx="4639763" cy="5827286"/>
          </a:xfrm>
        </p:spPr>
        <p:txBody>
          <a:bodyPr/>
          <a:lstStyle/>
          <a:p>
            <a:pPr marL="0" indent="0" algn="just">
              <a:lnSpc>
                <a:spcPct val="100000"/>
              </a:lnSpc>
              <a:buNone/>
            </a:pPr>
            <a:r>
              <a:rPr lang="fr-BE" sz="1800" dirty="0">
                <a:solidFill>
                  <a:srgbClr val="000000"/>
                </a:solidFill>
              </a:rPr>
              <a:t>Das </a:t>
            </a:r>
            <a:r>
              <a:rPr lang="fr-BE" sz="1800" dirty="0" err="1">
                <a:solidFill>
                  <a:srgbClr val="000000"/>
                </a:solidFill>
              </a:rPr>
              <a:t>Parken</a:t>
            </a:r>
            <a:r>
              <a:rPr lang="fr-BE" sz="1800" dirty="0">
                <a:solidFill>
                  <a:srgbClr val="000000"/>
                </a:solidFill>
              </a:rPr>
              <a:t> </a:t>
            </a:r>
            <a:r>
              <a:rPr lang="fr-BE" sz="1800" dirty="0" err="1">
                <a:solidFill>
                  <a:srgbClr val="000000"/>
                </a:solidFill>
              </a:rPr>
              <a:t>im</a:t>
            </a:r>
            <a:r>
              <a:rPr lang="fr-BE" sz="1800" dirty="0">
                <a:solidFill>
                  <a:srgbClr val="000000"/>
                </a:solidFill>
              </a:rPr>
              <a:t> </a:t>
            </a:r>
            <a:r>
              <a:rPr lang="fr-BE" sz="1800" dirty="0" err="1">
                <a:solidFill>
                  <a:srgbClr val="000000"/>
                </a:solidFill>
              </a:rPr>
              <a:t>Hyperzentrum</a:t>
            </a:r>
            <a:r>
              <a:rPr lang="fr-BE" sz="1800" dirty="0">
                <a:solidFill>
                  <a:srgbClr val="000000"/>
                </a:solidFill>
              </a:rPr>
              <a:t> </a:t>
            </a:r>
            <a:r>
              <a:rPr lang="fr-BE" sz="1800" dirty="0" err="1">
                <a:solidFill>
                  <a:srgbClr val="000000"/>
                </a:solidFill>
              </a:rPr>
              <a:t>wird</a:t>
            </a:r>
            <a:r>
              <a:rPr lang="fr-BE" sz="1800" dirty="0">
                <a:solidFill>
                  <a:srgbClr val="000000"/>
                </a:solidFill>
              </a:rPr>
              <a:t> </a:t>
            </a:r>
            <a:r>
              <a:rPr lang="fr-BE" sz="1800" dirty="0" err="1">
                <a:solidFill>
                  <a:srgbClr val="000000"/>
                </a:solidFill>
              </a:rPr>
              <a:t>anhand</a:t>
            </a:r>
            <a:r>
              <a:rPr lang="fr-BE" sz="1800" dirty="0">
                <a:solidFill>
                  <a:srgbClr val="000000"/>
                </a:solidFill>
              </a:rPr>
              <a:t> </a:t>
            </a:r>
            <a:r>
              <a:rPr lang="fr-BE" sz="1800" dirty="0" err="1">
                <a:solidFill>
                  <a:srgbClr val="000000"/>
                </a:solidFill>
              </a:rPr>
              <a:t>einer</a:t>
            </a:r>
            <a:r>
              <a:rPr lang="fr-BE" sz="1800" dirty="0">
                <a:solidFill>
                  <a:srgbClr val="000000"/>
                </a:solidFill>
              </a:rPr>
              <a:t> </a:t>
            </a:r>
            <a:r>
              <a:rPr lang="fr-BE" sz="1800" b="1" dirty="0" err="1">
                <a:solidFill>
                  <a:srgbClr val="000000"/>
                </a:solidFill>
              </a:rPr>
              <a:t>blauen</a:t>
            </a:r>
            <a:r>
              <a:rPr lang="fr-BE" sz="1800" b="1" dirty="0">
                <a:solidFill>
                  <a:srgbClr val="000000"/>
                </a:solidFill>
              </a:rPr>
              <a:t> Zone </a:t>
            </a:r>
            <a:r>
              <a:rPr lang="fr-BE" sz="1800" dirty="0">
                <a:solidFill>
                  <a:srgbClr val="000000"/>
                </a:solidFill>
              </a:rPr>
              <a:t>(mit </a:t>
            </a:r>
            <a:r>
              <a:rPr lang="fr-BE" sz="1800" dirty="0" err="1">
                <a:solidFill>
                  <a:srgbClr val="000000"/>
                </a:solidFill>
              </a:rPr>
              <a:t>Parkschein</a:t>
            </a:r>
            <a:r>
              <a:rPr lang="fr-BE" sz="1800" dirty="0">
                <a:solidFill>
                  <a:srgbClr val="000000"/>
                </a:solidFill>
              </a:rPr>
              <a:t>), </a:t>
            </a:r>
            <a:r>
              <a:rPr lang="fr-BE" sz="1800" dirty="0" err="1">
                <a:solidFill>
                  <a:srgbClr val="000000"/>
                </a:solidFill>
              </a:rPr>
              <a:t>begrenzt</a:t>
            </a:r>
            <a:r>
              <a:rPr lang="fr-BE" sz="1800" dirty="0">
                <a:solidFill>
                  <a:srgbClr val="000000"/>
                </a:solidFill>
              </a:rPr>
              <a:t> </a:t>
            </a:r>
            <a:r>
              <a:rPr lang="fr-BE" sz="1800" dirty="0" err="1">
                <a:solidFill>
                  <a:srgbClr val="000000"/>
                </a:solidFill>
              </a:rPr>
              <a:t>auf</a:t>
            </a:r>
            <a:r>
              <a:rPr lang="fr-BE" sz="1800" dirty="0">
                <a:solidFill>
                  <a:srgbClr val="000000"/>
                </a:solidFill>
              </a:rPr>
              <a:t> </a:t>
            </a:r>
            <a:r>
              <a:rPr lang="fr-BE" sz="1800" b="1" dirty="0">
                <a:solidFill>
                  <a:srgbClr val="000000"/>
                </a:solidFill>
              </a:rPr>
              <a:t>60 </a:t>
            </a:r>
            <a:r>
              <a:rPr lang="fr-BE" sz="1800" b="1" dirty="0" err="1">
                <a:solidFill>
                  <a:srgbClr val="000000"/>
                </a:solidFill>
              </a:rPr>
              <a:t>Minuten</a:t>
            </a:r>
            <a:r>
              <a:rPr lang="fr-BE" sz="1800" dirty="0">
                <a:solidFill>
                  <a:srgbClr val="000000"/>
                </a:solidFill>
              </a:rPr>
              <a:t>, </a:t>
            </a:r>
            <a:r>
              <a:rPr lang="fr-BE" sz="1800" dirty="0" err="1">
                <a:solidFill>
                  <a:srgbClr val="000000"/>
                </a:solidFill>
              </a:rPr>
              <a:t>geregelt</a:t>
            </a:r>
            <a:r>
              <a:rPr lang="fr-BE" sz="1800" dirty="0">
                <a:solidFill>
                  <a:srgbClr val="000000"/>
                </a:solidFill>
              </a:rPr>
              <a:t>. </a:t>
            </a:r>
            <a:r>
              <a:rPr lang="fr-BE" sz="1800" dirty="0" err="1">
                <a:solidFill>
                  <a:srgbClr val="000000"/>
                </a:solidFill>
              </a:rPr>
              <a:t>Ausnahme</a:t>
            </a:r>
            <a:r>
              <a:rPr lang="fr-BE" sz="1800" dirty="0">
                <a:solidFill>
                  <a:srgbClr val="000000"/>
                </a:solidFill>
              </a:rPr>
              <a:t>: </a:t>
            </a:r>
            <a:r>
              <a:rPr lang="fr-BE" sz="1800" dirty="0" err="1">
                <a:solidFill>
                  <a:srgbClr val="000000"/>
                </a:solidFill>
              </a:rPr>
              <a:t>einige</a:t>
            </a:r>
            <a:r>
              <a:rPr lang="fr-BE" sz="1800" dirty="0">
                <a:solidFill>
                  <a:srgbClr val="000000"/>
                </a:solidFill>
              </a:rPr>
              <a:t> </a:t>
            </a:r>
            <a:r>
              <a:rPr lang="fr-BE" sz="1800" dirty="0" err="1">
                <a:solidFill>
                  <a:srgbClr val="000000"/>
                </a:solidFill>
              </a:rPr>
              <a:t>Parkplätze</a:t>
            </a:r>
            <a:r>
              <a:rPr lang="fr-BE" sz="1800" dirty="0">
                <a:solidFill>
                  <a:srgbClr val="000000"/>
                </a:solidFill>
              </a:rPr>
              <a:t> </a:t>
            </a:r>
            <a:r>
              <a:rPr lang="fr-BE" sz="1800" dirty="0" err="1">
                <a:solidFill>
                  <a:srgbClr val="000000"/>
                </a:solidFill>
              </a:rPr>
              <a:t>für</a:t>
            </a:r>
            <a:r>
              <a:rPr lang="fr-BE" sz="1800" dirty="0">
                <a:solidFill>
                  <a:srgbClr val="000000"/>
                </a:solidFill>
              </a:rPr>
              <a:t> die </a:t>
            </a:r>
            <a:r>
              <a:rPr lang="fr-BE" sz="1800" dirty="0" err="1">
                <a:solidFill>
                  <a:srgbClr val="000000"/>
                </a:solidFill>
              </a:rPr>
              <a:t>Dauer</a:t>
            </a:r>
            <a:r>
              <a:rPr lang="fr-BE" sz="1800" dirty="0">
                <a:solidFill>
                  <a:srgbClr val="000000"/>
                </a:solidFill>
              </a:rPr>
              <a:t> von 30 </a:t>
            </a:r>
            <a:r>
              <a:rPr lang="fr-BE" sz="1800" dirty="0" err="1">
                <a:solidFill>
                  <a:srgbClr val="000000"/>
                </a:solidFill>
              </a:rPr>
              <a:t>Minuten</a:t>
            </a:r>
            <a:r>
              <a:rPr lang="fr-BE" sz="1800" dirty="0">
                <a:solidFill>
                  <a:srgbClr val="000000"/>
                </a:solidFill>
              </a:rPr>
              <a:t>.</a:t>
            </a:r>
          </a:p>
          <a:p>
            <a:pPr marL="0" indent="0" algn="just">
              <a:lnSpc>
                <a:spcPct val="100000"/>
              </a:lnSpc>
              <a:buNone/>
            </a:pPr>
            <a:endParaRPr lang="fr-BE" sz="1800" dirty="0">
              <a:solidFill>
                <a:srgbClr val="000000"/>
              </a:solidFill>
            </a:endParaRPr>
          </a:p>
          <a:p>
            <a:pPr marL="0" indent="0" algn="just">
              <a:lnSpc>
                <a:spcPct val="100000"/>
              </a:lnSpc>
              <a:buNone/>
            </a:pPr>
            <a:r>
              <a:rPr lang="fr-BE" sz="1800" dirty="0">
                <a:solidFill>
                  <a:srgbClr val="000000"/>
                </a:solidFill>
              </a:rPr>
              <a:t>Die </a:t>
            </a:r>
            <a:r>
              <a:rPr lang="fr-BE" sz="1800" b="1" dirty="0" err="1">
                <a:solidFill>
                  <a:srgbClr val="000000"/>
                </a:solidFill>
              </a:rPr>
              <a:t>Beschilderung</a:t>
            </a:r>
            <a:r>
              <a:rPr lang="fr-BE" sz="1800" b="1" dirty="0">
                <a:solidFill>
                  <a:srgbClr val="000000"/>
                </a:solidFill>
              </a:rPr>
              <a:t> der </a:t>
            </a:r>
            <a:r>
              <a:rPr lang="fr-BE" sz="1800" b="1" dirty="0" err="1">
                <a:solidFill>
                  <a:srgbClr val="000000"/>
                </a:solidFill>
              </a:rPr>
              <a:t>Parkplächen</a:t>
            </a:r>
            <a:r>
              <a:rPr lang="fr-BE" sz="1800" b="1" dirty="0">
                <a:solidFill>
                  <a:srgbClr val="000000"/>
                </a:solidFill>
              </a:rPr>
              <a:t> </a:t>
            </a:r>
            <a:r>
              <a:rPr lang="fr-BE" sz="1800" dirty="0" err="1">
                <a:solidFill>
                  <a:srgbClr val="000000"/>
                </a:solidFill>
              </a:rPr>
              <a:t>im</a:t>
            </a:r>
            <a:r>
              <a:rPr lang="fr-BE" sz="1800" dirty="0">
                <a:solidFill>
                  <a:srgbClr val="000000"/>
                </a:solidFill>
              </a:rPr>
              <a:t> Zentrum </a:t>
            </a:r>
            <a:r>
              <a:rPr lang="fr-BE" sz="1800" dirty="0" err="1">
                <a:solidFill>
                  <a:srgbClr val="000000"/>
                </a:solidFill>
              </a:rPr>
              <a:t>ist</a:t>
            </a:r>
            <a:r>
              <a:rPr lang="fr-BE" sz="1800" dirty="0">
                <a:solidFill>
                  <a:srgbClr val="000000"/>
                </a:solidFill>
              </a:rPr>
              <a:t> </a:t>
            </a:r>
            <a:r>
              <a:rPr lang="fr-BE" sz="1800" dirty="0" err="1">
                <a:solidFill>
                  <a:srgbClr val="000000"/>
                </a:solidFill>
              </a:rPr>
              <a:t>komplex</a:t>
            </a:r>
            <a:r>
              <a:rPr lang="fr-BE" sz="1800" dirty="0">
                <a:solidFill>
                  <a:srgbClr val="000000"/>
                </a:solidFill>
              </a:rPr>
              <a:t> und </a:t>
            </a:r>
            <a:r>
              <a:rPr lang="fr-BE" sz="1800" dirty="0" err="1">
                <a:solidFill>
                  <a:srgbClr val="000000"/>
                </a:solidFill>
              </a:rPr>
              <a:t>schwer</a:t>
            </a:r>
            <a:r>
              <a:rPr lang="fr-BE" sz="1800" dirty="0">
                <a:solidFill>
                  <a:srgbClr val="000000"/>
                </a:solidFill>
              </a:rPr>
              <a:t> </a:t>
            </a:r>
            <a:r>
              <a:rPr lang="fr-BE" sz="1800" dirty="0" err="1">
                <a:solidFill>
                  <a:srgbClr val="000000"/>
                </a:solidFill>
              </a:rPr>
              <a:t>lesbar</a:t>
            </a:r>
            <a:r>
              <a:rPr lang="fr-BE" sz="1800" dirty="0">
                <a:solidFill>
                  <a:srgbClr val="000000"/>
                </a:solidFill>
              </a:rPr>
              <a:t> </a:t>
            </a:r>
            <a:r>
              <a:rPr lang="fr-BE" sz="1800" dirty="0" err="1">
                <a:solidFill>
                  <a:srgbClr val="000000"/>
                </a:solidFill>
              </a:rPr>
              <a:t>für</a:t>
            </a:r>
            <a:r>
              <a:rPr lang="fr-BE" sz="1800" dirty="0">
                <a:solidFill>
                  <a:srgbClr val="000000"/>
                </a:solidFill>
              </a:rPr>
              <a:t> die </a:t>
            </a:r>
            <a:r>
              <a:rPr lang="fr-BE" sz="1800" dirty="0" err="1">
                <a:solidFill>
                  <a:srgbClr val="000000"/>
                </a:solidFill>
              </a:rPr>
              <a:t>Nutzer</a:t>
            </a:r>
            <a:r>
              <a:rPr lang="fr-BE" sz="1800" dirty="0">
                <a:solidFill>
                  <a:srgbClr val="000000"/>
                </a:solidFill>
              </a:rPr>
              <a:t> (-</a:t>
            </a:r>
            <a:r>
              <a:rPr lang="fr-BE" sz="1800" dirty="0" err="1">
                <a:solidFill>
                  <a:srgbClr val="000000"/>
                </a:solidFill>
              </a:rPr>
              <a:t>innen</a:t>
            </a:r>
            <a:r>
              <a:rPr lang="fr-BE" sz="1800" dirty="0">
                <a:solidFill>
                  <a:srgbClr val="000000"/>
                </a:solidFill>
              </a:rPr>
              <a:t>). Es </a:t>
            </a:r>
            <a:r>
              <a:rPr lang="fr-BE" sz="1800" dirty="0" err="1">
                <a:solidFill>
                  <a:srgbClr val="000000"/>
                </a:solidFill>
              </a:rPr>
              <a:t>gibt</a:t>
            </a:r>
            <a:r>
              <a:rPr lang="fr-BE" sz="1800" dirty="0">
                <a:solidFill>
                  <a:srgbClr val="000000"/>
                </a:solidFill>
              </a:rPr>
              <a:t> </a:t>
            </a:r>
            <a:r>
              <a:rPr lang="fr-BE" sz="1800" dirty="0" err="1">
                <a:solidFill>
                  <a:srgbClr val="000000"/>
                </a:solidFill>
              </a:rPr>
              <a:t>mehrere</a:t>
            </a:r>
            <a:r>
              <a:rPr lang="fr-BE" sz="1800" dirty="0">
                <a:solidFill>
                  <a:srgbClr val="000000"/>
                </a:solidFill>
              </a:rPr>
              <a:t> </a:t>
            </a:r>
            <a:r>
              <a:rPr lang="fr-BE" sz="1800" dirty="0" err="1">
                <a:solidFill>
                  <a:srgbClr val="000000"/>
                </a:solidFill>
              </a:rPr>
              <a:t>Parksysteme</a:t>
            </a:r>
            <a:r>
              <a:rPr lang="fr-BE" sz="1800" dirty="0">
                <a:solidFill>
                  <a:srgbClr val="000000"/>
                </a:solidFill>
              </a:rPr>
              <a:t>: </a:t>
            </a:r>
            <a:r>
              <a:rPr lang="fr-BE" sz="1800" dirty="0" err="1">
                <a:solidFill>
                  <a:srgbClr val="000000"/>
                </a:solidFill>
              </a:rPr>
              <a:t>eine</a:t>
            </a:r>
            <a:r>
              <a:rPr lang="fr-BE" sz="1800" dirty="0">
                <a:solidFill>
                  <a:srgbClr val="000000"/>
                </a:solidFill>
              </a:rPr>
              <a:t> </a:t>
            </a:r>
            <a:r>
              <a:rPr lang="fr-BE" sz="1800" dirty="0" err="1">
                <a:solidFill>
                  <a:srgbClr val="000000"/>
                </a:solidFill>
              </a:rPr>
              <a:t>Parkzone</a:t>
            </a:r>
            <a:r>
              <a:rPr lang="fr-BE" sz="1800" dirty="0">
                <a:solidFill>
                  <a:srgbClr val="000000"/>
                </a:solidFill>
              </a:rPr>
              <a:t> mit </a:t>
            </a:r>
            <a:r>
              <a:rPr lang="fr-BE" sz="1800" dirty="0" err="1">
                <a:solidFill>
                  <a:srgbClr val="000000"/>
                </a:solidFill>
              </a:rPr>
              <a:t>alten</a:t>
            </a:r>
            <a:r>
              <a:rPr lang="fr-BE" sz="1800" dirty="0">
                <a:solidFill>
                  <a:srgbClr val="000000"/>
                </a:solidFill>
              </a:rPr>
              <a:t> </a:t>
            </a:r>
            <a:r>
              <a:rPr lang="fr-BE" sz="1800" dirty="0" err="1">
                <a:solidFill>
                  <a:srgbClr val="000000"/>
                </a:solidFill>
              </a:rPr>
              <a:t>Parkautomaten</a:t>
            </a:r>
            <a:r>
              <a:rPr lang="fr-BE" sz="1800" dirty="0">
                <a:solidFill>
                  <a:srgbClr val="000000"/>
                </a:solidFill>
              </a:rPr>
              <a:t>, die </a:t>
            </a:r>
            <a:r>
              <a:rPr lang="fr-BE" sz="1800" dirty="0" err="1">
                <a:solidFill>
                  <a:srgbClr val="000000"/>
                </a:solidFill>
              </a:rPr>
              <a:t>früher</a:t>
            </a:r>
            <a:r>
              <a:rPr lang="fr-BE" sz="1800" dirty="0">
                <a:solidFill>
                  <a:srgbClr val="000000"/>
                </a:solidFill>
              </a:rPr>
              <a:t> </a:t>
            </a:r>
            <a:r>
              <a:rPr lang="fr-BE" sz="1800" dirty="0" err="1">
                <a:solidFill>
                  <a:srgbClr val="000000"/>
                </a:solidFill>
              </a:rPr>
              <a:t>bezahlbar</a:t>
            </a:r>
            <a:r>
              <a:rPr lang="fr-BE" sz="1800" dirty="0">
                <a:solidFill>
                  <a:srgbClr val="000000"/>
                </a:solidFill>
              </a:rPr>
              <a:t> </a:t>
            </a:r>
            <a:r>
              <a:rPr lang="fr-BE" sz="1800" dirty="0" err="1">
                <a:solidFill>
                  <a:srgbClr val="000000"/>
                </a:solidFill>
              </a:rPr>
              <a:t>war</a:t>
            </a:r>
            <a:r>
              <a:rPr lang="fr-BE" sz="1800" dirty="0">
                <a:solidFill>
                  <a:srgbClr val="000000"/>
                </a:solidFill>
              </a:rPr>
              <a:t> und </a:t>
            </a:r>
            <a:r>
              <a:rPr lang="fr-BE" sz="1800" dirty="0" err="1">
                <a:solidFill>
                  <a:srgbClr val="000000"/>
                </a:solidFill>
              </a:rPr>
              <a:t>heute</a:t>
            </a:r>
            <a:r>
              <a:rPr lang="fr-BE" sz="1800" dirty="0">
                <a:solidFill>
                  <a:srgbClr val="000000"/>
                </a:solidFill>
              </a:rPr>
              <a:t> </a:t>
            </a:r>
            <a:r>
              <a:rPr lang="fr-BE" sz="1800" dirty="0" err="1">
                <a:solidFill>
                  <a:srgbClr val="000000"/>
                </a:solidFill>
              </a:rPr>
              <a:t>durch</a:t>
            </a:r>
            <a:r>
              <a:rPr lang="fr-BE" sz="1800" dirty="0">
                <a:solidFill>
                  <a:srgbClr val="000000"/>
                </a:solidFill>
              </a:rPr>
              <a:t> </a:t>
            </a:r>
            <a:r>
              <a:rPr lang="fr-BE" sz="1800" dirty="0" err="1">
                <a:solidFill>
                  <a:srgbClr val="000000"/>
                </a:solidFill>
              </a:rPr>
              <a:t>eine</a:t>
            </a:r>
            <a:r>
              <a:rPr lang="fr-BE" sz="1800" dirty="0">
                <a:solidFill>
                  <a:srgbClr val="000000"/>
                </a:solidFill>
              </a:rPr>
              <a:t> </a:t>
            </a:r>
            <a:r>
              <a:rPr lang="fr-BE" sz="1800" dirty="0" err="1">
                <a:solidFill>
                  <a:srgbClr val="000000"/>
                </a:solidFill>
              </a:rPr>
              <a:t>blaue</a:t>
            </a:r>
            <a:r>
              <a:rPr lang="fr-BE" sz="1800" dirty="0">
                <a:solidFill>
                  <a:srgbClr val="000000"/>
                </a:solidFill>
              </a:rPr>
              <a:t> Zone </a:t>
            </a:r>
            <a:r>
              <a:rPr lang="fr-BE" sz="1800" dirty="0" err="1">
                <a:solidFill>
                  <a:srgbClr val="000000"/>
                </a:solidFill>
              </a:rPr>
              <a:t>ersetzt</a:t>
            </a:r>
            <a:r>
              <a:rPr lang="fr-BE" sz="1800" dirty="0">
                <a:solidFill>
                  <a:srgbClr val="000000"/>
                </a:solidFill>
              </a:rPr>
              <a:t> </a:t>
            </a:r>
            <a:r>
              <a:rPr lang="fr-BE" sz="1800" dirty="0" err="1">
                <a:solidFill>
                  <a:srgbClr val="000000"/>
                </a:solidFill>
              </a:rPr>
              <a:t>worden</a:t>
            </a:r>
            <a:r>
              <a:rPr lang="fr-BE" sz="1800" dirty="0">
                <a:solidFill>
                  <a:srgbClr val="000000"/>
                </a:solidFill>
              </a:rPr>
              <a:t> </a:t>
            </a:r>
            <a:r>
              <a:rPr lang="fr-BE" sz="1800" dirty="0" err="1">
                <a:solidFill>
                  <a:srgbClr val="000000"/>
                </a:solidFill>
              </a:rPr>
              <a:t>sind</a:t>
            </a:r>
            <a:r>
              <a:rPr lang="fr-BE" sz="1800" dirty="0">
                <a:solidFill>
                  <a:srgbClr val="000000"/>
                </a:solidFill>
              </a:rPr>
              <a:t>. </a:t>
            </a:r>
          </a:p>
          <a:p>
            <a:pPr marL="0" indent="0" algn="just">
              <a:lnSpc>
                <a:spcPct val="100000"/>
              </a:lnSpc>
              <a:buNone/>
            </a:pPr>
            <a:endParaRPr lang="fr-BE" sz="1800" dirty="0">
              <a:solidFill>
                <a:srgbClr val="000000"/>
              </a:solidFill>
            </a:endParaRPr>
          </a:p>
          <a:p>
            <a:pPr marL="0" indent="0" algn="just">
              <a:lnSpc>
                <a:spcPct val="100000"/>
              </a:lnSpc>
              <a:buNone/>
            </a:pPr>
            <a:r>
              <a:rPr lang="fr-BE" sz="1800" b="1" dirty="0" err="1">
                <a:solidFill>
                  <a:srgbClr val="000000"/>
                </a:solidFill>
              </a:rPr>
              <a:t>Drei</a:t>
            </a:r>
            <a:r>
              <a:rPr lang="fr-BE" sz="1800" b="1" dirty="0">
                <a:solidFill>
                  <a:srgbClr val="000000"/>
                </a:solidFill>
              </a:rPr>
              <a:t> </a:t>
            </a:r>
            <a:r>
              <a:rPr lang="fr-BE" sz="1800" b="1" dirty="0" err="1">
                <a:solidFill>
                  <a:srgbClr val="000000"/>
                </a:solidFill>
              </a:rPr>
              <a:t>Flächen</a:t>
            </a:r>
            <a:r>
              <a:rPr lang="fr-BE" sz="1800" b="1" dirty="0">
                <a:solidFill>
                  <a:srgbClr val="000000"/>
                </a:solidFill>
              </a:rPr>
              <a:t> </a:t>
            </a:r>
            <a:r>
              <a:rPr lang="fr-BE" sz="1800" b="1" dirty="0" err="1">
                <a:solidFill>
                  <a:srgbClr val="000000"/>
                </a:solidFill>
              </a:rPr>
              <a:t>für</a:t>
            </a:r>
            <a:r>
              <a:rPr lang="fr-BE" sz="1800" b="1" dirty="0">
                <a:solidFill>
                  <a:srgbClr val="000000"/>
                </a:solidFill>
              </a:rPr>
              <a:t> </a:t>
            </a:r>
            <a:r>
              <a:rPr lang="fr-BE" sz="1800" b="1" dirty="0" err="1">
                <a:solidFill>
                  <a:srgbClr val="000000"/>
                </a:solidFill>
              </a:rPr>
              <a:t>kostenloses</a:t>
            </a:r>
            <a:r>
              <a:rPr lang="fr-BE" sz="1800" b="1" dirty="0">
                <a:solidFill>
                  <a:srgbClr val="000000"/>
                </a:solidFill>
              </a:rPr>
              <a:t> </a:t>
            </a:r>
            <a:r>
              <a:rPr lang="fr-BE" sz="1800" b="1" dirty="0" err="1">
                <a:solidFill>
                  <a:srgbClr val="000000"/>
                </a:solidFill>
              </a:rPr>
              <a:t>Parken</a:t>
            </a:r>
            <a:r>
              <a:rPr lang="fr-BE" sz="1800" b="1" dirty="0">
                <a:solidFill>
                  <a:srgbClr val="000000"/>
                </a:solidFill>
              </a:rPr>
              <a:t> </a:t>
            </a:r>
            <a:r>
              <a:rPr lang="fr-BE" sz="1800" dirty="0">
                <a:solidFill>
                  <a:srgbClr val="000000"/>
                </a:solidFill>
              </a:rPr>
              <a:t>(320 </a:t>
            </a:r>
            <a:r>
              <a:rPr lang="fr-BE" sz="1800" dirty="0" err="1">
                <a:solidFill>
                  <a:srgbClr val="000000"/>
                </a:solidFill>
              </a:rPr>
              <a:t>Plätze</a:t>
            </a:r>
            <a:r>
              <a:rPr lang="fr-BE" sz="1800" dirty="0">
                <a:solidFill>
                  <a:srgbClr val="000000"/>
                </a:solidFill>
              </a:rPr>
              <a:t>) </a:t>
            </a:r>
            <a:r>
              <a:rPr lang="fr-BE" sz="1800" dirty="0" err="1">
                <a:solidFill>
                  <a:srgbClr val="000000"/>
                </a:solidFill>
              </a:rPr>
              <a:t>liegen</a:t>
            </a:r>
            <a:r>
              <a:rPr lang="fr-BE" sz="1800" dirty="0">
                <a:solidFill>
                  <a:srgbClr val="000000"/>
                </a:solidFill>
              </a:rPr>
              <a:t> </a:t>
            </a:r>
            <a:r>
              <a:rPr lang="fr-BE" sz="1800" dirty="0" err="1">
                <a:solidFill>
                  <a:srgbClr val="000000"/>
                </a:solidFill>
              </a:rPr>
              <a:t>fünf</a:t>
            </a:r>
            <a:r>
              <a:rPr lang="fr-BE" sz="1800" dirty="0">
                <a:solidFill>
                  <a:srgbClr val="000000"/>
                </a:solidFill>
              </a:rPr>
              <a:t> </a:t>
            </a:r>
            <a:r>
              <a:rPr lang="fr-BE" sz="1800" dirty="0" err="1">
                <a:solidFill>
                  <a:srgbClr val="000000"/>
                </a:solidFill>
              </a:rPr>
              <a:t>Gehminuten</a:t>
            </a:r>
            <a:r>
              <a:rPr lang="fr-BE" sz="1800" dirty="0">
                <a:solidFill>
                  <a:srgbClr val="000000"/>
                </a:solidFill>
              </a:rPr>
              <a:t> </a:t>
            </a:r>
            <a:r>
              <a:rPr lang="fr-BE" sz="1800" dirty="0" err="1">
                <a:solidFill>
                  <a:srgbClr val="000000"/>
                </a:solidFill>
              </a:rPr>
              <a:t>vom</a:t>
            </a:r>
            <a:r>
              <a:rPr lang="fr-BE" sz="1800" dirty="0">
                <a:solidFill>
                  <a:srgbClr val="000000"/>
                </a:solidFill>
              </a:rPr>
              <a:t> </a:t>
            </a:r>
            <a:r>
              <a:rPr lang="fr-BE" sz="1800" dirty="0" err="1">
                <a:solidFill>
                  <a:srgbClr val="000000"/>
                </a:solidFill>
              </a:rPr>
              <a:t>Kirchplatz</a:t>
            </a:r>
            <a:r>
              <a:rPr lang="fr-BE" sz="1800" dirty="0">
                <a:solidFill>
                  <a:srgbClr val="000000"/>
                </a:solidFill>
              </a:rPr>
              <a:t> </a:t>
            </a:r>
            <a:r>
              <a:rPr lang="fr-BE" sz="1800" dirty="0" err="1">
                <a:solidFill>
                  <a:srgbClr val="000000"/>
                </a:solidFill>
              </a:rPr>
              <a:t>entfernt</a:t>
            </a:r>
            <a:r>
              <a:rPr lang="fr-BE" sz="1800" dirty="0">
                <a:solidFill>
                  <a:srgbClr val="000000"/>
                </a:solidFill>
              </a:rPr>
              <a:t>.  </a:t>
            </a:r>
            <a:r>
              <a:rPr lang="fr-BE" sz="1800" dirty="0" err="1">
                <a:solidFill>
                  <a:srgbClr val="000000"/>
                </a:solidFill>
              </a:rPr>
              <a:t>Diese</a:t>
            </a:r>
            <a:r>
              <a:rPr lang="fr-BE" sz="1800" dirty="0">
                <a:solidFill>
                  <a:srgbClr val="000000"/>
                </a:solidFill>
              </a:rPr>
              <a:t> </a:t>
            </a:r>
            <a:r>
              <a:rPr lang="fr-BE" sz="1800" dirty="0" err="1">
                <a:solidFill>
                  <a:srgbClr val="000000"/>
                </a:solidFill>
              </a:rPr>
              <a:t>Parkplätze</a:t>
            </a:r>
            <a:r>
              <a:rPr lang="fr-BE" sz="1800" dirty="0">
                <a:solidFill>
                  <a:srgbClr val="000000"/>
                </a:solidFill>
              </a:rPr>
              <a:t> </a:t>
            </a:r>
            <a:r>
              <a:rPr lang="fr-BE" sz="1800" dirty="0" err="1">
                <a:solidFill>
                  <a:srgbClr val="000000"/>
                </a:solidFill>
              </a:rPr>
              <a:t>werden</a:t>
            </a:r>
            <a:r>
              <a:rPr lang="fr-BE" sz="1800" dirty="0">
                <a:solidFill>
                  <a:srgbClr val="000000"/>
                </a:solidFill>
              </a:rPr>
              <a:t> von der </a:t>
            </a:r>
            <a:r>
              <a:rPr lang="fr-BE" sz="1800" dirty="0" err="1">
                <a:solidFill>
                  <a:srgbClr val="000000"/>
                </a:solidFill>
              </a:rPr>
              <a:t>Lütticher</a:t>
            </a:r>
            <a:r>
              <a:rPr lang="fr-BE" sz="1800" dirty="0">
                <a:solidFill>
                  <a:srgbClr val="000000"/>
                </a:solidFill>
              </a:rPr>
              <a:t> </a:t>
            </a:r>
            <a:r>
              <a:rPr lang="fr-BE" sz="1800" dirty="0" err="1">
                <a:solidFill>
                  <a:srgbClr val="000000"/>
                </a:solidFill>
              </a:rPr>
              <a:t>Straße</a:t>
            </a:r>
            <a:r>
              <a:rPr lang="fr-BE" sz="1800" dirty="0">
                <a:solidFill>
                  <a:srgbClr val="000000"/>
                </a:solidFill>
              </a:rPr>
              <a:t> </a:t>
            </a:r>
            <a:r>
              <a:rPr lang="fr-BE" sz="1800" dirty="0" err="1">
                <a:solidFill>
                  <a:srgbClr val="000000"/>
                </a:solidFill>
              </a:rPr>
              <a:t>gut</a:t>
            </a:r>
            <a:r>
              <a:rPr lang="fr-BE" sz="1800" dirty="0">
                <a:solidFill>
                  <a:srgbClr val="000000"/>
                </a:solidFill>
              </a:rPr>
              <a:t> </a:t>
            </a:r>
            <a:r>
              <a:rPr lang="fr-BE" sz="1800" dirty="0" err="1">
                <a:solidFill>
                  <a:srgbClr val="000000"/>
                </a:solidFill>
              </a:rPr>
              <a:t>angezeigt</a:t>
            </a:r>
            <a:r>
              <a:rPr lang="fr-BE" sz="1800" dirty="0">
                <a:solidFill>
                  <a:srgbClr val="000000"/>
                </a:solidFill>
              </a:rPr>
              <a:t> (aber </a:t>
            </a:r>
            <a:r>
              <a:rPr lang="fr-BE" sz="1800" dirty="0" err="1">
                <a:solidFill>
                  <a:srgbClr val="000000"/>
                </a:solidFill>
              </a:rPr>
              <a:t>ohne</a:t>
            </a:r>
            <a:r>
              <a:rPr lang="fr-BE" sz="1800" dirty="0">
                <a:solidFill>
                  <a:srgbClr val="000000"/>
                </a:solidFill>
              </a:rPr>
              <a:t> </a:t>
            </a:r>
            <a:r>
              <a:rPr lang="fr-BE" sz="1800" dirty="0" err="1">
                <a:solidFill>
                  <a:srgbClr val="000000"/>
                </a:solidFill>
              </a:rPr>
              <a:t>Hinweis</a:t>
            </a:r>
            <a:r>
              <a:rPr lang="fr-BE" sz="1800" dirty="0">
                <a:solidFill>
                  <a:srgbClr val="000000"/>
                </a:solidFill>
              </a:rPr>
              <a:t> </a:t>
            </a:r>
            <a:r>
              <a:rPr lang="fr-BE" sz="1800" dirty="0" err="1">
                <a:solidFill>
                  <a:srgbClr val="000000"/>
                </a:solidFill>
              </a:rPr>
              <a:t>auf</a:t>
            </a:r>
            <a:r>
              <a:rPr lang="fr-BE" sz="1800" dirty="0">
                <a:solidFill>
                  <a:srgbClr val="000000"/>
                </a:solidFill>
              </a:rPr>
              <a:t> die </a:t>
            </a:r>
            <a:r>
              <a:rPr lang="fr-BE" sz="1800" dirty="0" err="1">
                <a:solidFill>
                  <a:srgbClr val="000000"/>
                </a:solidFill>
              </a:rPr>
              <a:t>kostenlose</a:t>
            </a:r>
            <a:r>
              <a:rPr lang="fr-BE" sz="1800" dirty="0">
                <a:solidFill>
                  <a:srgbClr val="000000"/>
                </a:solidFill>
              </a:rPr>
              <a:t> </a:t>
            </a:r>
            <a:r>
              <a:rPr lang="fr-BE" sz="1800" dirty="0" err="1">
                <a:solidFill>
                  <a:srgbClr val="000000"/>
                </a:solidFill>
              </a:rPr>
              <a:t>Nutzung</a:t>
            </a:r>
            <a:r>
              <a:rPr lang="fr-BE" sz="1800" dirty="0">
                <a:solidFill>
                  <a:srgbClr val="000000"/>
                </a:solidFill>
              </a:rPr>
              <a:t> und die </a:t>
            </a:r>
            <a:r>
              <a:rPr lang="fr-BE" sz="1800" dirty="0" err="1">
                <a:solidFill>
                  <a:srgbClr val="000000"/>
                </a:solidFill>
              </a:rPr>
              <a:t>Nähe</a:t>
            </a:r>
            <a:r>
              <a:rPr lang="fr-BE" sz="1800" dirty="0">
                <a:solidFill>
                  <a:srgbClr val="000000"/>
                </a:solidFill>
              </a:rPr>
              <a:t> </a:t>
            </a:r>
            <a:r>
              <a:rPr lang="fr-BE" sz="1800" dirty="0" err="1">
                <a:solidFill>
                  <a:srgbClr val="000000"/>
                </a:solidFill>
              </a:rPr>
              <a:t>zum</a:t>
            </a:r>
            <a:r>
              <a:rPr lang="fr-BE" sz="1800" dirty="0">
                <a:solidFill>
                  <a:srgbClr val="000000"/>
                </a:solidFill>
              </a:rPr>
              <a:t> Zentrum).</a:t>
            </a:r>
          </a:p>
        </p:txBody>
      </p:sp>
      <p:pic>
        <p:nvPicPr>
          <p:cNvPr id="1026" name="Picture 2">
            <a:extLst>
              <a:ext uri="{FF2B5EF4-FFF2-40B4-BE49-F238E27FC236}">
                <a16:creationId xmlns:a16="http://schemas.microsoft.com/office/drawing/2014/main" id="{B4003B7D-07F7-4F2E-B582-4C1390915E3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178217" y="3925562"/>
            <a:ext cx="1829177"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DB135A20-E788-7077-6083-922A9077AAD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7832783" y="980728"/>
            <a:ext cx="213919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A7128AB0-FBFA-68E3-3C63-023AD953AE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19551" y="980728"/>
            <a:ext cx="189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1CBF8D84-50C9-8E0B-8911-AC33ACAAD89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176203" y="980728"/>
            <a:ext cx="2519999"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EAB7A507-35C9-02EB-311F-DE44C21EC3A6}"/>
              </a:ext>
            </a:extLst>
          </p:cNvPr>
          <p:cNvSpPr txBox="1"/>
          <p:nvPr/>
        </p:nvSpPr>
        <p:spPr>
          <a:xfrm>
            <a:off x="5111702" y="3464868"/>
            <a:ext cx="3427220" cy="287130"/>
          </a:xfrm>
          <a:prstGeom prst="rect">
            <a:avLst/>
          </a:prstGeom>
          <a:noFill/>
        </p:spPr>
        <p:txBody>
          <a:bodyPr wrap="none" rtlCol="0">
            <a:spAutoFit/>
          </a:bodyPr>
          <a:lstStyle/>
          <a:p>
            <a:r>
              <a:rPr lang="fr-FR" dirty="0" err="1"/>
              <a:t>Beschilderung</a:t>
            </a:r>
            <a:r>
              <a:rPr lang="fr-FR" dirty="0"/>
              <a:t>  der </a:t>
            </a:r>
            <a:r>
              <a:rPr lang="fr-FR" dirty="0" err="1"/>
              <a:t>Parkmöglichkeiten</a:t>
            </a:r>
            <a:r>
              <a:rPr lang="fr-FR" dirty="0"/>
              <a:t> </a:t>
            </a:r>
            <a:r>
              <a:rPr lang="fr-FR" dirty="0" err="1"/>
              <a:t>im</a:t>
            </a:r>
            <a:r>
              <a:rPr lang="fr-FR" dirty="0"/>
              <a:t> Zentrum</a:t>
            </a:r>
            <a:endParaRPr lang="fr-BE" dirty="0"/>
          </a:p>
        </p:txBody>
      </p:sp>
      <p:sp>
        <p:nvSpPr>
          <p:cNvPr id="35" name="ZoneTexte 34">
            <a:extLst>
              <a:ext uri="{FF2B5EF4-FFF2-40B4-BE49-F238E27FC236}">
                <a16:creationId xmlns:a16="http://schemas.microsoft.com/office/drawing/2014/main" id="{7ECBBE64-0B2D-8049-CD6C-C1D173BBA454}"/>
              </a:ext>
            </a:extLst>
          </p:cNvPr>
          <p:cNvSpPr txBox="1"/>
          <p:nvPr/>
        </p:nvSpPr>
        <p:spPr>
          <a:xfrm>
            <a:off x="5084151" y="6407932"/>
            <a:ext cx="2593659" cy="287130"/>
          </a:xfrm>
          <a:prstGeom prst="rect">
            <a:avLst/>
          </a:prstGeom>
          <a:noFill/>
        </p:spPr>
        <p:txBody>
          <a:bodyPr wrap="none" rtlCol="0">
            <a:spAutoFit/>
          </a:bodyPr>
          <a:lstStyle/>
          <a:p>
            <a:r>
              <a:rPr lang="fr-FR" dirty="0" err="1"/>
              <a:t>Beschilderung</a:t>
            </a:r>
            <a:r>
              <a:rPr lang="fr-FR" dirty="0"/>
              <a:t> der Gratis-</a:t>
            </a:r>
            <a:r>
              <a:rPr lang="fr-FR" dirty="0" err="1"/>
              <a:t>Parkflächen</a:t>
            </a:r>
            <a:endParaRPr lang="fr-BE" dirty="0"/>
          </a:p>
        </p:txBody>
      </p:sp>
      <p:pic>
        <p:nvPicPr>
          <p:cNvPr id="1034" name="Picture 10">
            <a:extLst>
              <a:ext uri="{FF2B5EF4-FFF2-40B4-BE49-F238E27FC236}">
                <a16:creationId xmlns:a16="http://schemas.microsoft.com/office/drawing/2014/main" id="{96243F25-B54A-EC69-FA51-46FC5DB6D3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4112" y="3925562"/>
            <a:ext cx="189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0CC1F5C8-1530-426E-166F-F1ABF329BE0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9090830" y="3925562"/>
            <a:ext cx="298183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52C607A3-227C-1AAF-4FFD-2238F62EAF8A}"/>
              </a:ext>
            </a:extLst>
          </p:cNvPr>
          <p:cNvSpPr txBox="1"/>
          <p:nvPr/>
        </p:nvSpPr>
        <p:spPr>
          <a:xfrm>
            <a:off x="8994112" y="6407932"/>
            <a:ext cx="2291461" cy="287130"/>
          </a:xfrm>
          <a:prstGeom prst="rect">
            <a:avLst/>
          </a:prstGeom>
          <a:noFill/>
        </p:spPr>
        <p:txBody>
          <a:bodyPr wrap="none" rtlCol="0">
            <a:spAutoFit/>
          </a:bodyPr>
          <a:lstStyle/>
          <a:p>
            <a:r>
              <a:rPr lang="fr-FR" dirty="0"/>
              <a:t>200 </a:t>
            </a:r>
            <a:r>
              <a:rPr lang="fr-FR" dirty="0" err="1"/>
              <a:t>Parkplätze</a:t>
            </a:r>
            <a:r>
              <a:rPr lang="fr-FR" dirty="0"/>
              <a:t> </a:t>
            </a:r>
            <a:r>
              <a:rPr lang="fr-FR" dirty="0" err="1"/>
              <a:t>am</a:t>
            </a:r>
            <a:r>
              <a:rPr lang="fr-FR" dirty="0"/>
              <a:t> </a:t>
            </a:r>
            <a:r>
              <a:rPr lang="fr-FR" dirty="0" err="1"/>
              <a:t>Fußballplatz</a:t>
            </a:r>
            <a:endParaRPr lang="fr-BE" dirty="0"/>
          </a:p>
        </p:txBody>
      </p:sp>
    </p:spTree>
    <p:extLst>
      <p:ext uri="{BB962C8B-B14F-4D97-AF65-F5344CB8AC3E}">
        <p14:creationId xmlns:p14="http://schemas.microsoft.com/office/powerpoint/2010/main" val="3561119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A3446B5-8B8D-FA19-2A64-52C9C4EFE015}"/>
              </a:ext>
            </a:extLst>
          </p:cNvPr>
          <p:cNvSpPr>
            <a:spLocks noGrp="1"/>
          </p:cNvSpPr>
          <p:nvPr>
            <p:ph type="sldNum" sz="quarter" idx="7"/>
          </p:nvPr>
        </p:nvSpPr>
        <p:spPr/>
        <p:txBody>
          <a:bodyPr/>
          <a:lstStyle/>
          <a:p>
            <a:fld id="{B6F15528-21DE-4FAA-801E-634DDDAF4B2B}" type="slidenum">
              <a:rPr lang="fr-BE" smtClean="0"/>
              <a:pPr/>
              <a:t>32</a:t>
            </a:fld>
            <a:endParaRPr lang="fr-BE"/>
          </a:p>
        </p:txBody>
      </p:sp>
      <p:grpSp>
        <p:nvGrpSpPr>
          <p:cNvPr id="32" name="Groupe 31">
            <a:extLst>
              <a:ext uri="{FF2B5EF4-FFF2-40B4-BE49-F238E27FC236}">
                <a16:creationId xmlns:a16="http://schemas.microsoft.com/office/drawing/2014/main" id="{BA97DD4E-4E73-F9C2-8E57-5AB96575677B}"/>
              </a:ext>
            </a:extLst>
          </p:cNvPr>
          <p:cNvGrpSpPr/>
          <p:nvPr/>
        </p:nvGrpSpPr>
        <p:grpSpPr>
          <a:xfrm>
            <a:off x="6520760" y="2950832"/>
            <a:ext cx="4926425" cy="3762160"/>
            <a:chOff x="5955357" y="2556392"/>
            <a:chExt cx="5385795" cy="4112968"/>
          </a:xfrm>
        </p:grpSpPr>
        <p:pic>
          <p:nvPicPr>
            <p:cNvPr id="26" name="Graphique 25">
              <a:extLst>
                <a:ext uri="{FF2B5EF4-FFF2-40B4-BE49-F238E27FC236}">
                  <a16:creationId xmlns:a16="http://schemas.microsoft.com/office/drawing/2014/main" id="{339B3402-A7D6-7CC4-2508-C3C73AFAB1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955357" y="2556392"/>
              <a:ext cx="5385795" cy="4112968"/>
            </a:xfrm>
            <a:prstGeom prst="rect">
              <a:avLst/>
            </a:prstGeom>
          </p:spPr>
        </p:pic>
        <p:sp>
          <p:nvSpPr>
            <p:cNvPr id="27" name="ZoneTexte 26">
              <a:extLst>
                <a:ext uri="{FF2B5EF4-FFF2-40B4-BE49-F238E27FC236}">
                  <a16:creationId xmlns:a16="http://schemas.microsoft.com/office/drawing/2014/main" id="{66D3EA15-99BD-706F-8F72-16D012082061}"/>
                </a:ext>
              </a:extLst>
            </p:cNvPr>
            <p:cNvSpPr txBox="1"/>
            <p:nvPr/>
          </p:nvSpPr>
          <p:spPr>
            <a:xfrm>
              <a:off x="7831821" y="3889839"/>
              <a:ext cx="1944216" cy="1312255"/>
            </a:xfrm>
            <a:prstGeom prst="rect">
              <a:avLst/>
            </a:prstGeom>
            <a:solidFill>
              <a:srgbClr val="FFFFFF">
                <a:alpha val="69804"/>
              </a:srgbClr>
            </a:solidFill>
          </p:spPr>
          <p:txBody>
            <a:bodyPr wrap="square" rtlCol="0">
              <a:spAutoFit/>
            </a:bodyPr>
            <a:lstStyle/>
            <a:p>
              <a:pPr algn="ctr"/>
              <a:r>
                <a:rPr lang="fr-BE" sz="1800" b="1" dirty="0">
                  <a:solidFill>
                    <a:schemeClr val="accent4"/>
                  </a:solidFill>
                  <a:latin typeface="+mj-lt"/>
                </a:rPr>
                <a:t>470 </a:t>
              </a:r>
              <a:r>
                <a:rPr lang="fr-BE" sz="1800" b="1" dirty="0" err="1">
                  <a:solidFill>
                    <a:schemeClr val="accent4"/>
                  </a:solidFill>
                  <a:latin typeface="+mj-lt"/>
                </a:rPr>
                <a:t>Plätze</a:t>
              </a:r>
              <a:r>
                <a:rPr lang="fr-BE" sz="1800" b="1" dirty="0">
                  <a:solidFill>
                    <a:schemeClr val="accent4"/>
                  </a:solidFill>
                  <a:latin typeface="+mj-lt"/>
                </a:rPr>
                <a:t> in </a:t>
              </a:r>
              <a:r>
                <a:rPr lang="fr-BE" sz="1800" b="1" dirty="0" err="1">
                  <a:solidFill>
                    <a:schemeClr val="accent4"/>
                  </a:solidFill>
                  <a:latin typeface="+mj-lt"/>
                </a:rPr>
                <a:t>einem</a:t>
              </a:r>
              <a:r>
                <a:rPr lang="fr-BE" sz="1800" b="1" dirty="0">
                  <a:solidFill>
                    <a:schemeClr val="accent4"/>
                  </a:solidFill>
                  <a:latin typeface="+mj-lt"/>
                </a:rPr>
                <a:t> Radius von ca. 5 </a:t>
              </a:r>
              <a:r>
                <a:rPr lang="fr-BE" sz="1800" b="1" dirty="0" err="1">
                  <a:solidFill>
                    <a:schemeClr val="accent4"/>
                  </a:solidFill>
                  <a:latin typeface="+mj-lt"/>
                </a:rPr>
                <a:t>Minuten</a:t>
              </a:r>
              <a:endParaRPr lang="fr-BE" sz="1800" b="1" dirty="0">
                <a:solidFill>
                  <a:schemeClr val="accent4"/>
                </a:solidFill>
                <a:latin typeface="+mj-lt"/>
              </a:endParaRPr>
            </a:p>
          </p:txBody>
        </p:sp>
        <p:sp>
          <p:nvSpPr>
            <p:cNvPr id="28" name="ZoneTexte 27">
              <a:extLst>
                <a:ext uri="{FF2B5EF4-FFF2-40B4-BE49-F238E27FC236}">
                  <a16:creationId xmlns:a16="http://schemas.microsoft.com/office/drawing/2014/main" id="{899D500C-BACF-19CE-160D-2A993257C3EA}"/>
                </a:ext>
              </a:extLst>
            </p:cNvPr>
            <p:cNvSpPr txBox="1"/>
            <p:nvPr/>
          </p:nvSpPr>
          <p:spPr>
            <a:xfrm>
              <a:off x="7536160" y="2680716"/>
              <a:ext cx="821964" cy="338554"/>
            </a:xfrm>
            <a:prstGeom prst="rect">
              <a:avLst/>
            </a:prstGeom>
            <a:solidFill>
              <a:srgbClr val="FFFFFF">
                <a:alpha val="69804"/>
              </a:srgbClr>
            </a:solidFill>
          </p:spPr>
          <p:txBody>
            <a:bodyPr wrap="square" rtlCol="0">
              <a:spAutoFit/>
            </a:bodyPr>
            <a:lstStyle/>
            <a:p>
              <a:pPr algn="ctr"/>
              <a:r>
                <a:rPr lang="fr-BE" sz="1400" b="1" dirty="0">
                  <a:solidFill>
                    <a:schemeClr val="accent4"/>
                  </a:solidFill>
                  <a:latin typeface="+mj-lt"/>
                </a:rPr>
                <a:t>+ 30 Pl.</a:t>
              </a:r>
            </a:p>
          </p:txBody>
        </p:sp>
        <p:sp>
          <p:nvSpPr>
            <p:cNvPr id="29" name="ZoneTexte 28">
              <a:extLst>
                <a:ext uri="{FF2B5EF4-FFF2-40B4-BE49-F238E27FC236}">
                  <a16:creationId xmlns:a16="http://schemas.microsoft.com/office/drawing/2014/main" id="{39623895-BCF9-87E1-73E3-682D14888890}"/>
                </a:ext>
              </a:extLst>
            </p:cNvPr>
            <p:cNvSpPr txBox="1"/>
            <p:nvPr/>
          </p:nvSpPr>
          <p:spPr>
            <a:xfrm>
              <a:off x="6884852" y="5597078"/>
              <a:ext cx="821964" cy="338554"/>
            </a:xfrm>
            <a:prstGeom prst="rect">
              <a:avLst/>
            </a:prstGeom>
            <a:solidFill>
              <a:srgbClr val="FFFFFF">
                <a:alpha val="69804"/>
              </a:srgbClr>
            </a:solidFill>
          </p:spPr>
          <p:txBody>
            <a:bodyPr wrap="square" rtlCol="0">
              <a:spAutoFit/>
            </a:bodyPr>
            <a:lstStyle/>
            <a:p>
              <a:pPr algn="ctr"/>
              <a:r>
                <a:rPr lang="fr-BE" sz="1400" b="1" dirty="0">
                  <a:solidFill>
                    <a:schemeClr val="accent4"/>
                  </a:solidFill>
                  <a:latin typeface="+mj-lt"/>
                </a:rPr>
                <a:t>+ 90 Pl.</a:t>
              </a:r>
            </a:p>
          </p:txBody>
        </p:sp>
        <p:sp>
          <p:nvSpPr>
            <p:cNvPr id="30" name="ZoneTexte 29">
              <a:extLst>
                <a:ext uri="{FF2B5EF4-FFF2-40B4-BE49-F238E27FC236}">
                  <a16:creationId xmlns:a16="http://schemas.microsoft.com/office/drawing/2014/main" id="{E784EE28-CFF7-D3E0-59F8-7AEA011C0B4E}"/>
                </a:ext>
              </a:extLst>
            </p:cNvPr>
            <p:cNvSpPr txBox="1"/>
            <p:nvPr/>
          </p:nvSpPr>
          <p:spPr>
            <a:xfrm>
              <a:off x="10272464" y="6249881"/>
              <a:ext cx="936104" cy="338554"/>
            </a:xfrm>
            <a:prstGeom prst="rect">
              <a:avLst/>
            </a:prstGeom>
            <a:solidFill>
              <a:srgbClr val="FFFFFF">
                <a:alpha val="69804"/>
              </a:srgbClr>
            </a:solidFill>
          </p:spPr>
          <p:txBody>
            <a:bodyPr wrap="square" rtlCol="0">
              <a:spAutoFit/>
            </a:bodyPr>
            <a:lstStyle/>
            <a:p>
              <a:pPr algn="ctr"/>
              <a:r>
                <a:rPr lang="fr-BE" sz="1400" b="1" dirty="0">
                  <a:solidFill>
                    <a:schemeClr val="accent4"/>
                  </a:solidFill>
                  <a:latin typeface="+mj-lt"/>
                </a:rPr>
                <a:t>+ 200 Pl.</a:t>
              </a:r>
            </a:p>
          </p:txBody>
        </p:sp>
      </p:grpSp>
      <p:sp>
        <p:nvSpPr>
          <p:cNvPr id="3" name="Titre 2">
            <a:extLst>
              <a:ext uri="{FF2B5EF4-FFF2-40B4-BE49-F238E27FC236}">
                <a16:creationId xmlns:a16="http://schemas.microsoft.com/office/drawing/2014/main" id="{AD24EC5F-90CC-EB4A-34D7-FF840617168E}"/>
              </a:ext>
            </a:extLst>
          </p:cNvPr>
          <p:cNvSpPr>
            <a:spLocks noGrp="1"/>
          </p:cNvSpPr>
          <p:nvPr>
            <p:ph type="title"/>
          </p:nvPr>
        </p:nvSpPr>
        <p:spPr>
          <a:xfrm>
            <a:off x="838200" y="145008"/>
            <a:ext cx="9133773" cy="547688"/>
          </a:xfrm>
        </p:spPr>
        <p:txBody>
          <a:bodyPr/>
          <a:lstStyle/>
          <a:p>
            <a:r>
              <a:rPr lang="fr-FR" dirty="0" err="1"/>
              <a:t>Umgestaltungsprojekt</a:t>
            </a:r>
            <a:r>
              <a:rPr lang="fr-FR" dirty="0"/>
              <a:t> des </a:t>
            </a:r>
            <a:r>
              <a:rPr lang="fr-FR" dirty="0" err="1"/>
              <a:t>Kirchplatzes</a:t>
            </a:r>
            <a:endParaRPr lang="fr-BE" dirty="0"/>
          </a:p>
        </p:txBody>
      </p:sp>
      <p:sp>
        <p:nvSpPr>
          <p:cNvPr id="13" name="ZoneTexte 12">
            <a:extLst>
              <a:ext uri="{FF2B5EF4-FFF2-40B4-BE49-F238E27FC236}">
                <a16:creationId xmlns:a16="http://schemas.microsoft.com/office/drawing/2014/main" id="{4A4922F5-8708-790A-8AF5-0A7688983807}"/>
              </a:ext>
            </a:extLst>
          </p:cNvPr>
          <p:cNvSpPr txBox="1"/>
          <p:nvPr/>
        </p:nvSpPr>
        <p:spPr>
          <a:xfrm>
            <a:off x="580071" y="822522"/>
            <a:ext cx="5085147" cy="2015936"/>
          </a:xfrm>
          <a:prstGeom prst="rect">
            <a:avLst/>
          </a:prstGeom>
          <a:noFill/>
        </p:spPr>
        <p:txBody>
          <a:bodyPr wrap="square" rtlCol="0">
            <a:spAutoFit/>
          </a:bodyPr>
          <a:lstStyle/>
          <a:p>
            <a:pPr algn="just"/>
            <a:r>
              <a:rPr lang="fr-FR" sz="1700" dirty="0">
                <a:solidFill>
                  <a:srgbClr val="000000"/>
                </a:solidFill>
              </a:rPr>
              <a:t>Die </a:t>
            </a:r>
            <a:r>
              <a:rPr lang="fr-FR" sz="1700" dirty="0" err="1">
                <a:solidFill>
                  <a:srgbClr val="000000"/>
                </a:solidFill>
              </a:rPr>
              <a:t>Studie</a:t>
            </a:r>
            <a:r>
              <a:rPr lang="fr-FR" sz="1700" dirty="0">
                <a:solidFill>
                  <a:srgbClr val="000000"/>
                </a:solidFill>
              </a:rPr>
              <a:t> </a:t>
            </a:r>
            <a:r>
              <a:rPr lang="fr-FR" sz="1700" dirty="0" err="1">
                <a:solidFill>
                  <a:srgbClr val="000000"/>
                </a:solidFill>
              </a:rPr>
              <a:t>zum</a:t>
            </a:r>
            <a:r>
              <a:rPr lang="fr-FR" sz="1700" dirty="0">
                <a:solidFill>
                  <a:srgbClr val="000000"/>
                </a:solidFill>
              </a:rPr>
              <a:t> </a:t>
            </a:r>
            <a:r>
              <a:rPr lang="fr-FR" sz="1700" dirty="0" err="1">
                <a:solidFill>
                  <a:srgbClr val="000000"/>
                </a:solidFill>
              </a:rPr>
              <a:t>Kommunalen</a:t>
            </a:r>
            <a:r>
              <a:rPr lang="fr-FR" sz="1700" dirty="0">
                <a:solidFill>
                  <a:srgbClr val="000000"/>
                </a:solidFill>
              </a:rPr>
              <a:t> </a:t>
            </a:r>
            <a:r>
              <a:rPr lang="fr-FR" sz="1700" dirty="0" err="1">
                <a:solidFill>
                  <a:srgbClr val="000000"/>
                </a:solidFill>
              </a:rPr>
              <a:t>Mobilitätsplan</a:t>
            </a:r>
            <a:r>
              <a:rPr lang="fr-FR" sz="1700" dirty="0">
                <a:solidFill>
                  <a:srgbClr val="000000"/>
                </a:solidFill>
              </a:rPr>
              <a:t> </a:t>
            </a:r>
            <a:r>
              <a:rPr lang="fr-FR" sz="1700" dirty="0" err="1">
                <a:solidFill>
                  <a:srgbClr val="000000"/>
                </a:solidFill>
              </a:rPr>
              <a:t>hat</a:t>
            </a:r>
            <a:r>
              <a:rPr lang="fr-FR" sz="1700" dirty="0">
                <a:solidFill>
                  <a:srgbClr val="000000"/>
                </a:solidFill>
              </a:rPr>
              <a:t> </a:t>
            </a:r>
            <a:r>
              <a:rPr lang="fr-FR" sz="1700" dirty="0" err="1">
                <a:solidFill>
                  <a:srgbClr val="000000"/>
                </a:solidFill>
              </a:rPr>
              <a:t>das</a:t>
            </a:r>
            <a:r>
              <a:rPr lang="fr-FR" sz="1700" dirty="0">
                <a:solidFill>
                  <a:srgbClr val="000000"/>
                </a:solidFill>
              </a:rPr>
              <a:t> </a:t>
            </a:r>
            <a:r>
              <a:rPr lang="fr-FR" sz="1700" dirty="0" err="1">
                <a:solidFill>
                  <a:srgbClr val="000000"/>
                </a:solidFill>
              </a:rPr>
              <a:t>Umgestaltungsprojekt</a:t>
            </a:r>
            <a:r>
              <a:rPr lang="fr-FR" sz="1700" dirty="0">
                <a:solidFill>
                  <a:srgbClr val="000000"/>
                </a:solidFill>
              </a:rPr>
              <a:t> des </a:t>
            </a:r>
            <a:r>
              <a:rPr lang="fr-FR" sz="1700" dirty="0" err="1">
                <a:solidFill>
                  <a:srgbClr val="000000"/>
                </a:solidFill>
              </a:rPr>
              <a:t>Kirchplatzes</a:t>
            </a:r>
            <a:r>
              <a:rPr lang="fr-FR" sz="1700" dirty="0">
                <a:solidFill>
                  <a:srgbClr val="000000"/>
                </a:solidFill>
              </a:rPr>
              <a:t> (in </a:t>
            </a:r>
            <a:r>
              <a:rPr lang="fr-FR" sz="1700" dirty="0" err="1">
                <a:solidFill>
                  <a:srgbClr val="000000"/>
                </a:solidFill>
              </a:rPr>
              <a:t>zwei</a:t>
            </a:r>
            <a:r>
              <a:rPr lang="fr-FR" sz="1700" dirty="0">
                <a:solidFill>
                  <a:srgbClr val="000000"/>
                </a:solidFill>
              </a:rPr>
              <a:t> </a:t>
            </a:r>
            <a:r>
              <a:rPr lang="fr-FR" sz="1700" dirty="0" err="1">
                <a:solidFill>
                  <a:srgbClr val="000000"/>
                </a:solidFill>
              </a:rPr>
              <a:t>Phasen</a:t>
            </a:r>
            <a:r>
              <a:rPr lang="fr-FR" sz="1700" dirty="0">
                <a:solidFill>
                  <a:srgbClr val="000000"/>
                </a:solidFill>
              </a:rPr>
              <a:t>) </a:t>
            </a:r>
            <a:r>
              <a:rPr lang="fr-FR" sz="1700" dirty="0" err="1">
                <a:solidFill>
                  <a:srgbClr val="000000"/>
                </a:solidFill>
              </a:rPr>
              <a:t>berücksichtigt</a:t>
            </a:r>
            <a:r>
              <a:rPr lang="fr-FR" sz="1700" dirty="0">
                <a:solidFill>
                  <a:srgbClr val="000000"/>
                </a:solidFill>
              </a:rPr>
              <a:t>. </a:t>
            </a:r>
          </a:p>
          <a:p>
            <a:pPr algn="just"/>
            <a:endParaRPr lang="fr-FR" sz="600" dirty="0">
              <a:solidFill>
                <a:srgbClr val="000000"/>
              </a:solidFill>
            </a:endParaRPr>
          </a:p>
          <a:p>
            <a:pPr algn="just"/>
            <a:r>
              <a:rPr lang="fr-FR" sz="1700" dirty="0">
                <a:solidFill>
                  <a:srgbClr val="000000"/>
                </a:solidFill>
              </a:rPr>
              <a:t>Die </a:t>
            </a:r>
            <a:r>
              <a:rPr lang="fr-FR" sz="1700" dirty="0" err="1">
                <a:solidFill>
                  <a:srgbClr val="000000"/>
                </a:solidFill>
              </a:rPr>
              <a:t>künftige</a:t>
            </a:r>
            <a:r>
              <a:rPr lang="fr-FR" sz="1700" dirty="0">
                <a:solidFill>
                  <a:srgbClr val="000000"/>
                </a:solidFill>
              </a:rPr>
              <a:t> </a:t>
            </a:r>
            <a:r>
              <a:rPr lang="fr-FR" sz="1700" dirty="0" err="1">
                <a:solidFill>
                  <a:srgbClr val="000000"/>
                </a:solidFill>
              </a:rPr>
              <a:t>Parkkapazität</a:t>
            </a:r>
            <a:r>
              <a:rPr lang="fr-FR" sz="1700" dirty="0">
                <a:solidFill>
                  <a:srgbClr val="000000"/>
                </a:solidFill>
              </a:rPr>
              <a:t> des </a:t>
            </a:r>
            <a:r>
              <a:rPr lang="fr-FR" sz="1700" dirty="0" err="1">
                <a:solidFill>
                  <a:srgbClr val="000000"/>
                </a:solidFill>
              </a:rPr>
              <a:t>Platzes</a:t>
            </a:r>
            <a:r>
              <a:rPr lang="fr-FR" sz="1700" dirty="0">
                <a:solidFill>
                  <a:srgbClr val="000000"/>
                </a:solidFill>
              </a:rPr>
              <a:t> (Nord- und </a:t>
            </a:r>
            <a:r>
              <a:rPr lang="fr-FR" sz="1700" dirty="0" err="1">
                <a:solidFill>
                  <a:srgbClr val="000000"/>
                </a:solidFill>
              </a:rPr>
              <a:t>Südflügel</a:t>
            </a:r>
            <a:r>
              <a:rPr lang="fr-FR" sz="1700" dirty="0">
                <a:solidFill>
                  <a:srgbClr val="000000"/>
                </a:solidFill>
              </a:rPr>
              <a:t>) </a:t>
            </a:r>
            <a:r>
              <a:rPr lang="fr-FR" sz="1700" dirty="0" err="1">
                <a:solidFill>
                  <a:srgbClr val="000000"/>
                </a:solidFill>
              </a:rPr>
              <a:t>nach</a:t>
            </a:r>
            <a:r>
              <a:rPr lang="fr-FR" sz="1700" dirty="0">
                <a:solidFill>
                  <a:srgbClr val="000000"/>
                </a:solidFill>
              </a:rPr>
              <a:t> der </a:t>
            </a:r>
            <a:r>
              <a:rPr lang="fr-FR" sz="1700" dirty="0" err="1">
                <a:solidFill>
                  <a:srgbClr val="000000"/>
                </a:solidFill>
              </a:rPr>
              <a:t>Umgestaltung</a:t>
            </a:r>
            <a:r>
              <a:rPr lang="fr-FR" sz="1700" dirty="0">
                <a:solidFill>
                  <a:srgbClr val="000000"/>
                </a:solidFill>
              </a:rPr>
              <a:t> Phase II </a:t>
            </a:r>
            <a:r>
              <a:rPr lang="fr-FR" sz="1700" dirty="0" err="1">
                <a:solidFill>
                  <a:srgbClr val="000000"/>
                </a:solidFill>
              </a:rPr>
              <a:t>beläuft</a:t>
            </a:r>
            <a:r>
              <a:rPr lang="fr-FR" sz="1700" dirty="0">
                <a:solidFill>
                  <a:srgbClr val="000000"/>
                </a:solidFill>
              </a:rPr>
              <a:t> </a:t>
            </a:r>
            <a:r>
              <a:rPr lang="fr-FR" sz="1700" dirty="0" err="1">
                <a:solidFill>
                  <a:srgbClr val="000000"/>
                </a:solidFill>
              </a:rPr>
              <a:t>sich</a:t>
            </a:r>
            <a:r>
              <a:rPr lang="fr-FR" sz="1700" dirty="0">
                <a:solidFill>
                  <a:srgbClr val="000000"/>
                </a:solidFill>
              </a:rPr>
              <a:t> </a:t>
            </a:r>
            <a:r>
              <a:rPr lang="fr-FR" sz="1700" dirty="0" err="1">
                <a:solidFill>
                  <a:srgbClr val="000000"/>
                </a:solidFill>
              </a:rPr>
              <a:t>auf</a:t>
            </a:r>
            <a:r>
              <a:rPr lang="fr-FR" sz="1700" dirty="0">
                <a:solidFill>
                  <a:srgbClr val="000000"/>
                </a:solidFill>
              </a:rPr>
              <a:t> </a:t>
            </a:r>
            <a:r>
              <a:rPr lang="fr-FR" sz="1700" b="1" dirty="0">
                <a:solidFill>
                  <a:srgbClr val="000000"/>
                </a:solidFill>
              </a:rPr>
              <a:t>53 </a:t>
            </a:r>
            <a:r>
              <a:rPr lang="fr-FR" sz="1700" b="1" dirty="0" err="1">
                <a:solidFill>
                  <a:srgbClr val="000000"/>
                </a:solidFill>
              </a:rPr>
              <a:t>Plätze</a:t>
            </a:r>
            <a:r>
              <a:rPr lang="fr-FR" sz="1700" b="1" dirty="0">
                <a:solidFill>
                  <a:srgbClr val="000000"/>
                </a:solidFill>
              </a:rPr>
              <a:t> </a:t>
            </a:r>
            <a:r>
              <a:rPr lang="fr-FR" sz="1700" dirty="0">
                <a:solidFill>
                  <a:srgbClr val="000000"/>
                </a:solidFill>
              </a:rPr>
              <a:t>(</a:t>
            </a:r>
            <a:r>
              <a:rPr lang="fr-FR" sz="1700" dirty="0" err="1">
                <a:solidFill>
                  <a:srgbClr val="000000"/>
                </a:solidFill>
              </a:rPr>
              <a:t>ohne</a:t>
            </a:r>
            <a:r>
              <a:rPr lang="fr-FR" sz="1700" dirty="0">
                <a:solidFill>
                  <a:srgbClr val="000000"/>
                </a:solidFill>
              </a:rPr>
              <a:t> die </a:t>
            </a:r>
            <a:r>
              <a:rPr lang="fr-FR" sz="1700" dirty="0" err="1">
                <a:solidFill>
                  <a:srgbClr val="000000"/>
                </a:solidFill>
              </a:rPr>
              <a:t>Plätze</a:t>
            </a:r>
            <a:r>
              <a:rPr lang="fr-FR" sz="1700" dirty="0">
                <a:solidFill>
                  <a:srgbClr val="000000"/>
                </a:solidFill>
              </a:rPr>
              <a:t> </a:t>
            </a:r>
            <a:r>
              <a:rPr lang="fr-FR" sz="1700" dirty="0" err="1">
                <a:solidFill>
                  <a:srgbClr val="000000"/>
                </a:solidFill>
              </a:rPr>
              <a:t>neben</a:t>
            </a:r>
            <a:r>
              <a:rPr lang="fr-FR" sz="1700" dirty="0">
                <a:solidFill>
                  <a:srgbClr val="000000"/>
                </a:solidFill>
              </a:rPr>
              <a:t> </a:t>
            </a:r>
            <a:r>
              <a:rPr lang="fr-FR" sz="1700" dirty="0" err="1">
                <a:solidFill>
                  <a:srgbClr val="000000"/>
                </a:solidFill>
              </a:rPr>
              <a:t>dem</a:t>
            </a:r>
            <a:r>
              <a:rPr lang="fr-FR" sz="1700" dirty="0">
                <a:solidFill>
                  <a:srgbClr val="000000"/>
                </a:solidFill>
              </a:rPr>
              <a:t> </a:t>
            </a:r>
            <a:r>
              <a:rPr lang="fr-FR" sz="1700" dirty="0" err="1">
                <a:solidFill>
                  <a:srgbClr val="000000"/>
                </a:solidFill>
              </a:rPr>
              <a:t>Kirchplatz</a:t>
            </a:r>
            <a:r>
              <a:rPr lang="fr-FR" sz="1700" dirty="0">
                <a:solidFill>
                  <a:srgbClr val="000000"/>
                </a:solidFill>
              </a:rPr>
              <a:t>, </a:t>
            </a:r>
            <a:r>
              <a:rPr lang="fr-FR" sz="1700" dirty="0" err="1">
                <a:solidFill>
                  <a:srgbClr val="000000"/>
                </a:solidFill>
              </a:rPr>
              <a:t>momentan</a:t>
            </a:r>
            <a:r>
              <a:rPr lang="fr-FR" sz="1700" dirty="0">
                <a:solidFill>
                  <a:srgbClr val="000000"/>
                </a:solidFill>
              </a:rPr>
              <a:t> in </a:t>
            </a:r>
            <a:r>
              <a:rPr lang="fr-FR" sz="1700" dirty="0" err="1">
                <a:solidFill>
                  <a:srgbClr val="000000"/>
                </a:solidFill>
              </a:rPr>
              <a:t>Privathand</a:t>
            </a:r>
            <a:r>
              <a:rPr lang="fr-FR" sz="1700" dirty="0">
                <a:solidFill>
                  <a:srgbClr val="000000"/>
                </a:solidFill>
              </a:rPr>
              <a:t>).</a:t>
            </a:r>
            <a:endParaRPr lang="fr-BE" sz="1700" dirty="0">
              <a:solidFill>
                <a:srgbClr val="000000"/>
              </a:solidFill>
            </a:endParaRPr>
          </a:p>
        </p:txBody>
      </p:sp>
      <p:pic>
        <p:nvPicPr>
          <p:cNvPr id="4" name="Image 3">
            <a:extLst>
              <a:ext uri="{FF2B5EF4-FFF2-40B4-BE49-F238E27FC236}">
                <a16:creationId xmlns:a16="http://schemas.microsoft.com/office/drawing/2014/main" id="{70EFE513-BA1D-CBF8-6FC5-111249A2313F}"/>
              </a:ext>
            </a:extLst>
          </p:cNvPr>
          <p:cNvPicPr>
            <a:picLocks noChangeAspect="1"/>
          </p:cNvPicPr>
          <p:nvPr/>
        </p:nvPicPr>
        <p:blipFill rotWithShape="1">
          <a:blip r:embed="rId5"/>
          <a:srcRect l="8667"/>
          <a:stretch/>
        </p:blipFill>
        <p:spPr>
          <a:xfrm>
            <a:off x="580072" y="2950831"/>
            <a:ext cx="5085146" cy="3758015"/>
          </a:xfrm>
          <a:prstGeom prst="rect">
            <a:avLst/>
          </a:prstGeom>
        </p:spPr>
      </p:pic>
      <p:sp>
        <p:nvSpPr>
          <p:cNvPr id="5" name="ZoneTexte 4">
            <a:extLst>
              <a:ext uri="{FF2B5EF4-FFF2-40B4-BE49-F238E27FC236}">
                <a16:creationId xmlns:a16="http://schemas.microsoft.com/office/drawing/2014/main" id="{EBC56F97-150D-19DE-5301-EB3B40FEF2F9}"/>
              </a:ext>
            </a:extLst>
          </p:cNvPr>
          <p:cNvSpPr txBox="1"/>
          <p:nvPr/>
        </p:nvSpPr>
        <p:spPr>
          <a:xfrm>
            <a:off x="6520760" y="813796"/>
            <a:ext cx="4926425" cy="1477328"/>
          </a:xfrm>
          <a:prstGeom prst="rect">
            <a:avLst/>
          </a:prstGeom>
          <a:noFill/>
        </p:spPr>
        <p:txBody>
          <a:bodyPr wrap="square" rtlCol="0">
            <a:spAutoFit/>
          </a:bodyPr>
          <a:lstStyle/>
          <a:p>
            <a:pPr algn="just"/>
            <a:r>
              <a:rPr lang="de-DE" sz="1600" dirty="0"/>
              <a:t>Im Rahmen des KMP wird die Parkpolitik in einem </a:t>
            </a:r>
            <a:r>
              <a:rPr lang="de-DE" sz="1700" dirty="0"/>
              <a:t>größeren</a:t>
            </a:r>
            <a:r>
              <a:rPr lang="de-DE" sz="1600" dirty="0"/>
              <a:t> Umkreis als dem des Kirchplatzes untersucht.</a:t>
            </a:r>
            <a:endParaRPr lang="fr-BE" sz="1700" dirty="0">
              <a:solidFill>
                <a:srgbClr val="000000"/>
              </a:solidFill>
            </a:endParaRPr>
          </a:p>
          <a:p>
            <a:pPr algn="just"/>
            <a:endParaRPr lang="fr-FR" sz="600" dirty="0">
              <a:solidFill>
                <a:srgbClr val="000000"/>
              </a:solidFill>
            </a:endParaRPr>
          </a:p>
          <a:p>
            <a:pPr algn="just"/>
            <a:r>
              <a:rPr lang="fr-FR" sz="1700" dirty="0" err="1">
                <a:solidFill>
                  <a:srgbClr val="000000"/>
                </a:solidFill>
              </a:rPr>
              <a:t>Unter</a:t>
            </a:r>
            <a:r>
              <a:rPr lang="fr-FR" sz="1700" dirty="0">
                <a:solidFill>
                  <a:srgbClr val="000000"/>
                </a:solidFill>
              </a:rPr>
              <a:t> </a:t>
            </a:r>
            <a:r>
              <a:rPr lang="fr-FR" sz="1700" dirty="0" err="1">
                <a:solidFill>
                  <a:srgbClr val="000000"/>
                </a:solidFill>
              </a:rPr>
              <a:t>Berücksichtigung</a:t>
            </a:r>
            <a:r>
              <a:rPr lang="fr-FR" sz="1700" dirty="0">
                <a:solidFill>
                  <a:srgbClr val="000000"/>
                </a:solidFill>
              </a:rPr>
              <a:t> der </a:t>
            </a:r>
            <a:r>
              <a:rPr lang="fr-FR" sz="1700" dirty="0" err="1">
                <a:solidFill>
                  <a:srgbClr val="000000"/>
                </a:solidFill>
              </a:rPr>
              <a:t>drei</a:t>
            </a:r>
            <a:r>
              <a:rPr lang="fr-FR" sz="1700" dirty="0">
                <a:solidFill>
                  <a:srgbClr val="000000"/>
                </a:solidFill>
              </a:rPr>
              <a:t> </a:t>
            </a:r>
            <a:r>
              <a:rPr lang="fr-FR" sz="1700" dirty="0" err="1">
                <a:solidFill>
                  <a:srgbClr val="000000"/>
                </a:solidFill>
              </a:rPr>
              <a:t>Parkplätze</a:t>
            </a:r>
            <a:r>
              <a:rPr lang="fr-FR" sz="1700" dirty="0">
                <a:solidFill>
                  <a:srgbClr val="000000"/>
                </a:solidFill>
              </a:rPr>
              <a:t> </a:t>
            </a:r>
            <a:r>
              <a:rPr lang="fr-FR" sz="1700" dirty="0" err="1">
                <a:solidFill>
                  <a:srgbClr val="000000"/>
                </a:solidFill>
              </a:rPr>
              <a:t>am</a:t>
            </a:r>
            <a:r>
              <a:rPr lang="fr-FR" sz="1700" dirty="0">
                <a:solidFill>
                  <a:srgbClr val="000000"/>
                </a:solidFill>
              </a:rPr>
              <a:t> </a:t>
            </a:r>
            <a:r>
              <a:rPr lang="fr-FR" sz="1700" dirty="0" err="1">
                <a:solidFill>
                  <a:srgbClr val="000000"/>
                </a:solidFill>
              </a:rPr>
              <a:t>Rande</a:t>
            </a:r>
            <a:r>
              <a:rPr lang="fr-FR" sz="1700" dirty="0">
                <a:solidFill>
                  <a:srgbClr val="000000"/>
                </a:solidFill>
              </a:rPr>
              <a:t> des </a:t>
            </a:r>
            <a:r>
              <a:rPr lang="fr-FR" sz="1700" dirty="0" err="1">
                <a:solidFill>
                  <a:srgbClr val="000000"/>
                </a:solidFill>
              </a:rPr>
              <a:t>Zentrums</a:t>
            </a:r>
            <a:r>
              <a:rPr lang="fr-FR" sz="1700" dirty="0">
                <a:solidFill>
                  <a:srgbClr val="000000"/>
                </a:solidFill>
              </a:rPr>
              <a:t> </a:t>
            </a:r>
            <a:r>
              <a:rPr lang="fr-FR" sz="1700" dirty="0" err="1">
                <a:solidFill>
                  <a:srgbClr val="000000"/>
                </a:solidFill>
              </a:rPr>
              <a:t>stehen</a:t>
            </a:r>
            <a:r>
              <a:rPr lang="fr-FR" sz="1700" dirty="0">
                <a:solidFill>
                  <a:srgbClr val="000000"/>
                </a:solidFill>
              </a:rPr>
              <a:t> </a:t>
            </a:r>
            <a:r>
              <a:rPr lang="fr-FR" sz="1700" dirty="0" err="1">
                <a:solidFill>
                  <a:srgbClr val="000000"/>
                </a:solidFill>
              </a:rPr>
              <a:t>im</a:t>
            </a:r>
            <a:r>
              <a:rPr lang="fr-FR" sz="1700" dirty="0">
                <a:solidFill>
                  <a:srgbClr val="000000"/>
                </a:solidFill>
              </a:rPr>
              <a:t> Zentrum </a:t>
            </a:r>
            <a:r>
              <a:rPr lang="fr-FR" sz="1700" dirty="0" err="1">
                <a:solidFill>
                  <a:srgbClr val="000000"/>
                </a:solidFill>
              </a:rPr>
              <a:t>über</a:t>
            </a:r>
            <a:r>
              <a:rPr lang="fr-FR" sz="1700" dirty="0">
                <a:solidFill>
                  <a:srgbClr val="000000"/>
                </a:solidFill>
              </a:rPr>
              <a:t> </a:t>
            </a:r>
            <a:r>
              <a:rPr lang="fr-FR" sz="1700" b="1" dirty="0">
                <a:solidFill>
                  <a:srgbClr val="0088CF"/>
                </a:solidFill>
              </a:rPr>
              <a:t>700 </a:t>
            </a:r>
            <a:r>
              <a:rPr lang="fr-FR" sz="1700" b="1" dirty="0" err="1">
                <a:solidFill>
                  <a:srgbClr val="0088CF"/>
                </a:solidFill>
              </a:rPr>
              <a:t>Parkplätze</a:t>
            </a:r>
            <a:r>
              <a:rPr lang="fr-FR" sz="1700" b="1" dirty="0">
                <a:solidFill>
                  <a:srgbClr val="0088CF"/>
                </a:solidFill>
              </a:rPr>
              <a:t> </a:t>
            </a:r>
            <a:r>
              <a:rPr lang="fr-FR" sz="1700" dirty="0" err="1">
                <a:solidFill>
                  <a:srgbClr val="000000"/>
                </a:solidFill>
              </a:rPr>
              <a:t>zur</a:t>
            </a:r>
            <a:r>
              <a:rPr lang="fr-FR" sz="1700" dirty="0">
                <a:solidFill>
                  <a:srgbClr val="000000"/>
                </a:solidFill>
              </a:rPr>
              <a:t> </a:t>
            </a:r>
            <a:r>
              <a:rPr lang="fr-FR" sz="1700" dirty="0" err="1">
                <a:solidFill>
                  <a:srgbClr val="000000"/>
                </a:solidFill>
              </a:rPr>
              <a:t>Verfügung</a:t>
            </a:r>
            <a:r>
              <a:rPr lang="fr-FR" sz="1700" dirty="0">
                <a:solidFill>
                  <a:srgbClr val="000000"/>
                </a:solidFill>
              </a:rPr>
              <a:t>.</a:t>
            </a:r>
            <a:endParaRPr lang="fr-BE" sz="1700" dirty="0">
              <a:solidFill>
                <a:srgbClr val="000000"/>
              </a:solidFill>
            </a:endParaRPr>
          </a:p>
        </p:txBody>
      </p:sp>
    </p:spTree>
    <p:extLst>
      <p:ext uri="{BB962C8B-B14F-4D97-AF65-F5344CB8AC3E}">
        <p14:creationId xmlns:p14="http://schemas.microsoft.com/office/powerpoint/2010/main" val="136835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1276C7-679F-0B2A-B369-740B3536AA67}"/>
              </a:ext>
            </a:extLst>
          </p:cNvPr>
          <p:cNvSpPr>
            <a:spLocks noGrp="1"/>
          </p:cNvSpPr>
          <p:nvPr>
            <p:ph type="sldNum" sz="quarter" idx="7"/>
          </p:nvPr>
        </p:nvSpPr>
        <p:spPr/>
        <p:txBody>
          <a:bodyPr/>
          <a:lstStyle/>
          <a:p>
            <a:fld id="{B6F15528-21DE-4FAA-801E-634DDDAF4B2B}" type="slidenum">
              <a:rPr lang="fr-BE" smtClean="0"/>
              <a:pPr/>
              <a:t>33</a:t>
            </a:fld>
            <a:endParaRPr lang="fr-BE"/>
          </a:p>
        </p:txBody>
      </p:sp>
      <p:sp>
        <p:nvSpPr>
          <p:cNvPr id="3" name="Titre 2">
            <a:extLst>
              <a:ext uri="{FF2B5EF4-FFF2-40B4-BE49-F238E27FC236}">
                <a16:creationId xmlns:a16="http://schemas.microsoft.com/office/drawing/2014/main" id="{5F752DCA-CC5D-C330-4327-346524FC2A5A}"/>
              </a:ext>
            </a:extLst>
          </p:cNvPr>
          <p:cNvSpPr>
            <a:spLocks noGrp="1"/>
          </p:cNvSpPr>
          <p:nvPr>
            <p:ph type="title"/>
          </p:nvPr>
        </p:nvSpPr>
        <p:spPr/>
        <p:txBody>
          <a:bodyPr/>
          <a:lstStyle/>
          <a:p>
            <a:r>
              <a:rPr lang="fr-FR" dirty="0" err="1"/>
              <a:t>Verschiedene</a:t>
            </a:r>
            <a:r>
              <a:rPr lang="fr-FR" dirty="0"/>
              <a:t> </a:t>
            </a:r>
            <a:r>
              <a:rPr lang="fr-FR" dirty="0" err="1"/>
              <a:t>Arten</a:t>
            </a:r>
            <a:r>
              <a:rPr lang="fr-FR" dirty="0"/>
              <a:t> von </a:t>
            </a:r>
            <a:r>
              <a:rPr lang="fr-FR" dirty="0" err="1"/>
              <a:t>Nutzern</a:t>
            </a:r>
            <a:r>
              <a:rPr lang="fr-FR" dirty="0"/>
              <a:t>/</a:t>
            </a:r>
            <a:r>
              <a:rPr lang="fr-FR" dirty="0" err="1"/>
              <a:t>Nutzerinnen</a:t>
            </a:r>
            <a:endParaRPr lang="fr-BE" dirty="0"/>
          </a:p>
        </p:txBody>
      </p:sp>
      <p:sp>
        <p:nvSpPr>
          <p:cNvPr id="13" name="ZoneTexte 12">
            <a:extLst>
              <a:ext uri="{FF2B5EF4-FFF2-40B4-BE49-F238E27FC236}">
                <a16:creationId xmlns:a16="http://schemas.microsoft.com/office/drawing/2014/main" id="{882AAD6D-AB60-FA8D-8D36-B6390682F17E}"/>
              </a:ext>
            </a:extLst>
          </p:cNvPr>
          <p:cNvSpPr txBox="1"/>
          <p:nvPr/>
        </p:nvSpPr>
        <p:spPr>
          <a:xfrm>
            <a:off x="372766" y="878203"/>
            <a:ext cx="6096000" cy="369332"/>
          </a:xfrm>
          <a:prstGeom prst="rect">
            <a:avLst/>
          </a:prstGeom>
          <a:noFill/>
        </p:spPr>
        <p:txBody>
          <a:bodyPr wrap="square">
            <a:spAutoFit/>
          </a:bodyPr>
          <a:lstStyle/>
          <a:p>
            <a:r>
              <a:rPr lang="fr-FR" sz="1800" b="1" dirty="0" err="1">
                <a:solidFill>
                  <a:schemeClr val="accent1"/>
                </a:solidFill>
                <a:latin typeface="+mj-lt"/>
              </a:rPr>
              <a:t>Komplementäre</a:t>
            </a:r>
            <a:r>
              <a:rPr lang="fr-FR" sz="1800" b="1" dirty="0">
                <a:solidFill>
                  <a:schemeClr val="accent1"/>
                </a:solidFill>
                <a:latin typeface="+mj-lt"/>
              </a:rPr>
              <a:t> </a:t>
            </a:r>
            <a:r>
              <a:rPr lang="fr-FR" sz="1800" b="1" dirty="0" err="1">
                <a:solidFill>
                  <a:schemeClr val="accent1"/>
                </a:solidFill>
                <a:latin typeface="+mj-lt"/>
              </a:rPr>
              <a:t>oder</a:t>
            </a:r>
            <a:r>
              <a:rPr lang="fr-FR" sz="1800" b="1" dirty="0">
                <a:solidFill>
                  <a:schemeClr val="accent1"/>
                </a:solidFill>
                <a:latin typeface="+mj-lt"/>
              </a:rPr>
              <a:t> </a:t>
            </a:r>
            <a:r>
              <a:rPr lang="fr-FR" sz="1800" b="1" dirty="0" err="1">
                <a:solidFill>
                  <a:schemeClr val="accent1"/>
                </a:solidFill>
                <a:latin typeface="+mj-lt"/>
              </a:rPr>
              <a:t>gegensätzliche</a:t>
            </a:r>
            <a:r>
              <a:rPr lang="fr-FR" sz="1800" b="1" dirty="0">
                <a:solidFill>
                  <a:schemeClr val="accent1"/>
                </a:solidFill>
                <a:latin typeface="+mj-lt"/>
              </a:rPr>
              <a:t> </a:t>
            </a:r>
            <a:r>
              <a:rPr lang="fr-FR" sz="1800" b="1" dirty="0" err="1">
                <a:solidFill>
                  <a:schemeClr val="accent1"/>
                </a:solidFill>
                <a:latin typeface="+mj-lt"/>
              </a:rPr>
              <a:t>Nutzungen</a:t>
            </a:r>
            <a:endParaRPr lang="fr-FR" sz="1800" b="1" dirty="0">
              <a:solidFill>
                <a:schemeClr val="accent1"/>
              </a:solidFill>
              <a:latin typeface="+mj-lt"/>
            </a:endParaRPr>
          </a:p>
        </p:txBody>
      </p:sp>
      <p:sp>
        <p:nvSpPr>
          <p:cNvPr id="4" name="ZoneTexte 3">
            <a:extLst>
              <a:ext uri="{FF2B5EF4-FFF2-40B4-BE49-F238E27FC236}">
                <a16:creationId xmlns:a16="http://schemas.microsoft.com/office/drawing/2014/main" id="{937D19F2-6284-D0CB-B471-421C2AAD1F2D}"/>
              </a:ext>
            </a:extLst>
          </p:cNvPr>
          <p:cNvSpPr txBox="1"/>
          <p:nvPr/>
        </p:nvSpPr>
        <p:spPr>
          <a:xfrm>
            <a:off x="372766" y="1484784"/>
            <a:ext cx="4499098" cy="4524315"/>
          </a:xfrm>
          <a:prstGeom prst="rect">
            <a:avLst/>
          </a:prstGeom>
          <a:noFill/>
        </p:spPr>
        <p:txBody>
          <a:bodyPr wrap="square" rtlCol="0">
            <a:spAutoFit/>
          </a:bodyPr>
          <a:lstStyle/>
          <a:p>
            <a:pPr algn="just"/>
            <a:r>
              <a:rPr lang="fr-BE" sz="1800" dirty="0">
                <a:solidFill>
                  <a:srgbClr val="000000"/>
                </a:solidFill>
              </a:rPr>
              <a:t>Im </a:t>
            </a:r>
            <a:r>
              <a:rPr lang="fr-BE" sz="1800" dirty="0" err="1">
                <a:solidFill>
                  <a:srgbClr val="000000"/>
                </a:solidFill>
              </a:rPr>
              <a:t>Hyperzentrum</a:t>
            </a:r>
            <a:r>
              <a:rPr lang="fr-BE" sz="1800" dirty="0">
                <a:solidFill>
                  <a:srgbClr val="000000"/>
                </a:solidFill>
              </a:rPr>
              <a:t> </a:t>
            </a:r>
            <a:r>
              <a:rPr lang="fr-BE" sz="1800" dirty="0" err="1">
                <a:solidFill>
                  <a:srgbClr val="000000"/>
                </a:solidFill>
              </a:rPr>
              <a:t>gibt</a:t>
            </a:r>
            <a:r>
              <a:rPr lang="fr-BE" sz="1800" dirty="0">
                <a:solidFill>
                  <a:srgbClr val="000000"/>
                </a:solidFill>
              </a:rPr>
              <a:t> es vier </a:t>
            </a:r>
            <a:r>
              <a:rPr lang="fr-BE" sz="1800" dirty="0" err="1">
                <a:solidFill>
                  <a:srgbClr val="000000"/>
                </a:solidFill>
              </a:rPr>
              <a:t>vier</a:t>
            </a:r>
            <a:r>
              <a:rPr lang="fr-BE" sz="1800" dirty="0">
                <a:solidFill>
                  <a:srgbClr val="000000"/>
                </a:solidFill>
              </a:rPr>
              <a:t> </a:t>
            </a:r>
            <a:r>
              <a:rPr lang="fr-BE" sz="1800" dirty="0" err="1">
                <a:solidFill>
                  <a:srgbClr val="000000"/>
                </a:solidFill>
              </a:rPr>
              <a:t>Arten</a:t>
            </a:r>
            <a:r>
              <a:rPr lang="fr-BE" sz="1800" dirty="0">
                <a:solidFill>
                  <a:srgbClr val="000000"/>
                </a:solidFill>
              </a:rPr>
              <a:t> von </a:t>
            </a:r>
            <a:r>
              <a:rPr lang="fr-BE" sz="1800" dirty="0" err="1">
                <a:solidFill>
                  <a:srgbClr val="000000"/>
                </a:solidFill>
              </a:rPr>
              <a:t>Nutzern</a:t>
            </a:r>
            <a:r>
              <a:rPr lang="fr-BE" sz="1800" dirty="0">
                <a:solidFill>
                  <a:srgbClr val="000000"/>
                </a:solidFill>
              </a:rPr>
              <a:t>/</a:t>
            </a:r>
            <a:r>
              <a:rPr lang="fr-BE" sz="1800" dirty="0" err="1">
                <a:solidFill>
                  <a:srgbClr val="000000"/>
                </a:solidFill>
              </a:rPr>
              <a:t>Nutzerinnen</a:t>
            </a:r>
            <a:r>
              <a:rPr lang="fr-BE" sz="1800" dirty="0">
                <a:solidFill>
                  <a:srgbClr val="000000"/>
                </a:solidFill>
              </a:rPr>
              <a:t>: </a:t>
            </a:r>
          </a:p>
          <a:p>
            <a:pPr algn="just"/>
            <a:endParaRPr lang="fr-BE" sz="1800" dirty="0">
              <a:solidFill>
                <a:srgbClr val="000000"/>
              </a:solidFill>
            </a:endParaRPr>
          </a:p>
          <a:p>
            <a:pPr marL="342900" indent="-342900" algn="just">
              <a:buFont typeface="Arial" panose="020B0604020202020204" pitchFamily="34" charset="0"/>
              <a:buChar char="•"/>
            </a:pPr>
            <a:r>
              <a:rPr lang="fr-BE" sz="1800" u="sng" dirty="0">
                <a:solidFill>
                  <a:srgbClr val="000000"/>
                </a:solidFill>
              </a:rPr>
              <a:t>Die</a:t>
            </a:r>
            <a:r>
              <a:rPr lang="fr-BE" sz="1800" b="1" u="sng" dirty="0">
                <a:solidFill>
                  <a:srgbClr val="000000"/>
                </a:solidFill>
              </a:rPr>
              <a:t> </a:t>
            </a:r>
            <a:r>
              <a:rPr lang="fr-BE" sz="1800" b="1" u="sng" dirty="0" err="1">
                <a:solidFill>
                  <a:schemeClr val="accent2"/>
                </a:solidFill>
              </a:rPr>
              <a:t>Kunden</a:t>
            </a:r>
            <a:r>
              <a:rPr lang="fr-BE" sz="1800" b="1" u="sng" dirty="0">
                <a:solidFill>
                  <a:schemeClr val="accent2"/>
                </a:solidFill>
              </a:rPr>
              <a:t> und </a:t>
            </a:r>
            <a:r>
              <a:rPr lang="fr-BE" sz="1800" b="1" u="sng" dirty="0" err="1">
                <a:solidFill>
                  <a:schemeClr val="accent2"/>
                </a:solidFill>
              </a:rPr>
              <a:t>Gäste</a:t>
            </a:r>
            <a:r>
              <a:rPr lang="fr-BE" sz="1800" b="1" dirty="0">
                <a:solidFill>
                  <a:schemeClr val="accent2"/>
                </a:solidFill>
              </a:rPr>
              <a:t> </a:t>
            </a:r>
            <a:r>
              <a:rPr lang="fr-BE" sz="1800" dirty="0">
                <a:solidFill>
                  <a:srgbClr val="000000"/>
                </a:solidFill>
              </a:rPr>
              <a:t> </a:t>
            </a:r>
            <a:r>
              <a:rPr lang="fr-BE" sz="1800" dirty="0" err="1">
                <a:solidFill>
                  <a:srgbClr val="000000"/>
                </a:solidFill>
              </a:rPr>
              <a:t>auf</a:t>
            </a:r>
            <a:r>
              <a:rPr lang="fr-BE" sz="1800" dirty="0">
                <a:solidFill>
                  <a:srgbClr val="000000"/>
                </a:solidFill>
              </a:rPr>
              <a:t> </a:t>
            </a:r>
            <a:r>
              <a:rPr lang="fr-BE" sz="1800" dirty="0" err="1">
                <a:solidFill>
                  <a:srgbClr val="000000"/>
                </a:solidFill>
              </a:rPr>
              <a:t>dem</a:t>
            </a:r>
            <a:r>
              <a:rPr lang="fr-BE" sz="1800" dirty="0">
                <a:solidFill>
                  <a:srgbClr val="000000"/>
                </a:solidFill>
              </a:rPr>
              <a:t> </a:t>
            </a:r>
            <a:r>
              <a:rPr lang="fr-BE" sz="1800" dirty="0" err="1">
                <a:solidFill>
                  <a:srgbClr val="000000"/>
                </a:solidFill>
              </a:rPr>
              <a:t>Kirchplatz</a:t>
            </a:r>
            <a:r>
              <a:rPr lang="fr-BE" sz="1800" dirty="0">
                <a:solidFill>
                  <a:srgbClr val="000000"/>
                </a:solidFill>
              </a:rPr>
              <a:t>  und die </a:t>
            </a:r>
            <a:r>
              <a:rPr lang="fr-BE" sz="1800" dirty="0" err="1">
                <a:solidFill>
                  <a:srgbClr val="000000"/>
                </a:solidFill>
              </a:rPr>
              <a:t>Geschäftsstraßen</a:t>
            </a:r>
            <a:endParaRPr lang="fr-BE" sz="1800" dirty="0">
              <a:solidFill>
                <a:srgbClr val="000000"/>
              </a:solidFill>
            </a:endParaRPr>
          </a:p>
          <a:p>
            <a:pPr marL="342900" indent="-342900" algn="just">
              <a:buFont typeface="Arial" panose="020B0604020202020204" pitchFamily="34" charset="0"/>
              <a:buChar char="•"/>
            </a:pPr>
            <a:endParaRPr lang="fr-BE" sz="1800" dirty="0"/>
          </a:p>
          <a:p>
            <a:pPr marL="342900" indent="-342900" algn="just">
              <a:buFont typeface="Arial" panose="020B0604020202020204" pitchFamily="34" charset="0"/>
              <a:buChar char="•"/>
            </a:pPr>
            <a:r>
              <a:rPr lang="fr-BE" sz="1800" dirty="0" err="1">
                <a:solidFill>
                  <a:srgbClr val="000000"/>
                </a:solidFill>
              </a:rPr>
              <a:t>Ein</a:t>
            </a:r>
            <a:r>
              <a:rPr lang="fr-BE" sz="1800" dirty="0">
                <a:solidFill>
                  <a:srgbClr val="000000"/>
                </a:solidFill>
              </a:rPr>
              <a:t> </a:t>
            </a:r>
            <a:r>
              <a:rPr lang="fr-BE" sz="1800" b="1" u="sng" dirty="0">
                <a:solidFill>
                  <a:schemeClr val="accent5"/>
                </a:solidFill>
              </a:rPr>
              <a:t>Kiss-and-Ride an den </a:t>
            </a:r>
            <a:r>
              <a:rPr lang="fr-BE" sz="1800" b="1" u="sng" dirty="0" err="1">
                <a:solidFill>
                  <a:schemeClr val="accent5"/>
                </a:solidFill>
              </a:rPr>
              <a:t>Schulen</a:t>
            </a:r>
            <a:r>
              <a:rPr lang="fr-BE" sz="1800" b="1" u="sng" dirty="0">
                <a:solidFill>
                  <a:schemeClr val="accent5"/>
                </a:solidFill>
              </a:rPr>
              <a:t> und </a:t>
            </a:r>
            <a:r>
              <a:rPr lang="fr-BE" sz="1800" b="1" u="sng" dirty="0" err="1">
                <a:solidFill>
                  <a:schemeClr val="accent5"/>
                </a:solidFill>
              </a:rPr>
              <a:t>nahe</a:t>
            </a:r>
            <a:r>
              <a:rPr lang="fr-BE" sz="1800" b="1" u="sng" dirty="0">
                <a:solidFill>
                  <a:schemeClr val="accent5"/>
                </a:solidFill>
              </a:rPr>
              <a:t> des </a:t>
            </a:r>
            <a:r>
              <a:rPr lang="fr-BE" sz="1800" b="1" u="sng" dirty="0" err="1">
                <a:solidFill>
                  <a:schemeClr val="accent5"/>
                </a:solidFill>
              </a:rPr>
              <a:t>Kirchplatzes</a:t>
            </a:r>
            <a:endParaRPr lang="fr-BE" sz="1800" dirty="0">
              <a:solidFill>
                <a:srgbClr val="000000"/>
              </a:solidFill>
            </a:endParaRPr>
          </a:p>
          <a:p>
            <a:pPr marL="342900" indent="-342900" algn="just">
              <a:buFont typeface="Arial" panose="020B0604020202020204" pitchFamily="34" charset="0"/>
              <a:buChar char="•"/>
            </a:pPr>
            <a:endParaRPr lang="fr-BE" sz="1800" b="1" dirty="0"/>
          </a:p>
          <a:p>
            <a:pPr marL="342900" indent="-342900" algn="just">
              <a:buFont typeface="Arial" panose="020B0604020202020204" pitchFamily="34" charset="0"/>
              <a:buChar char="•"/>
            </a:pPr>
            <a:r>
              <a:rPr lang="fr-BE" sz="1800" dirty="0">
                <a:solidFill>
                  <a:srgbClr val="000000"/>
                </a:solidFill>
              </a:rPr>
              <a:t>Die</a:t>
            </a:r>
            <a:r>
              <a:rPr lang="fr-BE" sz="1800" b="1" dirty="0">
                <a:solidFill>
                  <a:srgbClr val="000000"/>
                </a:solidFill>
              </a:rPr>
              <a:t> </a:t>
            </a:r>
            <a:r>
              <a:rPr lang="fr-BE" sz="1800" b="1" u="sng" dirty="0" err="1">
                <a:solidFill>
                  <a:schemeClr val="accent4"/>
                </a:solidFill>
              </a:rPr>
              <a:t>Anwohner</a:t>
            </a:r>
            <a:r>
              <a:rPr lang="fr-BE" sz="1800" b="1" u="sng" dirty="0">
                <a:solidFill>
                  <a:schemeClr val="accent4"/>
                </a:solidFill>
              </a:rPr>
              <a:t> (-</a:t>
            </a:r>
            <a:r>
              <a:rPr lang="fr-BE" sz="1800" b="1" u="sng" dirty="0" err="1">
                <a:solidFill>
                  <a:schemeClr val="accent4"/>
                </a:solidFill>
              </a:rPr>
              <a:t>innen</a:t>
            </a:r>
            <a:r>
              <a:rPr lang="fr-BE" sz="1800" b="1" u="sng" dirty="0">
                <a:solidFill>
                  <a:schemeClr val="accent4"/>
                </a:solidFill>
              </a:rPr>
              <a:t>),</a:t>
            </a:r>
            <a:r>
              <a:rPr lang="fr-BE" sz="1800" b="1" dirty="0">
                <a:solidFill>
                  <a:schemeClr val="accent4"/>
                </a:solidFill>
              </a:rPr>
              <a:t> </a:t>
            </a:r>
            <a:r>
              <a:rPr lang="fr-BE" sz="1800" dirty="0"/>
              <a:t>die </a:t>
            </a:r>
            <a:r>
              <a:rPr lang="fr-BE" sz="1800" dirty="0" err="1"/>
              <a:t>nachts</a:t>
            </a:r>
            <a:r>
              <a:rPr lang="fr-BE" sz="1800" dirty="0"/>
              <a:t> in der </a:t>
            </a:r>
            <a:r>
              <a:rPr lang="fr-BE" sz="1800" dirty="0" err="1"/>
              <a:t>gesamten</a:t>
            </a:r>
            <a:r>
              <a:rPr lang="fr-BE" sz="1800" dirty="0"/>
              <a:t> Zone </a:t>
            </a:r>
            <a:r>
              <a:rPr lang="fr-BE" sz="1800" dirty="0" err="1"/>
              <a:t>oder</a:t>
            </a:r>
            <a:r>
              <a:rPr lang="fr-BE" sz="1800" dirty="0"/>
              <a:t> </a:t>
            </a:r>
            <a:r>
              <a:rPr lang="fr-BE" sz="1800" dirty="0" err="1"/>
              <a:t>tagsüber</a:t>
            </a:r>
            <a:r>
              <a:rPr lang="fr-BE" sz="1800" dirty="0"/>
              <a:t> in </a:t>
            </a:r>
            <a:r>
              <a:rPr lang="fr-BE" sz="1800" dirty="0" err="1"/>
              <a:t>bestimmten</a:t>
            </a:r>
            <a:r>
              <a:rPr lang="fr-BE" sz="1800" dirty="0"/>
              <a:t> </a:t>
            </a:r>
            <a:r>
              <a:rPr lang="fr-BE" sz="1800" dirty="0" err="1"/>
              <a:t>Straßen</a:t>
            </a:r>
            <a:r>
              <a:rPr lang="fr-BE" sz="1800" dirty="0"/>
              <a:t> </a:t>
            </a:r>
            <a:r>
              <a:rPr lang="fr-BE" sz="1800" dirty="0" err="1"/>
              <a:t>parken</a:t>
            </a:r>
            <a:endParaRPr lang="fr-BE" sz="1800" dirty="0"/>
          </a:p>
          <a:p>
            <a:pPr marL="342900" indent="-342900" algn="just">
              <a:buFont typeface="Arial" panose="020B0604020202020204" pitchFamily="34" charset="0"/>
              <a:buChar char="•"/>
            </a:pPr>
            <a:r>
              <a:rPr lang="fr-BE" sz="1800" dirty="0">
                <a:solidFill>
                  <a:srgbClr val="000000"/>
                </a:solidFill>
              </a:rPr>
              <a:t>Die </a:t>
            </a:r>
            <a:r>
              <a:rPr lang="fr-BE" sz="1800" dirty="0" err="1">
                <a:solidFill>
                  <a:srgbClr val="000000"/>
                </a:solidFill>
              </a:rPr>
              <a:t>Arbeiter</a:t>
            </a:r>
            <a:r>
              <a:rPr lang="fr-BE" sz="1800" dirty="0">
                <a:solidFill>
                  <a:srgbClr val="000000"/>
                </a:solidFill>
              </a:rPr>
              <a:t> (-</a:t>
            </a:r>
            <a:r>
              <a:rPr lang="fr-BE" sz="1800" dirty="0" err="1">
                <a:solidFill>
                  <a:srgbClr val="000000"/>
                </a:solidFill>
              </a:rPr>
              <a:t>innen</a:t>
            </a:r>
            <a:r>
              <a:rPr lang="fr-BE" sz="1800" dirty="0">
                <a:solidFill>
                  <a:srgbClr val="000000"/>
                </a:solidFill>
              </a:rPr>
              <a:t>), die </a:t>
            </a:r>
            <a:r>
              <a:rPr lang="fr-BE" sz="1800" dirty="0" err="1">
                <a:solidFill>
                  <a:srgbClr val="000000"/>
                </a:solidFill>
              </a:rPr>
              <a:t>Parkplätze</a:t>
            </a:r>
            <a:r>
              <a:rPr lang="fr-BE" sz="1800" dirty="0">
                <a:solidFill>
                  <a:srgbClr val="000000"/>
                </a:solidFill>
              </a:rPr>
              <a:t> den </a:t>
            </a:r>
            <a:r>
              <a:rPr lang="fr-BE" sz="1800" dirty="0" err="1">
                <a:solidFill>
                  <a:srgbClr val="000000"/>
                </a:solidFill>
              </a:rPr>
              <a:t>ganzen</a:t>
            </a:r>
            <a:r>
              <a:rPr lang="fr-BE" sz="1800" dirty="0">
                <a:solidFill>
                  <a:srgbClr val="000000"/>
                </a:solidFill>
              </a:rPr>
              <a:t> Tag </a:t>
            </a:r>
            <a:r>
              <a:rPr lang="fr-BE" sz="1800" dirty="0" err="1">
                <a:solidFill>
                  <a:srgbClr val="000000"/>
                </a:solidFill>
              </a:rPr>
              <a:t>nutzen</a:t>
            </a:r>
            <a:endParaRPr lang="fr-BE" sz="1800" dirty="0">
              <a:solidFill>
                <a:srgbClr val="000000"/>
              </a:solidFill>
            </a:endParaRPr>
          </a:p>
          <a:p>
            <a:pPr marL="342900" indent="-342900" algn="just">
              <a:buFont typeface="Arial" panose="020B0604020202020204" pitchFamily="34" charset="0"/>
              <a:buChar char="•"/>
            </a:pPr>
            <a:endParaRPr lang="fr-BE" sz="1800" b="1" dirty="0"/>
          </a:p>
          <a:p>
            <a:pPr marL="342900" indent="-342900" algn="just">
              <a:buFont typeface="Arial" panose="020B0604020202020204" pitchFamily="34" charset="0"/>
              <a:buChar char="•"/>
            </a:pPr>
            <a:endParaRPr lang="fr-BE" sz="1800" b="1" dirty="0"/>
          </a:p>
        </p:txBody>
      </p:sp>
      <p:pic>
        <p:nvPicPr>
          <p:cNvPr id="6" name="Image 5">
            <a:extLst>
              <a:ext uri="{FF2B5EF4-FFF2-40B4-BE49-F238E27FC236}">
                <a16:creationId xmlns:a16="http://schemas.microsoft.com/office/drawing/2014/main" id="{22C80AF6-F14F-F042-9ABD-62EDEB9DD398}"/>
              </a:ext>
            </a:extLst>
          </p:cNvPr>
          <p:cNvPicPr>
            <a:picLocks noChangeAspect="1"/>
          </p:cNvPicPr>
          <p:nvPr/>
        </p:nvPicPr>
        <p:blipFill>
          <a:blip r:embed="rId2"/>
          <a:stretch>
            <a:fillRect/>
          </a:stretch>
        </p:blipFill>
        <p:spPr>
          <a:xfrm>
            <a:off x="5315410" y="954418"/>
            <a:ext cx="6775138" cy="5758574"/>
          </a:xfrm>
          <a:prstGeom prst="rect">
            <a:avLst/>
          </a:prstGeom>
        </p:spPr>
      </p:pic>
      <p:sp>
        <p:nvSpPr>
          <p:cNvPr id="5" name="Rectangle 4">
            <a:extLst>
              <a:ext uri="{FF2B5EF4-FFF2-40B4-BE49-F238E27FC236}">
                <a16:creationId xmlns:a16="http://schemas.microsoft.com/office/drawing/2014/main" id="{49FFBE1B-B04F-171D-F7FE-B21FDBB9BA3E}"/>
              </a:ext>
            </a:extLst>
          </p:cNvPr>
          <p:cNvSpPr/>
          <p:nvPr/>
        </p:nvSpPr>
        <p:spPr>
          <a:xfrm rot="20041356">
            <a:off x="9733000" y="2990403"/>
            <a:ext cx="304741" cy="42831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936176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a:extLst>
              <a:ext uri="{FF2B5EF4-FFF2-40B4-BE49-F238E27FC236}">
                <a16:creationId xmlns:a16="http://schemas.microsoft.com/office/drawing/2014/main" id="{4EB44DDE-5AE4-D8F1-4237-341AD70DC93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
          <a:stretch/>
        </p:blipFill>
        <p:spPr bwMode="auto">
          <a:xfrm>
            <a:off x="7801489" y="4639911"/>
            <a:ext cx="3982202" cy="203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701276C7-679F-0B2A-B369-740B3536AA67}"/>
              </a:ext>
            </a:extLst>
          </p:cNvPr>
          <p:cNvSpPr>
            <a:spLocks noGrp="1"/>
          </p:cNvSpPr>
          <p:nvPr>
            <p:ph type="sldNum" sz="quarter" idx="7"/>
          </p:nvPr>
        </p:nvSpPr>
        <p:spPr/>
        <p:txBody>
          <a:bodyPr/>
          <a:lstStyle/>
          <a:p>
            <a:fld id="{B6F15528-21DE-4FAA-801E-634DDDAF4B2B}" type="slidenum">
              <a:rPr lang="fr-BE" smtClean="0"/>
              <a:pPr/>
              <a:t>34</a:t>
            </a:fld>
            <a:endParaRPr lang="fr-BE"/>
          </a:p>
        </p:txBody>
      </p:sp>
      <p:sp>
        <p:nvSpPr>
          <p:cNvPr id="3" name="Titre 2">
            <a:extLst>
              <a:ext uri="{FF2B5EF4-FFF2-40B4-BE49-F238E27FC236}">
                <a16:creationId xmlns:a16="http://schemas.microsoft.com/office/drawing/2014/main" id="{5F752DCA-CC5D-C330-4327-346524FC2A5A}"/>
              </a:ext>
            </a:extLst>
          </p:cNvPr>
          <p:cNvSpPr>
            <a:spLocks noGrp="1"/>
          </p:cNvSpPr>
          <p:nvPr>
            <p:ph type="title"/>
          </p:nvPr>
        </p:nvSpPr>
        <p:spPr/>
        <p:txBody>
          <a:bodyPr/>
          <a:lstStyle/>
          <a:p>
            <a:r>
              <a:rPr lang="fr-FR" dirty="0"/>
              <a:t>Die </a:t>
            </a:r>
            <a:r>
              <a:rPr lang="fr-FR" dirty="0" err="1"/>
              <a:t>Nutzung</a:t>
            </a:r>
            <a:r>
              <a:rPr lang="fr-FR" dirty="0"/>
              <a:t> der </a:t>
            </a:r>
            <a:r>
              <a:rPr lang="fr-FR" dirty="0" err="1"/>
              <a:t>Parkflächen</a:t>
            </a:r>
            <a:r>
              <a:rPr lang="fr-FR" dirty="0"/>
              <a:t> </a:t>
            </a:r>
            <a:r>
              <a:rPr lang="fr-FR" dirty="0" err="1"/>
              <a:t>besser</a:t>
            </a:r>
            <a:r>
              <a:rPr lang="fr-FR" dirty="0"/>
              <a:t> </a:t>
            </a:r>
            <a:r>
              <a:rPr lang="fr-FR" dirty="0" err="1"/>
              <a:t>kennen</a:t>
            </a:r>
            <a:endParaRPr lang="fr-BE" dirty="0"/>
          </a:p>
        </p:txBody>
      </p:sp>
      <p:pic>
        <p:nvPicPr>
          <p:cNvPr id="6" name="Graphique 5">
            <a:extLst>
              <a:ext uri="{FF2B5EF4-FFF2-40B4-BE49-F238E27FC236}">
                <a16:creationId xmlns:a16="http://schemas.microsoft.com/office/drawing/2014/main" id="{31FD8FD3-DEE8-4CB9-BCC7-0C6661BF20D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auto">
          <a:xfrm>
            <a:off x="407368" y="1945468"/>
            <a:ext cx="6123496" cy="4676328"/>
          </a:xfrm>
          <a:prstGeom prst="rect">
            <a:avLst/>
          </a:prstGeom>
        </p:spPr>
      </p:pic>
      <p:cxnSp>
        <p:nvCxnSpPr>
          <p:cNvPr id="8" name="Connecteur droit 7">
            <a:extLst>
              <a:ext uri="{FF2B5EF4-FFF2-40B4-BE49-F238E27FC236}">
                <a16:creationId xmlns:a16="http://schemas.microsoft.com/office/drawing/2014/main" id="{56F08063-2E93-778A-72B6-155E6EE89928}"/>
              </a:ext>
            </a:extLst>
          </p:cNvPr>
          <p:cNvCxnSpPr>
            <a:cxnSpLocks/>
            <a:endCxn id="9" idx="1"/>
          </p:cNvCxnSpPr>
          <p:nvPr/>
        </p:nvCxnSpPr>
        <p:spPr>
          <a:xfrm flipV="1">
            <a:off x="4937760" y="1958783"/>
            <a:ext cx="2605474" cy="1219188"/>
          </a:xfrm>
          <a:prstGeom prst="line">
            <a:avLst/>
          </a:prstGeom>
        </p:spPr>
        <p:style>
          <a:lnRef idx="3">
            <a:schemeClr val="accent4"/>
          </a:lnRef>
          <a:fillRef idx="0">
            <a:schemeClr val="accent4"/>
          </a:fillRef>
          <a:effectRef idx="2">
            <a:schemeClr val="accent4"/>
          </a:effectRef>
          <a:fontRef idx="minor">
            <a:schemeClr val="tx1"/>
          </a:fontRef>
        </p:style>
      </p:cxnSp>
      <p:sp>
        <p:nvSpPr>
          <p:cNvPr id="9" name="ZoneTexte 8">
            <a:extLst>
              <a:ext uri="{FF2B5EF4-FFF2-40B4-BE49-F238E27FC236}">
                <a16:creationId xmlns:a16="http://schemas.microsoft.com/office/drawing/2014/main" id="{3292DA05-588F-987D-2C1C-4821A70D1193}"/>
              </a:ext>
            </a:extLst>
          </p:cNvPr>
          <p:cNvSpPr txBox="1"/>
          <p:nvPr/>
        </p:nvSpPr>
        <p:spPr>
          <a:xfrm>
            <a:off x="7543234" y="1635617"/>
            <a:ext cx="4096166" cy="646331"/>
          </a:xfrm>
          <a:prstGeom prst="rect">
            <a:avLst/>
          </a:prstGeom>
          <a:noFill/>
        </p:spPr>
        <p:txBody>
          <a:bodyPr wrap="square" rtlCol="0">
            <a:spAutoFit/>
          </a:bodyPr>
          <a:lstStyle/>
          <a:p>
            <a:r>
              <a:rPr lang="fr-FR" sz="1800" b="1" dirty="0" err="1">
                <a:solidFill>
                  <a:schemeClr val="accent4"/>
                </a:solidFill>
              </a:rPr>
              <a:t>Studie</a:t>
            </a:r>
            <a:r>
              <a:rPr lang="fr-FR" sz="1800" b="1" dirty="0">
                <a:solidFill>
                  <a:schemeClr val="accent4"/>
                </a:solidFill>
              </a:rPr>
              <a:t>  </a:t>
            </a:r>
            <a:r>
              <a:rPr lang="fr-FR" sz="1800" b="1" dirty="0" err="1">
                <a:solidFill>
                  <a:schemeClr val="accent4"/>
                </a:solidFill>
              </a:rPr>
              <a:t>Nutzung</a:t>
            </a:r>
            <a:r>
              <a:rPr lang="fr-FR" sz="1800" b="1" dirty="0">
                <a:solidFill>
                  <a:schemeClr val="accent4"/>
                </a:solidFill>
              </a:rPr>
              <a:t> um 6, 10.30 und 15.30 </a:t>
            </a:r>
            <a:r>
              <a:rPr lang="fr-FR" sz="1800" b="1" dirty="0" err="1">
                <a:solidFill>
                  <a:schemeClr val="accent4"/>
                </a:solidFill>
              </a:rPr>
              <a:t>Uhr</a:t>
            </a:r>
            <a:endParaRPr lang="fr-FR" sz="1800" b="1" dirty="0">
              <a:solidFill>
                <a:schemeClr val="accent4"/>
              </a:solidFill>
            </a:endParaRPr>
          </a:p>
          <a:p>
            <a:r>
              <a:rPr lang="fr-FR" sz="1800" b="1" dirty="0">
                <a:solidFill>
                  <a:schemeClr val="accent4"/>
                </a:solidFill>
              </a:rPr>
              <a:t>740 </a:t>
            </a:r>
            <a:r>
              <a:rPr lang="fr-FR" sz="1800" b="1" dirty="0" err="1">
                <a:solidFill>
                  <a:schemeClr val="accent4"/>
                </a:solidFill>
              </a:rPr>
              <a:t>Plätzen</a:t>
            </a:r>
            <a:endParaRPr lang="fr-BE" sz="1800" b="1" dirty="0">
              <a:solidFill>
                <a:schemeClr val="accent4"/>
              </a:solidFill>
            </a:endParaRPr>
          </a:p>
        </p:txBody>
      </p:sp>
      <p:sp>
        <p:nvSpPr>
          <p:cNvPr id="10" name="Forme libre : forme 9">
            <a:extLst>
              <a:ext uri="{FF2B5EF4-FFF2-40B4-BE49-F238E27FC236}">
                <a16:creationId xmlns:a16="http://schemas.microsoft.com/office/drawing/2014/main" id="{7CD44157-06AA-F4C4-8E00-707E23B99D96}"/>
              </a:ext>
            </a:extLst>
          </p:cNvPr>
          <p:cNvSpPr/>
          <p:nvPr/>
        </p:nvSpPr>
        <p:spPr>
          <a:xfrm>
            <a:off x="2642347" y="3824302"/>
            <a:ext cx="1239297" cy="1170355"/>
          </a:xfrm>
          <a:custGeom>
            <a:avLst/>
            <a:gdLst>
              <a:gd name="connsiteX0" fmla="*/ 826994 w 1239297"/>
              <a:gd name="connsiteY0" fmla="*/ 129133 h 1170355"/>
              <a:gd name="connsiteX1" fmla="*/ 1069041 w 1239297"/>
              <a:gd name="connsiteY1" fmla="*/ 3627 h 1170355"/>
              <a:gd name="connsiteX2" fmla="*/ 1185582 w 1239297"/>
              <a:gd name="connsiteY2" fmla="*/ 254639 h 1170355"/>
              <a:gd name="connsiteX3" fmla="*/ 1230406 w 1239297"/>
              <a:gd name="connsiteY3" fmla="*/ 550474 h 1170355"/>
              <a:gd name="connsiteX4" fmla="*/ 1015253 w 1239297"/>
              <a:gd name="connsiteY4" fmla="*/ 1124216 h 1170355"/>
              <a:gd name="connsiteX5" fmla="*/ 809065 w 1239297"/>
              <a:gd name="connsiteY5" fmla="*/ 1097322 h 1170355"/>
              <a:gd name="connsiteX6" fmla="*/ 109818 w 1239297"/>
              <a:gd name="connsiteY6" fmla="*/ 792522 h 1170355"/>
              <a:gd name="connsiteX7" fmla="*/ 56029 w 1239297"/>
              <a:gd name="connsiteY7" fmla="*/ 675980 h 1170355"/>
              <a:gd name="connsiteX8" fmla="*/ 647700 w 1239297"/>
              <a:gd name="connsiteY8" fmla="*/ 891133 h 1170355"/>
              <a:gd name="connsiteX9" fmla="*/ 835959 w 1239297"/>
              <a:gd name="connsiteY9" fmla="*/ 810451 h 1170355"/>
              <a:gd name="connsiteX10" fmla="*/ 925606 w 1239297"/>
              <a:gd name="connsiteY10" fmla="*/ 442898 h 1170355"/>
              <a:gd name="connsiteX11" fmla="*/ 826994 w 1239297"/>
              <a:gd name="connsiteY11" fmla="*/ 129133 h 117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97" h="1170355">
                <a:moveTo>
                  <a:pt x="826994" y="129133"/>
                </a:moveTo>
                <a:cubicBezTo>
                  <a:pt x="850900" y="55921"/>
                  <a:pt x="1009276" y="-17291"/>
                  <a:pt x="1069041" y="3627"/>
                </a:cubicBezTo>
                <a:cubicBezTo>
                  <a:pt x="1128806" y="24545"/>
                  <a:pt x="1158688" y="163498"/>
                  <a:pt x="1185582" y="254639"/>
                </a:cubicBezTo>
                <a:cubicBezTo>
                  <a:pt x="1212476" y="345780"/>
                  <a:pt x="1258794" y="405545"/>
                  <a:pt x="1230406" y="550474"/>
                </a:cubicBezTo>
                <a:cubicBezTo>
                  <a:pt x="1202018" y="695403"/>
                  <a:pt x="1085476" y="1033075"/>
                  <a:pt x="1015253" y="1124216"/>
                </a:cubicBezTo>
                <a:cubicBezTo>
                  <a:pt x="945030" y="1215357"/>
                  <a:pt x="959971" y="1152604"/>
                  <a:pt x="809065" y="1097322"/>
                </a:cubicBezTo>
                <a:cubicBezTo>
                  <a:pt x="658159" y="1042040"/>
                  <a:pt x="235324" y="862746"/>
                  <a:pt x="109818" y="792522"/>
                </a:cubicBezTo>
                <a:cubicBezTo>
                  <a:pt x="-15688" y="722298"/>
                  <a:pt x="-33618" y="659545"/>
                  <a:pt x="56029" y="675980"/>
                </a:cubicBezTo>
                <a:cubicBezTo>
                  <a:pt x="145676" y="692415"/>
                  <a:pt x="517712" y="868721"/>
                  <a:pt x="647700" y="891133"/>
                </a:cubicBezTo>
                <a:cubicBezTo>
                  <a:pt x="777688" y="913545"/>
                  <a:pt x="789641" y="885157"/>
                  <a:pt x="835959" y="810451"/>
                </a:cubicBezTo>
                <a:cubicBezTo>
                  <a:pt x="882277" y="735745"/>
                  <a:pt x="922618" y="554957"/>
                  <a:pt x="925606" y="442898"/>
                </a:cubicBezTo>
                <a:cubicBezTo>
                  <a:pt x="928594" y="330839"/>
                  <a:pt x="803088" y="202345"/>
                  <a:pt x="826994" y="129133"/>
                </a:cubicBezTo>
                <a:close/>
              </a:path>
            </a:pathLst>
          </a:cu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BE"/>
          </a:p>
        </p:txBody>
      </p:sp>
      <p:cxnSp>
        <p:nvCxnSpPr>
          <p:cNvPr id="11" name="Connecteur droit 10">
            <a:extLst>
              <a:ext uri="{FF2B5EF4-FFF2-40B4-BE49-F238E27FC236}">
                <a16:creationId xmlns:a16="http://schemas.microsoft.com/office/drawing/2014/main" id="{2988DB0B-C54E-084B-CB91-2B98476DBC13}"/>
              </a:ext>
            </a:extLst>
          </p:cNvPr>
          <p:cNvCxnSpPr>
            <a:cxnSpLocks/>
            <a:stCxn id="10" idx="3"/>
            <a:endCxn id="14" idx="1"/>
          </p:cNvCxnSpPr>
          <p:nvPr/>
        </p:nvCxnSpPr>
        <p:spPr>
          <a:xfrm flipV="1">
            <a:off x="3872753" y="3932024"/>
            <a:ext cx="3710991" cy="442752"/>
          </a:xfrm>
          <a:prstGeom prst="line">
            <a:avLst/>
          </a:prstGeom>
        </p:spPr>
        <p:style>
          <a:lnRef idx="3">
            <a:schemeClr val="accent2"/>
          </a:lnRef>
          <a:fillRef idx="0">
            <a:schemeClr val="accent2"/>
          </a:fillRef>
          <a:effectRef idx="2">
            <a:schemeClr val="accent2"/>
          </a:effectRef>
          <a:fontRef idx="minor">
            <a:schemeClr val="tx1"/>
          </a:fontRef>
        </p:style>
      </p:cxnSp>
      <p:sp>
        <p:nvSpPr>
          <p:cNvPr id="14" name="ZoneTexte 13">
            <a:extLst>
              <a:ext uri="{FF2B5EF4-FFF2-40B4-BE49-F238E27FC236}">
                <a16:creationId xmlns:a16="http://schemas.microsoft.com/office/drawing/2014/main" id="{3AA4033F-F2FA-A775-B586-8B26FC0EC5DE}"/>
              </a:ext>
            </a:extLst>
          </p:cNvPr>
          <p:cNvSpPr txBox="1"/>
          <p:nvPr/>
        </p:nvSpPr>
        <p:spPr>
          <a:xfrm>
            <a:off x="7583744" y="3008694"/>
            <a:ext cx="4488920" cy="1846659"/>
          </a:xfrm>
          <a:prstGeom prst="rect">
            <a:avLst/>
          </a:prstGeom>
          <a:noFill/>
        </p:spPr>
        <p:txBody>
          <a:bodyPr wrap="square" rtlCol="0">
            <a:spAutoFit/>
          </a:bodyPr>
          <a:lstStyle/>
          <a:p>
            <a:r>
              <a:rPr lang="fr-FR" sz="1800" b="1" dirty="0" err="1">
                <a:solidFill>
                  <a:schemeClr val="accent2"/>
                </a:solidFill>
              </a:rPr>
              <a:t>Studie</a:t>
            </a:r>
            <a:r>
              <a:rPr lang="fr-FR" sz="1800" b="1" dirty="0">
                <a:solidFill>
                  <a:schemeClr val="accent2"/>
                </a:solidFill>
              </a:rPr>
              <a:t> Rotation </a:t>
            </a:r>
            <a:r>
              <a:rPr lang="fr-FR" sz="1800" b="1" dirty="0" err="1">
                <a:solidFill>
                  <a:schemeClr val="accent2"/>
                </a:solidFill>
              </a:rPr>
              <a:t>zwischen</a:t>
            </a:r>
            <a:r>
              <a:rPr lang="fr-FR" sz="1800" b="1" dirty="0">
                <a:solidFill>
                  <a:schemeClr val="accent2"/>
                </a:solidFill>
              </a:rPr>
              <a:t> 6.30 und 19.30 </a:t>
            </a:r>
            <a:r>
              <a:rPr lang="fr-FR" sz="1800" b="1" dirty="0" err="1">
                <a:solidFill>
                  <a:schemeClr val="accent2"/>
                </a:solidFill>
              </a:rPr>
              <a:t>Uhr</a:t>
            </a:r>
            <a:r>
              <a:rPr lang="fr-FR" sz="1800" b="1" dirty="0">
                <a:solidFill>
                  <a:schemeClr val="accent2"/>
                </a:solidFill>
              </a:rPr>
              <a:t> </a:t>
            </a:r>
          </a:p>
          <a:p>
            <a:r>
              <a:rPr lang="fr-FR" sz="1800" b="1" dirty="0" err="1">
                <a:solidFill>
                  <a:schemeClr val="accent2"/>
                </a:solidFill>
              </a:rPr>
              <a:t>Abstand</a:t>
            </a:r>
            <a:r>
              <a:rPr lang="fr-FR" sz="1800" b="1" dirty="0">
                <a:solidFill>
                  <a:schemeClr val="accent2"/>
                </a:solidFill>
              </a:rPr>
              <a:t> von 30 </a:t>
            </a:r>
            <a:r>
              <a:rPr lang="fr-FR" sz="1800" b="1" dirty="0" err="1">
                <a:solidFill>
                  <a:schemeClr val="accent2"/>
                </a:solidFill>
              </a:rPr>
              <a:t>Minuten</a:t>
            </a:r>
            <a:endParaRPr lang="fr-FR" sz="1800" b="1" dirty="0">
              <a:solidFill>
                <a:schemeClr val="accent2"/>
              </a:solidFill>
            </a:endParaRPr>
          </a:p>
          <a:p>
            <a:r>
              <a:rPr lang="fr-BE" sz="1800" b="1" dirty="0">
                <a:solidFill>
                  <a:schemeClr val="accent2"/>
                </a:solidFill>
              </a:rPr>
              <a:t>124 </a:t>
            </a:r>
            <a:r>
              <a:rPr lang="fr-BE" sz="1800" b="1" dirty="0" err="1">
                <a:solidFill>
                  <a:schemeClr val="accent2"/>
                </a:solidFill>
              </a:rPr>
              <a:t>Plätze</a:t>
            </a:r>
            <a:endParaRPr lang="fr-BE" sz="1800" b="1" dirty="0">
              <a:solidFill>
                <a:schemeClr val="accent2"/>
              </a:solidFill>
            </a:endParaRPr>
          </a:p>
          <a:p>
            <a:endParaRPr lang="fr-BE" sz="1000" b="1" dirty="0">
              <a:solidFill>
                <a:schemeClr val="accent2"/>
              </a:solidFill>
            </a:endParaRPr>
          </a:p>
          <a:p>
            <a:pPr algn="just"/>
            <a:r>
              <a:rPr lang="fr-FR" sz="1800" b="1" dirty="0" err="1">
                <a:solidFill>
                  <a:schemeClr val="accent2"/>
                </a:solidFill>
              </a:rPr>
              <a:t>Tx</a:t>
            </a:r>
            <a:r>
              <a:rPr lang="fr-FR" sz="1800" b="1" dirty="0">
                <a:solidFill>
                  <a:schemeClr val="accent2"/>
                </a:solidFill>
              </a:rPr>
              <a:t> Rotation = </a:t>
            </a:r>
            <a:r>
              <a:rPr lang="de-DE" sz="1600" b="1" i="1" dirty="0"/>
              <a:t>durchschnittliche Anzahl von Fahrzeugen, die an einem bestimmten Ort geparkt haben</a:t>
            </a:r>
            <a:endParaRPr lang="de-DE" sz="1600" dirty="0"/>
          </a:p>
        </p:txBody>
      </p:sp>
      <p:sp>
        <p:nvSpPr>
          <p:cNvPr id="5" name="ZoneTexte 4">
            <a:extLst>
              <a:ext uri="{FF2B5EF4-FFF2-40B4-BE49-F238E27FC236}">
                <a16:creationId xmlns:a16="http://schemas.microsoft.com/office/drawing/2014/main" id="{2336D467-017E-C9A7-74AA-5398A84A64EF}"/>
              </a:ext>
            </a:extLst>
          </p:cNvPr>
          <p:cNvSpPr txBox="1"/>
          <p:nvPr/>
        </p:nvSpPr>
        <p:spPr>
          <a:xfrm>
            <a:off x="403659" y="860459"/>
            <a:ext cx="11624787" cy="738664"/>
          </a:xfrm>
          <a:prstGeom prst="rect">
            <a:avLst/>
          </a:prstGeom>
          <a:noFill/>
        </p:spPr>
        <p:txBody>
          <a:bodyPr wrap="square" rtlCol="0">
            <a:spAutoFit/>
          </a:bodyPr>
          <a:lstStyle/>
          <a:p>
            <a:pPr algn="just"/>
            <a:r>
              <a:rPr lang="de-DE" sz="1800" dirty="0"/>
              <a:t>Um den aktuellen Bedarf an Parkplätzen und die Übereinstimmung zwischen Angebot und Nachfrage zu ermitteln, wurde am Dienstag, den 22.11.2022 eine Umfrage zur </a:t>
            </a:r>
            <a:r>
              <a:rPr lang="de-DE" sz="1800" b="1" dirty="0"/>
              <a:t>Belegung </a:t>
            </a:r>
            <a:r>
              <a:rPr lang="de-DE" sz="1800" dirty="0"/>
              <a:t>und </a:t>
            </a:r>
            <a:r>
              <a:rPr lang="de-DE" sz="1800" b="1" dirty="0"/>
              <a:t>Rotation </a:t>
            </a:r>
            <a:r>
              <a:rPr lang="de-DE" sz="1800" dirty="0"/>
              <a:t>der Parkzonen im Zentrum von Kelmis durchgeführt</a:t>
            </a:r>
            <a:r>
              <a:rPr lang="de-DE" sz="2400" dirty="0"/>
              <a:t>.</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35F31AA9-E267-962F-4615-422E91B12464}"/>
                  </a:ext>
                </a:extLst>
              </p:cNvPr>
              <p:cNvSpPr txBox="1"/>
              <p:nvPr/>
            </p:nvSpPr>
            <p:spPr>
              <a:xfrm>
                <a:off x="7657578" y="2302403"/>
                <a:ext cx="4198454" cy="430567"/>
              </a:xfrm>
              <a:prstGeom prst="rect">
                <a:avLst/>
              </a:prstGeom>
              <a:noFill/>
            </p:spPr>
            <p:txBody>
              <a:bodyPr wrap="square" lIns="0" tIns="0" rIns="0" bIns="0" rtlCol="0">
                <a:spAutoFit/>
              </a:bodyPr>
              <a:lstStyle/>
              <a:p>
                <a:r>
                  <a:rPr lang="en-US" sz="1800" b="1" dirty="0">
                    <a:solidFill>
                      <a:schemeClr val="accent4"/>
                    </a:solidFill>
                  </a:rPr>
                  <a:t>Tx </a:t>
                </a:r>
                <a:r>
                  <a:rPr lang="en-US" sz="1800" b="1" dirty="0" err="1">
                    <a:solidFill>
                      <a:schemeClr val="accent4"/>
                    </a:solidFill>
                  </a:rPr>
                  <a:t>Belegung</a:t>
                </a:r>
                <a:r>
                  <a:rPr lang="en-US" sz="1800" b="1" dirty="0">
                    <a:solidFill>
                      <a:schemeClr val="accent4"/>
                    </a:solidFill>
                  </a:rPr>
                  <a:t> </a:t>
                </a:r>
                <a14:m>
                  <m:oMath xmlns:m="http://schemas.openxmlformats.org/officeDocument/2006/math">
                    <m:r>
                      <a:rPr lang="en-US" sz="1800" b="1" i="1" smtClean="0">
                        <a:solidFill>
                          <a:schemeClr val="accent4"/>
                        </a:solidFill>
                        <a:latin typeface="Cambria Math" panose="02040503050406030204" pitchFamily="18" charset="0"/>
                      </a:rPr>
                      <m:t>=</m:t>
                    </m:r>
                    <m:f>
                      <m:fPr>
                        <m:ctrlPr>
                          <a:rPr lang="en-US" sz="1800" i="1" smtClean="0">
                            <a:latin typeface="Cambria Math" panose="02040503050406030204" pitchFamily="18" charset="0"/>
                          </a:rPr>
                        </m:ctrlPr>
                      </m:fPr>
                      <m:num>
                        <m:r>
                          <a:rPr lang="de-DE" sz="1800" b="0" i="1" smtClean="0">
                            <a:latin typeface="Cambria Math" panose="02040503050406030204" pitchFamily="18" charset="0"/>
                          </a:rPr>
                          <m:t>𝐴𝑛𝑧𝑎h𝑙</m:t>
                        </m:r>
                        <m:r>
                          <a:rPr lang="de-DE" sz="1800" b="0" i="1" smtClean="0">
                            <a:latin typeface="Cambria Math" panose="02040503050406030204" pitchFamily="18" charset="0"/>
                          </a:rPr>
                          <m:t> </m:t>
                        </m:r>
                        <m:r>
                          <a:rPr lang="de-DE" sz="1800" b="0" i="1" smtClean="0">
                            <a:latin typeface="Cambria Math" panose="02040503050406030204" pitchFamily="18" charset="0"/>
                          </a:rPr>
                          <m:t>𝑔𝑒𝑝𝑎𝑟𝑘𝑡𝑒𝑟</m:t>
                        </m:r>
                        <m:r>
                          <a:rPr lang="de-DE" sz="1800" b="0" i="1" smtClean="0">
                            <a:latin typeface="Cambria Math" panose="02040503050406030204" pitchFamily="18" charset="0"/>
                          </a:rPr>
                          <m:t> </m:t>
                        </m:r>
                        <m:r>
                          <a:rPr lang="de-DE" sz="1800" b="0" i="1" smtClean="0">
                            <a:latin typeface="Cambria Math" panose="02040503050406030204" pitchFamily="18" charset="0"/>
                          </a:rPr>
                          <m:t>𝐴𝑢𝑡𝑜𝑠</m:t>
                        </m:r>
                      </m:num>
                      <m:den>
                        <m:r>
                          <a:rPr lang="de-DE" sz="1800" b="0" i="1" smtClean="0">
                            <a:latin typeface="Cambria Math" panose="02040503050406030204" pitchFamily="18" charset="0"/>
                          </a:rPr>
                          <m:t>𝐴𝑛𝑧𝑎h𝑙</m:t>
                        </m:r>
                        <m:r>
                          <a:rPr lang="de-DE" sz="1800" b="0" i="1" smtClean="0">
                            <a:latin typeface="Cambria Math" panose="02040503050406030204" pitchFamily="18" charset="0"/>
                          </a:rPr>
                          <m:t> </m:t>
                        </m:r>
                        <m:r>
                          <a:rPr lang="de-DE" sz="1800" b="0" i="1" smtClean="0">
                            <a:latin typeface="Cambria Math" panose="02040503050406030204" pitchFamily="18" charset="0"/>
                          </a:rPr>
                          <m:t>𝑣𝑒𝑟</m:t>
                        </m:r>
                        <m:r>
                          <a:rPr lang="de-DE" sz="1800" b="0" i="1" smtClean="0">
                            <a:latin typeface="Cambria Math" panose="02040503050406030204" pitchFamily="18" charset="0"/>
                          </a:rPr>
                          <m:t>ü</m:t>
                        </m:r>
                        <m:r>
                          <a:rPr lang="de-DE" sz="1800" b="0" i="1" smtClean="0">
                            <a:latin typeface="Cambria Math" panose="02040503050406030204" pitchFamily="18" charset="0"/>
                          </a:rPr>
                          <m:t>𝑔𝑏𝑎𝑟𝑒𝑟</m:t>
                        </m:r>
                        <m:r>
                          <a:rPr lang="de-DE" sz="1800" b="0" i="1" smtClean="0">
                            <a:latin typeface="Cambria Math" panose="02040503050406030204" pitchFamily="18" charset="0"/>
                          </a:rPr>
                          <m:t> </m:t>
                        </m:r>
                        <m:r>
                          <a:rPr lang="de-DE" sz="1800" b="0" i="1" smtClean="0">
                            <a:latin typeface="Cambria Math" panose="02040503050406030204" pitchFamily="18" charset="0"/>
                          </a:rPr>
                          <m:t>𝑃𝑙</m:t>
                        </m:r>
                        <m:r>
                          <a:rPr lang="de-DE" sz="1800" b="0" i="1" smtClean="0">
                            <a:latin typeface="Cambria Math" panose="02040503050406030204" pitchFamily="18" charset="0"/>
                          </a:rPr>
                          <m:t>ä</m:t>
                        </m:r>
                        <m:r>
                          <a:rPr lang="de-DE" sz="1800" b="0" i="1" smtClean="0">
                            <a:latin typeface="Cambria Math" panose="02040503050406030204" pitchFamily="18" charset="0"/>
                          </a:rPr>
                          <m:t>𝑡𝑧𝑒</m:t>
                        </m:r>
                      </m:den>
                    </m:f>
                  </m:oMath>
                </a14:m>
                <a:endParaRPr lang="fr-BE" sz="1800" dirty="0"/>
              </a:p>
            </p:txBody>
          </p:sp>
        </mc:Choice>
        <mc:Fallback xmlns="">
          <p:sp>
            <p:nvSpPr>
              <p:cNvPr id="17" name="ZoneTexte 16">
                <a:extLst>
                  <a:ext uri="{FF2B5EF4-FFF2-40B4-BE49-F238E27FC236}">
                    <a16:creationId xmlns:a16="http://schemas.microsoft.com/office/drawing/2014/main" id="{35F31AA9-E267-962F-4615-422E91B12464}"/>
                  </a:ext>
                </a:extLst>
              </p:cNvPr>
              <p:cNvSpPr txBox="1">
                <a:spLocks noRot="1" noChangeAspect="1" noMove="1" noResize="1" noEditPoints="1" noAdjustHandles="1" noChangeArrowheads="1" noChangeShapeType="1" noTextEdit="1"/>
              </p:cNvSpPr>
              <p:nvPr/>
            </p:nvSpPr>
            <p:spPr>
              <a:xfrm>
                <a:off x="7657578" y="2302403"/>
                <a:ext cx="4198454" cy="430567"/>
              </a:xfrm>
              <a:prstGeom prst="rect">
                <a:avLst/>
              </a:prstGeom>
              <a:blipFill>
                <a:blip r:embed="rId5"/>
                <a:stretch>
                  <a:fillRect l="-3338" t="-2857" b="-20000"/>
                </a:stretch>
              </a:blipFill>
            </p:spPr>
            <p:txBody>
              <a:bodyPr/>
              <a:lstStyle/>
              <a:p>
                <a:r>
                  <a:rPr lang="de-BE">
                    <a:noFill/>
                  </a:rPr>
                  <a:t> </a:t>
                </a:r>
              </a:p>
            </p:txBody>
          </p:sp>
        </mc:Fallback>
      </mc:AlternateContent>
    </p:spTree>
    <p:extLst>
      <p:ext uri="{BB962C8B-B14F-4D97-AF65-F5344CB8AC3E}">
        <p14:creationId xmlns:p14="http://schemas.microsoft.com/office/powerpoint/2010/main" val="38728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e 44">
            <a:extLst>
              <a:ext uri="{FF2B5EF4-FFF2-40B4-BE49-F238E27FC236}">
                <a16:creationId xmlns:a16="http://schemas.microsoft.com/office/drawing/2014/main" id="{10955EDC-A339-B141-7898-8A28CA1DC7DD}"/>
              </a:ext>
            </a:extLst>
          </p:cNvPr>
          <p:cNvGrpSpPr/>
          <p:nvPr/>
        </p:nvGrpSpPr>
        <p:grpSpPr>
          <a:xfrm>
            <a:off x="335298" y="1292728"/>
            <a:ext cx="6490493" cy="5472000"/>
            <a:chOff x="119336" y="836435"/>
            <a:chExt cx="6936763" cy="5976941"/>
          </a:xfrm>
        </p:grpSpPr>
        <p:pic>
          <p:nvPicPr>
            <p:cNvPr id="46" name="Image 45">
              <a:extLst>
                <a:ext uri="{FF2B5EF4-FFF2-40B4-BE49-F238E27FC236}">
                  <a16:creationId xmlns:a16="http://schemas.microsoft.com/office/drawing/2014/main" id="{105FD1E8-2247-B14D-305A-7994E43442FF}"/>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119336" y="836435"/>
              <a:ext cx="6925549" cy="5976941"/>
            </a:xfrm>
            <a:prstGeom prst="rect">
              <a:avLst/>
            </a:prstGeom>
          </p:spPr>
        </p:pic>
        <p:sp>
          <p:nvSpPr>
            <p:cNvPr id="47" name="Forme libre : forme 46">
              <a:extLst>
                <a:ext uri="{FF2B5EF4-FFF2-40B4-BE49-F238E27FC236}">
                  <a16:creationId xmlns:a16="http://schemas.microsoft.com/office/drawing/2014/main" id="{CC0EEAF2-C455-947E-6889-C66BC65E8809}"/>
                </a:ext>
              </a:extLst>
            </p:cNvPr>
            <p:cNvSpPr/>
            <p:nvPr/>
          </p:nvSpPr>
          <p:spPr>
            <a:xfrm>
              <a:off x="3476625" y="4481513"/>
              <a:ext cx="1228725" cy="1176337"/>
            </a:xfrm>
            <a:custGeom>
              <a:avLst/>
              <a:gdLst>
                <a:gd name="connsiteX0" fmla="*/ 1228725 w 1228725"/>
                <a:gd name="connsiteY0" fmla="*/ 0 h 1176337"/>
                <a:gd name="connsiteX1" fmla="*/ 638175 w 1228725"/>
                <a:gd name="connsiteY1" fmla="*/ 576262 h 1176337"/>
                <a:gd name="connsiteX2" fmla="*/ 276225 w 1228725"/>
                <a:gd name="connsiteY2" fmla="*/ 923925 h 1176337"/>
                <a:gd name="connsiteX3" fmla="*/ 0 w 1228725"/>
                <a:gd name="connsiteY3" fmla="*/ 1176337 h 1176337"/>
              </a:gdLst>
              <a:ahLst/>
              <a:cxnLst>
                <a:cxn ang="0">
                  <a:pos x="connsiteX0" y="connsiteY0"/>
                </a:cxn>
                <a:cxn ang="0">
                  <a:pos x="connsiteX1" y="connsiteY1"/>
                </a:cxn>
                <a:cxn ang="0">
                  <a:pos x="connsiteX2" y="connsiteY2"/>
                </a:cxn>
                <a:cxn ang="0">
                  <a:pos x="connsiteX3" y="connsiteY3"/>
                </a:cxn>
              </a:cxnLst>
              <a:rect l="l" t="t" r="r" b="b"/>
              <a:pathLst>
                <a:path w="1228725" h="1176337">
                  <a:moveTo>
                    <a:pt x="1228725" y="0"/>
                  </a:moveTo>
                  <a:lnTo>
                    <a:pt x="638175" y="576262"/>
                  </a:lnTo>
                  <a:lnTo>
                    <a:pt x="276225" y="923925"/>
                  </a:lnTo>
                  <a:cubicBezTo>
                    <a:pt x="169863" y="1023937"/>
                    <a:pt x="84931" y="1100137"/>
                    <a:pt x="0" y="1176337"/>
                  </a:cubicBezTo>
                </a:path>
              </a:pathLst>
            </a:custGeom>
            <a:solidFill>
              <a:schemeClr val="accent5"/>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Forme libre : forme 47">
              <a:extLst>
                <a:ext uri="{FF2B5EF4-FFF2-40B4-BE49-F238E27FC236}">
                  <a16:creationId xmlns:a16="http://schemas.microsoft.com/office/drawing/2014/main" id="{37ECBCE6-33F5-E4AA-A55B-F96B49104BBC}"/>
                </a:ext>
              </a:extLst>
            </p:cNvPr>
            <p:cNvSpPr/>
            <p:nvPr/>
          </p:nvSpPr>
          <p:spPr>
            <a:xfrm>
              <a:off x="1433513" y="4410075"/>
              <a:ext cx="1990725" cy="1228725"/>
            </a:xfrm>
            <a:custGeom>
              <a:avLst/>
              <a:gdLst>
                <a:gd name="connsiteX0" fmla="*/ 1990725 w 1990725"/>
                <a:gd name="connsiteY0" fmla="*/ 1228725 h 1228725"/>
                <a:gd name="connsiteX1" fmla="*/ 1519237 w 1990725"/>
                <a:gd name="connsiteY1" fmla="*/ 1014413 h 1228725"/>
                <a:gd name="connsiteX2" fmla="*/ 581025 w 1990725"/>
                <a:gd name="connsiteY2" fmla="*/ 633413 h 1228725"/>
                <a:gd name="connsiteX3" fmla="*/ 433387 w 1990725"/>
                <a:gd name="connsiteY3" fmla="*/ 538163 h 1228725"/>
                <a:gd name="connsiteX4" fmla="*/ 271462 w 1990725"/>
                <a:gd name="connsiteY4" fmla="*/ 295275 h 1228725"/>
                <a:gd name="connsiteX5" fmla="*/ 0 w 1990725"/>
                <a:gd name="connsiteY5"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0725" h="1228725">
                  <a:moveTo>
                    <a:pt x="1990725" y="1228725"/>
                  </a:moveTo>
                  <a:cubicBezTo>
                    <a:pt x="1872456" y="1171178"/>
                    <a:pt x="1754187" y="1113632"/>
                    <a:pt x="1519237" y="1014413"/>
                  </a:cubicBezTo>
                  <a:cubicBezTo>
                    <a:pt x="1284287" y="915194"/>
                    <a:pt x="762000" y="712788"/>
                    <a:pt x="581025" y="633413"/>
                  </a:cubicBezTo>
                  <a:cubicBezTo>
                    <a:pt x="400050" y="554038"/>
                    <a:pt x="484981" y="594519"/>
                    <a:pt x="433387" y="538163"/>
                  </a:cubicBezTo>
                  <a:cubicBezTo>
                    <a:pt x="381793" y="481807"/>
                    <a:pt x="343693" y="384969"/>
                    <a:pt x="271462" y="295275"/>
                  </a:cubicBezTo>
                  <a:cubicBezTo>
                    <a:pt x="199231" y="205581"/>
                    <a:pt x="99615" y="102790"/>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Forme libre : forme 48">
              <a:extLst>
                <a:ext uri="{FF2B5EF4-FFF2-40B4-BE49-F238E27FC236}">
                  <a16:creationId xmlns:a16="http://schemas.microsoft.com/office/drawing/2014/main" id="{9134009E-DB23-1310-9AC5-CFD6F21C4F4E}"/>
                </a:ext>
              </a:extLst>
            </p:cNvPr>
            <p:cNvSpPr/>
            <p:nvPr/>
          </p:nvSpPr>
          <p:spPr>
            <a:xfrm>
              <a:off x="2178816" y="3356911"/>
              <a:ext cx="232379" cy="281890"/>
            </a:xfrm>
            <a:custGeom>
              <a:avLst/>
              <a:gdLst>
                <a:gd name="connsiteX0" fmla="*/ 2409 w 232379"/>
                <a:gd name="connsiteY0" fmla="*/ 62564 h 281890"/>
                <a:gd name="connsiteX1" fmla="*/ 116709 w 232379"/>
                <a:gd name="connsiteY1" fmla="*/ 5414 h 281890"/>
                <a:gd name="connsiteX2" fmla="*/ 231009 w 232379"/>
                <a:gd name="connsiteY2" fmla="*/ 195914 h 281890"/>
                <a:gd name="connsiteX3" fmla="*/ 35747 w 232379"/>
                <a:gd name="connsiteY3" fmla="*/ 281639 h 281890"/>
                <a:gd name="connsiteX4" fmla="*/ 35747 w 232379"/>
                <a:gd name="connsiteY4" fmla="*/ 172102 h 281890"/>
                <a:gd name="connsiteX5" fmla="*/ 2409 w 232379"/>
                <a:gd name="connsiteY5" fmla="*/ 62564 h 28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379" h="281890">
                  <a:moveTo>
                    <a:pt x="2409" y="62564"/>
                  </a:moveTo>
                  <a:cubicBezTo>
                    <a:pt x="15903" y="34783"/>
                    <a:pt x="78609" y="-16811"/>
                    <a:pt x="116709" y="5414"/>
                  </a:cubicBezTo>
                  <a:cubicBezTo>
                    <a:pt x="154809" y="27639"/>
                    <a:pt x="244503" y="149877"/>
                    <a:pt x="231009" y="195914"/>
                  </a:cubicBezTo>
                  <a:cubicBezTo>
                    <a:pt x="217515" y="241951"/>
                    <a:pt x="68291" y="285608"/>
                    <a:pt x="35747" y="281639"/>
                  </a:cubicBezTo>
                  <a:cubicBezTo>
                    <a:pt x="3203" y="277670"/>
                    <a:pt x="34953" y="207027"/>
                    <a:pt x="35747" y="172102"/>
                  </a:cubicBezTo>
                  <a:cubicBezTo>
                    <a:pt x="36541" y="137177"/>
                    <a:pt x="-11085" y="90345"/>
                    <a:pt x="2409" y="62564"/>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Forme libre : forme 49">
              <a:extLst>
                <a:ext uri="{FF2B5EF4-FFF2-40B4-BE49-F238E27FC236}">
                  <a16:creationId xmlns:a16="http://schemas.microsoft.com/office/drawing/2014/main" id="{30A8F741-53DD-1A98-0081-354F40273BCA}"/>
                </a:ext>
              </a:extLst>
            </p:cNvPr>
            <p:cNvSpPr/>
            <p:nvPr/>
          </p:nvSpPr>
          <p:spPr>
            <a:xfrm>
              <a:off x="3252788" y="4686300"/>
              <a:ext cx="585787" cy="523875"/>
            </a:xfrm>
            <a:custGeom>
              <a:avLst/>
              <a:gdLst>
                <a:gd name="connsiteX0" fmla="*/ 0 w 585787"/>
                <a:gd name="connsiteY0" fmla="*/ 0 h 523875"/>
                <a:gd name="connsiteX1" fmla="*/ 290512 w 585787"/>
                <a:gd name="connsiteY1" fmla="*/ 238125 h 523875"/>
                <a:gd name="connsiteX2" fmla="*/ 585787 w 585787"/>
                <a:gd name="connsiteY2" fmla="*/ 523875 h 523875"/>
              </a:gdLst>
              <a:ahLst/>
              <a:cxnLst>
                <a:cxn ang="0">
                  <a:pos x="connsiteX0" y="connsiteY0"/>
                </a:cxn>
                <a:cxn ang="0">
                  <a:pos x="connsiteX1" y="connsiteY1"/>
                </a:cxn>
                <a:cxn ang="0">
                  <a:pos x="connsiteX2" y="connsiteY2"/>
                </a:cxn>
              </a:cxnLst>
              <a:rect l="l" t="t" r="r" b="b"/>
              <a:pathLst>
                <a:path w="585787" h="523875">
                  <a:moveTo>
                    <a:pt x="0" y="0"/>
                  </a:moveTo>
                  <a:cubicBezTo>
                    <a:pt x="96440" y="75406"/>
                    <a:pt x="192881" y="150813"/>
                    <a:pt x="290512" y="238125"/>
                  </a:cubicBezTo>
                  <a:cubicBezTo>
                    <a:pt x="388143" y="325437"/>
                    <a:pt x="486965" y="424656"/>
                    <a:pt x="585787" y="523875"/>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Forme libre : forme 50">
              <a:extLst>
                <a:ext uri="{FF2B5EF4-FFF2-40B4-BE49-F238E27FC236}">
                  <a16:creationId xmlns:a16="http://schemas.microsoft.com/office/drawing/2014/main" id="{D433C4C2-3CA6-14A5-9245-812440C68FC8}"/>
                </a:ext>
              </a:extLst>
            </p:cNvPr>
            <p:cNvSpPr/>
            <p:nvPr/>
          </p:nvSpPr>
          <p:spPr>
            <a:xfrm>
              <a:off x="1590675" y="2438400"/>
              <a:ext cx="571512" cy="1728788"/>
            </a:xfrm>
            <a:custGeom>
              <a:avLst/>
              <a:gdLst>
                <a:gd name="connsiteX0" fmla="*/ 128588 w 571512"/>
                <a:gd name="connsiteY0" fmla="*/ 1728788 h 1728788"/>
                <a:gd name="connsiteX1" fmla="*/ 361950 w 571512"/>
                <a:gd name="connsiteY1" fmla="*/ 1524000 h 1728788"/>
                <a:gd name="connsiteX2" fmla="*/ 500063 w 571512"/>
                <a:gd name="connsiteY2" fmla="*/ 1362075 h 1728788"/>
                <a:gd name="connsiteX3" fmla="*/ 571500 w 571512"/>
                <a:gd name="connsiteY3" fmla="*/ 1114425 h 1728788"/>
                <a:gd name="connsiteX4" fmla="*/ 495300 w 571512"/>
                <a:gd name="connsiteY4" fmla="*/ 890588 h 1728788"/>
                <a:gd name="connsiteX5" fmla="*/ 219075 w 571512"/>
                <a:gd name="connsiteY5" fmla="*/ 390525 h 1728788"/>
                <a:gd name="connsiteX6" fmla="*/ 0 w 571512"/>
                <a:gd name="connsiteY6" fmla="*/ 0 h 17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12" h="1728788">
                  <a:moveTo>
                    <a:pt x="128588" y="1728788"/>
                  </a:moveTo>
                  <a:cubicBezTo>
                    <a:pt x="214313" y="1656953"/>
                    <a:pt x="300038" y="1585119"/>
                    <a:pt x="361950" y="1524000"/>
                  </a:cubicBezTo>
                  <a:cubicBezTo>
                    <a:pt x="423862" y="1462881"/>
                    <a:pt x="465138" y="1430338"/>
                    <a:pt x="500063" y="1362075"/>
                  </a:cubicBezTo>
                  <a:cubicBezTo>
                    <a:pt x="534988" y="1293812"/>
                    <a:pt x="572294" y="1193006"/>
                    <a:pt x="571500" y="1114425"/>
                  </a:cubicBezTo>
                  <a:cubicBezTo>
                    <a:pt x="570706" y="1035844"/>
                    <a:pt x="554037" y="1011238"/>
                    <a:pt x="495300" y="890588"/>
                  </a:cubicBezTo>
                  <a:cubicBezTo>
                    <a:pt x="436563" y="769938"/>
                    <a:pt x="301625" y="538956"/>
                    <a:pt x="219075" y="390525"/>
                  </a:cubicBezTo>
                  <a:cubicBezTo>
                    <a:pt x="136525" y="242094"/>
                    <a:pt x="68262" y="121047"/>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Forme libre : forme 51">
              <a:extLst>
                <a:ext uri="{FF2B5EF4-FFF2-40B4-BE49-F238E27FC236}">
                  <a16:creationId xmlns:a16="http://schemas.microsoft.com/office/drawing/2014/main" id="{8E09E021-FBB1-A2BC-7929-AF0D1716D90E}"/>
                </a:ext>
              </a:extLst>
            </p:cNvPr>
            <p:cNvSpPr/>
            <p:nvPr/>
          </p:nvSpPr>
          <p:spPr>
            <a:xfrm>
              <a:off x="995363" y="2690813"/>
              <a:ext cx="752475" cy="1371600"/>
            </a:xfrm>
            <a:custGeom>
              <a:avLst/>
              <a:gdLst>
                <a:gd name="connsiteX0" fmla="*/ 0 w 752475"/>
                <a:gd name="connsiteY0" fmla="*/ 0 h 1371600"/>
                <a:gd name="connsiteX1" fmla="*/ 76200 w 752475"/>
                <a:gd name="connsiteY1" fmla="*/ 419100 h 1371600"/>
                <a:gd name="connsiteX2" fmla="*/ 271462 w 752475"/>
                <a:gd name="connsiteY2" fmla="*/ 819150 h 1371600"/>
                <a:gd name="connsiteX3" fmla="*/ 385762 w 752475"/>
                <a:gd name="connsiteY3" fmla="*/ 1052512 h 1371600"/>
                <a:gd name="connsiteX4" fmla="*/ 752475 w 752475"/>
                <a:gd name="connsiteY4" fmla="*/ 13716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1371600">
                  <a:moveTo>
                    <a:pt x="0" y="0"/>
                  </a:moveTo>
                  <a:cubicBezTo>
                    <a:pt x="15478" y="141287"/>
                    <a:pt x="30956" y="282575"/>
                    <a:pt x="76200" y="419100"/>
                  </a:cubicBezTo>
                  <a:cubicBezTo>
                    <a:pt x="121444" y="555625"/>
                    <a:pt x="271462" y="819150"/>
                    <a:pt x="271462" y="819150"/>
                  </a:cubicBezTo>
                  <a:cubicBezTo>
                    <a:pt x="323056" y="924719"/>
                    <a:pt x="305593" y="960437"/>
                    <a:pt x="385762" y="1052512"/>
                  </a:cubicBezTo>
                  <a:cubicBezTo>
                    <a:pt x="465931" y="1144587"/>
                    <a:pt x="609203" y="1258093"/>
                    <a:pt x="752475" y="137160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Forme libre : forme 52">
              <a:extLst>
                <a:ext uri="{FF2B5EF4-FFF2-40B4-BE49-F238E27FC236}">
                  <a16:creationId xmlns:a16="http://schemas.microsoft.com/office/drawing/2014/main" id="{2913D9C0-4BEC-58AF-C949-B9361766224C}"/>
                </a:ext>
              </a:extLst>
            </p:cNvPr>
            <p:cNvSpPr/>
            <p:nvPr/>
          </p:nvSpPr>
          <p:spPr>
            <a:xfrm>
              <a:off x="2456574" y="3533571"/>
              <a:ext cx="178067" cy="152620"/>
            </a:xfrm>
            <a:custGeom>
              <a:avLst/>
              <a:gdLst>
                <a:gd name="connsiteX0" fmla="*/ 5639 w 178067"/>
                <a:gd name="connsiteY0" fmla="*/ 76404 h 152620"/>
                <a:gd name="connsiteX1" fmla="*/ 138989 w 178067"/>
                <a:gd name="connsiteY1" fmla="*/ 204 h 152620"/>
                <a:gd name="connsiteX2" fmla="*/ 172326 w 178067"/>
                <a:gd name="connsiteY2" fmla="*/ 100217 h 152620"/>
                <a:gd name="connsiteX3" fmla="*/ 38976 w 178067"/>
                <a:gd name="connsiteY3" fmla="*/ 152604 h 152620"/>
                <a:gd name="connsiteX4" fmla="*/ 5639 w 178067"/>
                <a:gd name="connsiteY4" fmla="*/ 76404 h 15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7" h="152620">
                  <a:moveTo>
                    <a:pt x="5639" y="76404"/>
                  </a:moveTo>
                  <a:cubicBezTo>
                    <a:pt x="22308" y="51004"/>
                    <a:pt x="111208" y="-3765"/>
                    <a:pt x="138989" y="204"/>
                  </a:cubicBezTo>
                  <a:cubicBezTo>
                    <a:pt x="166770" y="4173"/>
                    <a:pt x="188995" y="74817"/>
                    <a:pt x="172326" y="100217"/>
                  </a:cubicBezTo>
                  <a:cubicBezTo>
                    <a:pt x="155657" y="125617"/>
                    <a:pt x="65963" y="153398"/>
                    <a:pt x="38976" y="152604"/>
                  </a:cubicBezTo>
                  <a:cubicBezTo>
                    <a:pt x="11989" y="151810"/>
                    <a:pt x="-11030" y="101804"/>
                    <a:pt x="5639" y="76404"/>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Forme libre : forme 53">
              <a:extLst>
                <a:ext uri="{FF2B5EF4-FFF2-40B4-BE49-F238E27FC236}">
                  <a16:creationId xmlns:a16="http://schemas.microsoft.com/office/drawing/2014/main" id="{9573F5C6-76B6-8542-6F1B-198F0BF6EBD9}"/>
                </a:ext>
              </a:extLst>
            </p:cNvPr>
            <p:cNvSpPr/>
            <p:nvPr/>
          </p:nvSpPr>
          <p:spPr>
            <a:xfrm>
              <a:off x="3314700" y="1800225"/>
              <a:ext cx="1738313" cy="1252538"/>
            </a:xfrm>
            <a:custGeom>
              <a:avLst/>
              <a:gdLst>
                <a:gd name="connsiteX0" fmla="*/ 0 w 1738313"/>
                <a:gd name="connsiteY0" fmla="*/ 1252538 h 1252538"/>
                <a:gd name="connsiteX1" fmla="*/ 433388 w 1738313"/>
                <a:gd name="connsiteY1" fmla="*/ 928688 h 1252538"/>
                <a:gd name="connsiteX2" fmla="*/ 1119188 w 1738313"/>
                <a:gd name="connsiteY2" fmla="*/ 361950 h 1252538"/>
                <a:gd name="connsiteX3" fmla="*/ 1409700 w 1738313"/>
                <a:gd name="connsiteY3" fmla="*/ 142875 h 1252538"/>
                <a:gd name="connsiteX4" fmla="*/ 1738313 w 1738313"/>
                <a:gd name="connsiteY4" fmla="*/ 0 h 125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313" h="1252538">
                  <a:moveTo>
                    <a:pt x="0" y="1252538"/>
                  </a:moveTo>
                  <a:cubicBezTo>
                    <a:pt x="123428" y="1164828"/>
                    <a:pt x="246857" y="1077119"/>
                    <a:pt x="433388" y="928688"/>
                  </a:cubicBezTo>
                  <a:cubicBezTo>
                    <a:pt x="619919" y="780257"/>
                    <a:pt x="956469" y="492919"/>
                    <a:pt x="1119188" y="361950"/>
                  </a:cubicBezTo>
                  <a:cubicBezTo>
                    <a:pt x="1281907" y="230981"/>
                    <a:pt x="1306513" y="203200"/>
                    <a:pt x="1409700" y="142875"/>
                  </a:cubicBezTo>
                  <a:cubicBezTo>
                    <a:pt x="1512887" y="82550"/>
                    <a:pt x="1625600" y="41275"/>
                    <a:pt x="1738313"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Forme libre : forme 54">
              <a:extLst>
                <a:ext uri="{FF2B5EF4-FFF2-40B4-BE49-F238E27FC236}">
                  <a16:creationId xmlns:a16="http://schemas.microsoft.com/office/drawing/2014/main" id="{B5DA2D06-4601-ACF1-267C-1117CAB75475}"/>
                </a:ext>
              </a:extLst>
            </p:cNvPr>
            <p:cNvSpPr/>
            <p:nvPr/>
          </p:nvSpPr>
          <p:spPr>
            <a:xfrm>
              <a:off x="5133975" y="1876425"/>
              <a:ext cx="971550" cy="1066800"/>
            </a:xfrm>
            <a:custGeom>
              <a:avLst/>
              <a:gdLst>
                <a:gd name="connsiteX0" fmla="*/ 0 w 971550"/>
                <a:gd name="connsiteY0" fmla="*/ 0 h 1066800"/>
                <a:gd name="connsiteX1" fmla="*/ 90488 w 971550"/>
                <a:gd name="connsiteY1" fmla="*/ 219075 h 1066800"/>
                <a:gd name="connsiteX2" fmla="*/ 209550 w 971550"/>
                <a:gd name="connsiteY2" fmla="*/ 423863 h 1066800"/>
                <a:gd name="connsiteX3" fmla="*/ 738188 w 971550"/>
                <a:gd name="connsiteY3" fmla="*/ 890588 h 1066800"/>
                <a:gd name="connsiteX4" fmla="*/ 971550 w 971550"/>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066800">
                  <a:moveTo>
                    <a:pt x="0" y="0"/>
                  </a:moveTo>
                  <a:cubicBezTo>
                    <a:pt x="27781" y="74215"/>
                    <a:pt x="55563" y="148431"/>
                    <a:pt x="90488" y="219075"/>
                  </a:cubicBezTo>
                  <a:cubicBezTo>
                    <a:pt x="125413" y="289719"/>
                    <a:pt x="101600" y="311944"/>
                    <a:pt x="209550" y="423863"/>
                  </a:cubicBezTo>
                  <a:cubicBezTo>
                    <a:pt x="317500" y="535782"/>
                    <a:pt x="611188" y="783432"/>
                    <a:pt x="738188" y="890588"/>
                  </a:cubicBezTo>
                  <a:cubicBezTo>
                    <a:pt x="865188" y="997744"/>
                    <a:pt x="918369" y="1032272"/>
                    <a:pt x="971550" y="1066800"/>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Forme libre : forme 55">
              <a:extLst>
                <a:ext uri="{FF2B5EF4-FFF2-40B4-BE49-F238E27FC236}">
                  <a16:creationId xmlns:a16="http://schemas.microsoft.com/office/drawing/2014/main" id="{5D568D29-873F-2E4F-7332-F7E4F70CC62D}"/>
                </a:ext>
              </a:extLst>
            </p:cNvPr>
            <p:cNvSpPr/>
            <p:nvPr/>
          </p:nvSpPr>
          <p:spPr>
            <a:xfrm>
              <a:off x="4724400" y="3043238"/>
              <a:ext cx="1395413" cy="1423987"/>
            </a:xfrm>
            <a:custGeom>
              <a:avLst/>
              <a:gdLst>
                <a:gd name="connsiteX0" fmla="*/ 1395413 w 1395413"/>
                <a:gd name="connsiteY0" fmla="*/ 0 h 1423987"/>
                <a:gd name="connsiteX1" fmla="*/ 1133475 w 1395413"/>
                <a:gd name="connsiteY1" fmla="*/ 266700 h 1423987"/>
                <a:gd name="connsiteX2" fmla="*/ 642938 w 1395413"/>
                <a:gd name="connsiteY2" fmla="*/ 766762 h 1423987"/>
                <a:gd name="connsiteX3" fmla="*/ 152400 w 1395413"/>
                <a:gd name="connsiteY3" fmla="*/ 1247775 h 1423987"/>
                <a:gd name="connsiteX4" fmla="*/ 0 w 1395413"/>
                <a:gd name="connsiteY4" fmla="*/ 1423987 h 142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3" h="1423987">
                  <a:moveTo>
                    <a:pt x="1395413" y="0"/>
                  </a:moveTo>
                  <a:lnTo>
                    <a:pt x="1133475" y="266700"/>
                  </a:lnTo>
                  <a:lnTo>
                    <a:pt x="642938" y="766762"/>
                  </a:lnTo>
                  <a:cubicBezTo>
                    <a:pt x="479426" y="930274"/>
                    <a:pt x="259556" y="1138238"/>
                    <a:pt x="152400" y="1247775"/>
                  </a:cubicBezTo>
                  <a:cubicBezTo>
                    <a:pt x="45244" y="1357312"/>
                    <a:pt x="22622" y="1390649"/>
                    <a:pt x="0" y="1423987"/>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 name="Forme libre : forme 56">
              <a:extLst>
                <a:ext uri="{FF2B5EF4-FFF2-40B4-BE49-F238E27FC236}">
                  <a16:creationId xmlns:a16="http://schemas.microsoft.com/office/drawing/2014/main" id="{1CDB232A-A478-B14C-66B4-F5850AAA3221}"/>
                </a:ext>
              </a:extLst>
            </p:cNvPr>
            <p:cNvSpPr/>
            <p:nvPr/>
          </p:nvSpPr>
          <p:spPr>
            <a:xfrm>
              <a:off x="4314825" y="3343275"/>
              <a:ext cx="452438" cy="942975"/>
            </a:xfrm>
            <a:custGeom>
              <a:avLst/>
              <a:gdLst>
                <a:gd name="connsiteX0" fmla="*/ 452438 w 452438"/>
                <a:gd name="connsiteY0" fmla="*/ 942975 h 942975"/>
                <a:gd name="connsiteX1" fmla="*/ 338138 w 452438"/>
                <a:gd name="connsiteY1" fmla="*/ 847725 h 942975"/>
                <a:gd name="connsiteX2" fmla="*/ 242888 w 452438"/>
                <a:gd name="connsiteY2" fmla="*/ 733425 h 942975"/>
                <a:gd name="connsiteX3" fmla="*/ 214313 w 452438"/>
                <a:gd name="connsiteY3" fmla="*/ 600075 h 942975"/>
                <a:gd name="connsiteX4" fmla="*/ 214313 w 452438"/>
                <a:gd name="connsiteY4" fmla="*/ 400050 h 942975"/>
                <a:gd name="connsiteX5" fmla="*/ 85725 w 452438"/>
                <a:gd name="connsiteY5" fmla="*/ 142875 h 942975"/>
                <a:gd name="connsiteX6" fmla="*/ 0 w 452438"/>
                <a:gd name="connsiteY6"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8" h="942975">
                  <a:moveTo>
                    <a:pt x="452438" y="942975"/>
                  </a:moveTo>
                  <a:cubicBezTo>
                    <a:pt x="412750" y="912812"/>
                    <a:pt x="373063" y="882650"/>
                    <a:pt x="338138" y="847725"/>
                  </a:cubicBezTo>
                  <a:cubicBezTo>
                    <a:pt x="303213" y="812800"/>
                    <a:pt x="263525" y="774700"/>
                    <a:pt x="242888" y="733425"/>
                  </a:cubicBezTo>
                  <a:cubicBezTo>
                    <a:pt x="222250" y="692150"/>
                    <a:pt x="219075" y="655637"/>
                    <a:pt x="214313" y="600075"/>
                  </a:cubicBezTo>
                  <a:cubicBezTo>
                    <a:pt x="209550" y="544512"/>
                    <a:pt x="235744" y="476250"/>
                    <a:pt x="214313" y="400050"/>
                  </a:cubicBezTo>
                  <a:cubicBezTo>
                    <a:pt x="192882" y="323850"/>
                    <a:pt x="121444" y="209550"/>
                    <a:pt x="85725" y="142875"/>
                  </a:cubicBezTo>
                  <a:cubicBezTo>
                    <a:pt x="50006" y="76200"/>
                    <a:pt x="25003" y="38100"/>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Forme libre : forme 57">
              <a:extLst>
                <a:ext uri="{FF2B5EF4-FFF2-40B4-BE49-F238E27FC236}">
                  <a16:creationId xmlns:a16="http://schemas.microsoft.com/office/drawing/2014/main" id="{AA106B68-FF15-F693-0A87-9D009B132DF0}"/>
                </a:ext>
              </a:extLst>
            </p:cNvPr>
            <p:cNvSpPr/>
            <p:nvPr/>
          </p:nvSpPr>
          <p:spPr>
            <a:xfrm>
              <a:off x="4791075" y="2090738"/>
              <a:ext cx="395288" cy="409575"/>
            </a:xfrm>
            <a:custGeom>
              <a:avLst/>
              <a:gdLst>
                <a:gd name="connsiteX0" fmla="*/ 0 w 395288"/>
                <a:gd name="connsiteY0" fmla="*/ 409575 h 409575"/>
                <a:gd name="connsiteX1" fmla="*/ 123825 w 395288"/>
                <a:gd name="connsiteY1" fmla="*/ 252412 h 409575"/>
                <a:gd name="connsiteX2" fmla="*/ 280988 w 395288"/>
                <a:gd name="connsiteY2" fmla="*/ 90487 h 409575"/>
                <a:gd name="connsiteX3" fmla="*/ 395288 w 395288"/>
                <a:gd name="connsiteY3" fmla="*/ 0 h 409575"/>
              </a:gdLst>
              <a:ahLst/>
              <a:cxnLst>
                <a:cxn ang="0">
                  <a:pos x="connsiteX0" y="connsiteY0"/>
                </a:cxn>
                <a:cxn ang="0">
                  <a:pos x="connsiteX1" y="connsiteY1"/>
                </a:cxn>
                <a:cxn ang="0">
                  <a:pos x="connsiteX2" y="connsiteY2"/>
                </a:cxn>
                <a:cxn ang="0">
                  <a:pos x="connsiteX3" y="connsiteY3"/>
                </a:cxn>
              </a:cxnLst>
              <a:rect l="l" t="t" r="r" b="b"/>
              <a:pathLst>
                <a:path w="395288" h="409575">
                  <a:moveTo>
                    <a:pt x="0" y="409575"/>
                  </a:moveTo>
                  <a:cubicBezTo>
                    <a:pt x="38497" y="357584"/>
                    <a:pt x="76994" y="305593"/>
                    <a:pt x="123825" y="252412"/>
                  </a:cubicBezTo>
                  <a:cubicBezTo>
                    <a:pt x="170656" y="199231"/>
                    <a:pt x="235744" y="132556"/>
                    <a:pt x="280988" y="90487"/>
                  </a:cubicBezTo>
                  <a:cubicBezTo>
                    <a:pt x="326232" y="48418"/>
                    <a:pt x="360760" y="24209"/>
                    <a:pt x="395288" y="0"/>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Forme libre : forme 58">
              <a:extLst>
                <a:ext uri="{FF2B5EF4-FFF2-40B4-BE49-F238E27FC236}">
                  <a16:creationId xmlns:a16="http://schemas.microsoft.com/office/drawing/2014/main" id="{8D2875F8-51F5-1092-A3EE-E8E5D91659E8}"/>
                </a:ext>
              </a:extLst>
            </p:cNvPr>
            <p:cNvSpPr/>
            <p:nvPr/>
          </p:nvSpPr>
          <p:spPr>
            <a:xfrm>
              <a:off x="4343400" y="1562100"/>
              <a:ext cx="481013" cy="733425"/>
            </a:xfrm>
            <a:custGeom>
              <a:avLst/>
              <a:gdLst>
                <a:gd name="connsiteX0" fmla="*/ 481013 w 481013"/>
                <a:gd name="connsiteY0" fmla="*/ 733425 h 733425"/>
                <a:gd name="connsiteX1" fmla="*/ 304800 w 481013"/>
                <a:gd name="connsiteY1" fmla="*/ 590550 h 733425"/>
                <a:gd name="connsiteX2" fmla="*/ 180975 w 481013"/>
                <a:gd name="connsiteY2" fmla="*/ 376238 h 733425"/>
                <a:gd name="connsiteX3" fmla="*/ 0 w 481013"/>
                <a:gd name="connsiteY3" fmla="*/ 0 h 733425"/>
              </a:gdLst>
              <a:ahLst/>
              <a:cxnLst>
                <a:cxn ang="0">
                  <a:pos x="connsiteX0" y="connsiteY0"/>
                </a:cxn>
                <a:cxn ang="0">
                  <a:pos x="connsiteX1" y="connsiteY1"/>
                </a:cxn>
                <a:cxn ang="0">
                  <a:pos x="connsiteX2" y="connsiteY2"/>
                </a:cxn>
                <a:cxn ang="0">
                  <a:pos x="connsiteX3" y="connsiteY3"/>
                </a:cxn>
              </a:cxnLst>
              <a:rect l="l" t="t" r="r" b="b"/>
              <a:pathLst>
                <a:path w="481013" h="733425">
                  <a:moveTo>
                    <a:pt x="481013" y="733425"/>
                  </a:moveTo>
                  <a:cubicBezTo>
                    <a:pt x="417909" y="691753"/>
                    <a:pt x="354806" y="650081"/>
                    <a:pt x="304800" y="590550"/>
                  </a:cubicBezTo>
                  <a:cubicBezTo>
                    <a:pt x="254794" y="531019"/>
                    <a:pt x="231775" y="474663"/>
                    <a:pt x="180975" y="376238"/>
                  </a:cubicBezTo>
                  <a:cubicBezTo>
                    <a:pt x="130175" y="277813"/>
                    <a:pt x="65087" y="138906"/>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Forme libre : forme 59">
              <a:extLst>
                <a:ext uri="{FF2B5EF4-FFF2-40B4-BE49-F238E27FC236}">
                  <a16:creationId xmlns:a16="http://schemas.microsoft.com/office/drawing/2014/main" id="{BD059522-71BB-3B23-3F0D-1A041292FB13}"/>
                </a:ext>
              </a:extLst>
            </p:cNvPr>
            <p:cNvSpPr/>
            <p:nvPr/>
          </p:nvSpPr>
          <p:spPr>
            <a:xfrm>
              <a:off x="2609850" y="1733550"/>
              <a:ext cx="652463" cy="1333500"/>
            </a:xfrm>
            <a:custGeom>
              <a:avLst/>
              <a:gdLst>
                <a:gd name="connsiteX0" fmla="*/ 0 w 652463"/>
                <a:gd name="connsiteY0" fmla="*/ 0 h 1333500"/>
                <a:gd name="connsiteX1" fmla="*/ 204788 w 652463"/>
                <a:gd name="connsiteY1" fmla="*/ 357188 h 1333500"/>
                <a:gd name="connsiteX2" fmla="*/ 371475 w 652463"/>
                <a:gd name="connsiteY2" fmla="*/ 590550 h 1333500"/>
                <a:gd name="connsiteX3" fmla="*/ 509588 w 652463"/>
                <a:gd name="connsiteY3" fmla="*/ 766763 h 1333500"/>
                <a:gd name="connsiteX4" fmla="*/ 595313 w 652463"/>
                <a:gd name="connsiteY4" fmla="*/ 914400 h 1333500"/>
                <a:gd name="connsiteX5" fmla="*/ 633413 w 652463"/>
                <a:gd name="connsiteY5" fmla="*/ 1047750 h 1333500"/>
                <a:gd name="connsiteX6" fmla="*/ 652463 w 652463"/>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3" h="1333500">
                  <a:moveTo>
                    <a:pt x="0" y="0"/>
                  </a:moveTo>
                  <a:cubicBezTo>
                    <a:pt x="71438" y="129381"/>
                    <a:pt x="142876" y="258763"/>
                    <a:pt x="204788" y="357188"/>
                  </a:cubicBezTo>
                  <a:cubicBezTo>
                    <a:pt x="266700" y="455613"/>
                    <a:pt x="320675" y="522288"/>
                    <a:pt x="371475" y="590550"/>
                  </a:cubicBezTo>
                  <a:cubicBezTo>
                    <a:pt x="422275" y="658813"/>
                    <a:pt x="472282" y="712788"/>
                    <a:pt x="509588" y="766763"/>
                  </a:cubicBezTo>
                  <a:cubicBezTo>
                    <a:pt x="546894" y="820738"/>
                    <a:pt x="574676" y="867569"/>
                    <a:pt x="595313" y="914400"/>
                  </a:cubicBezTo>
                  <a:cubicBezTo>
                    <a:pt x="615950" y="961231"/>
                    <a:pt x="623888" y="977900"/>
                    <a:pt x="633413" y="1047750"/>
                  </a:cubicBezTo>
                  <a:cubicBezTo>
                    <a:pt x="642938" y="1117600"/>
                    <a:pt x="647700" y="1225550"/>
                    <a:pt x="652463" y="133350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Forme libre : forme 60">
              <a:extLst>
                <a:ext uri="{FF2B5EF4-FFF2-40B4-BE49-F238E27FC236}">
                  <a16:creationId xmlns:a16="http://schemas.microsoft.com/office/drawing/2014/main" id="{4A979B10-2DCD-24C1-F7D1-9BE935FD6CC6}"/>
                </a:ext>
              </a:extLst>
            </p:cNvPr>
            <p:cNvSpPr/>
            <p:nvPr/>
          </p:nvSpPr>
          <p:spPr>
            <a:xfrm>
              <a:off x="3148013" y="1824038"/>
              <a:ext cx="633412" cy="623887"/>
            </a:xfrm>
            <a:custGeom>
              <a:avLst/>
              <a:gdLst>
                <a:gd name="connsiteX0" fmla="*/ 0 w 633412"/>
                <a:gd name="connsiteY0" fmla="*/ 623887 h 623887"/>
                <a:gd name="connsiteX1" fmla="*/ 152400 w 633412"/>
                <a:gd name="connsiteY1" fmla="*/ 514350 h 623887"/>
                <a:gd name="connsiteX2" fmla="*/ 204787 w 633412"/>
                <a:gd name="connsiteY2" fmla="*/ 376237 h 623887"/>
                <a:gd name="connsiteX3" fmla="*/ 247650 w 633412"/>
                <a:gd name="connsiteY3" fmla="*/ 214312 h 623887"/>
                <a:gd name="connsiteX4" fmla="*/ 328612 w 633412"/>
                <a:gd name="connsiteY4" fmla="*/ 114300 h 623887"/>
                <a:gd name="connsiteX5" fmla="*/ 471487 w 633412"/>
                <a:gd name="connsiteY5" fmla="*/ 66675 h 623887"/>
                <a:gd name="connsiteX6" fmla="*/ 633412 w 633412"/>
                <a:gd name="connsiteY6"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412" h="623887">
                  <a:moveTo>
                    <a:pt x="0" y="623887"/>
                  </a:moveTo>
                  <a:cubicBezTo>
                    <a:pt x="59134" y="589756"/>
                    <a:pt x="118269" y="555625"/>
                    <a:pt x="152400" y="514350"/>
                  </a:cubicBezTo>
                  <a:cubicBezTo>
                    <a:pt x="186531" y="473075"/>
                    <a:pt x="188912" y="426243"/>
                    <a:pt x="204787" y="376237"/>
                  </a:cubicBezTo>
                  <a:cubicBezTo>
                    <a:pt x="220662" y="326231"/>
                    <a:pt x="227013" y="257968"/>
                    <a:pt x="247650" y="214312"/>
                  </a:cubicBezTo>
                  <a:cubicBezTo>
                    <a:pt x="268287" y="170656"/>
                    <a:pt x="291306" y="138906"/>
                    <a:pt x="328612" y="114300"/>
                  </a:cubicBezTo>
                  <a:cubicBezTo>
                    <a:pt x="365918" y="89694"/>
                    <a:pt x="420687" y="85725"/>
                    <a:pt x="471487" y="66675"/>
                  </a:cubicBezTo>
                  <a:cubicBezTo>
                    <a:pt x="522287" y="47625"/>
                    <a:pt x="577849" y="23812"/>
                    <a:pt x="633412"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Forme libre : forme 61">
              <a:extLst>
                <a:ext uri="{FF2B5EF4-FFF2-40B4-BE49-F238E27FC236}">
                  <a16:creationId xmlns:a16="http://schemas.microsoft.com/office/drawing/2014/main" id="{1D92CF54-3C92-45D8-8E3A-36C4EE2A2F58}"/>
                </a:ext>
              </a:extLst>
            </p:cNvPr>
            <p:cNvSpPr/>
            <p:nvPr/>
          </p:nvSpPr>
          <p:spPr>
            <a:xfrm>
              <a:off x="1576388" y="1690688"/>
              <a:ext cx="962025" cy="704850"/>
            </a:xfrm>
            <a:custGeom>
              <a:avLst/>
              <a:gdLst>
                <a:gd name="connsiteX0" fmla="*/ 962025 w 962025"/>
                <a:gd name="connsiteY0" fmla="*/ 0 h 704850"/>
                <a:gd name="connsiteX1" fmla="*/ 747712 w 962025"/>
                <a:gd name="connsiteY1" fmla="*/ 133350 h 704850"/>
                <a:gd name="connsiteX2" fmla="*/ 390525 w 962025"/>
                <a:gd name="connsiteY2" fmla="*/ 385762 h 704850"/>
                <a:gd name="connsiteX3" fmla="*/ 176212 w 962025"/>
                <a:gd name="connsiteY3" fmla="*/ 590550 h 704850"/>
                <a:gd name="connsiteX4" fmla="*/ 0 w 962025"/>
                <a:gd name="connsiteY4" fmla="*/ 704850 h 70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704850">
                  <a:moveTo>
                    <a:pt x="962025" y="0"/>
                  </a:moveTo>
                  <a:cubicBezTo>
                    <a:pt x="902493" y="34528"/>
                    <a:pt x="842962" y="69056"/>
                    <a:pt x="747712" y="133350"/>
                  </a:cubicBezTo>
                  <a:cubicBezTo>
                    <a:pt x="652462" y="197644"/>
                    <a:pt x="485775" y="309562"/>
                    <a:pt x="390525" y="385762"/>
                  </a:cubicBezTo>
                  <a:cubicBezTo>
                    <a:pt x="295275" y="461962"/>
                    <a:pt x="241299" y="537369"/>
                    <a:pt x="176212" y="590550"/>
                  </a:cubicBezTo>
                  <a:cubicBezTo>
                    <a:pt x="111125" y="643731"/>
                    <a:pt x="55562" y="674290"/>
                    <a:pt x="0" y="704850"/>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Forme libre : forme 62">
              <a:extLst>
                <a:ext uri="{FF2B5EF4-FFF2-40B4-BE49-F238E27FC236}">
                  <a16:creationId xmlns:a16="http://schemas.microsoft.com/office/drawing/2014/main" id="{3B5F615F-FCE7-698D-1ED7-E92345AC4C2F}"/>
                </a:ext>
              </a:extLst>
            </p:cNvPr>
            <p:cNvSpPr/>
            <p:nvPr/>
          </p:nvSpPr>
          <p:spPr>
            <a:xfrm>
              <a:off x="1580698" y="1960266"/>
              <a:ext cx="302236" cy="343265"/>
            </a:xfrm>
            <a:custGeom>
              <a:avLst/>
              <a:gdLst>
                <a:gd name="connsiteX0" fmla="*/ 6515 w 301932"/>
                <a:gd name="connsiteY0" fmla="*/ 200002 h 326665"/>
                <a:gd name="connsiteX1" fmla="*/ 187490 w 301932"/>
                <a:gd name="connsiteY1" fmla="*/ 4740 h 326665"/>
                <a:gd name="connsiteX2" fmla="*/ 249402 w 301932"/>
                <a:gd name="connsiteY2" fmla="*/ 66652 h 326665"/>
                <a:gd name="connsiteX3" fmla="*/ 297027 w 301932"/>
                <a:gd name="connsiteY3" fmla="*/ 138090 h 326665"/>
                <a:gd name="connsiteX4" fmla="*/ 125577 w 301932"/>
                <a:gd name="connsiteY4" fmla="*/ 280965 h 326665"/>
                <a:gd name="connsiteX5" fmla="*/ 49377 w 301932"/>
                <a:gd name="connsiteY5" fmla="*/ 323827 h 326665"/>
                <a:gd name="connsiteX6" fmla="*/ 6515 w 301932"/>
                <a:gd name="connsiteY6" fmla="*/ 200002 h 326665"/>
                <a:gd name="connsiteX0" fmla="*/ 5105 w 300522"/>
                <a:gd name="connsiteY0" fmla="*/ 200002 h 340119"/>
                <a:gd name="connsiteX1" fmla="*/ 186080 w 300522"/>
                <a:gd name="connsiteY1" fmla="*/ 4740 h 340119"/>
                <a:gd name="connsiteX2" fmla="*/ 247992 w 300522"/>
                <a:gd name="connsiteY2" fmla="*/ 66652 h 340119"/>
                <a:gd name="connsiteX3" fmla="*/ 295617 w 300522"/>
                <a:gd name="connsiteY3" fmla="*/ 138090 h 340119"/>
                <a:gd name="connsiteX4" fmla="*/ 124167 w 300522"/>
                <a:gd name="connsiteY4" fmla="*/ 280965 h 340119"/>
                <a:gd name="connsiteX5" fmla="*/ 57492 w 300522"/>
                <a:gd name="connsiteY5" fmla="*/ 338115 h 340119"/>
                <a:gd name="connsiteX6" fmla="*/ 5105 w 300522"/>
                <a:gd name="connsiteY6" fmla="*/ 200002 h 340119"/>
                <a:gd name="connsiteX0" fmla="*/ 5215 w 299300"/>
                <a:gd name="connsiteY0" fmla="*/ 200002 h 341358"/>
                <a:gd name="connsiteX1" fmla="*/ 186190 w 299300"/>
                <a:gd name="connsiteY1" fmla="*/ 4740 h 341358"/>
                <a:gd name="connsiteX2" fmla="*/ 248102 w 299300"/>
                <a:gd name="connsiteY2" fmla="*/ 66652 h 341358"/>
                <a:gd name="connsiteX3" fmla="*/ 295727 w 299300"/>
                <a:gd name="connsiteY3" fmla="*/ 138090 h 341358"/>
                <a:gd name="connsiteX4" fmla="*/ 148090 w 299300"/>
                <a:gd name="connsiteY4" fmla="*/ 285727 h 341358"/>
                <a:gd name="connsiteX5" fmla="*/ 57602 w 299300"/>
                <a:gd name="connsiteY5" fmla="*/ 338115 h 341358"/>
                <a:gd name="connsiteX6" fmla="*/ 5215 w 299300"/>
                <a:gd name="connsiteY6" fmla="*/ 200002 h 341358"/>
                <a:gd name="connsiteX0" fmla="*/ 5215 w 302236"/>
                <a:gd name="connsiteY0" fmla="*/ 201909 h 343265"/>
                <a:gd name="connsiteX1" fmla="*/ 186190 w 302236"/>
                <a:gd name="connsiteY1" fmla="*/ 6647 h 343265"/>
                <a:gd name="connsiteX2" fmla="*/ 267152 w 302236"/>
                <a:gd name="connsiteY2" fmla="*/ 54272 h 343265"/>
                <a:gd name="connsiteX3" fmla="*/ 295727 w 302236"/>
                <a:gd name="connsiteY3" fmla="*/ 139997 h 343265"/>
                <a:gd name="connsiteX4" fmla="*/ 148090 w 302236"/>
                <a:gd name="connsiteY4" fmla="*/ 287634 h 343265"/>
                <a:gd name="connsiteX5" fmla="*/ 57602 w 302236"/>
                <a:gd name="connsiteY5" fmla="*/ 340022 h 343265"/>
                <a:gd name="connsiteX6" fmla="*/ 5215 w 302236"/>
                <a:gd name="connsiteY6" fmla="*/ 201909 h 34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6" h="343265">
                  <a:moveTo>
                    <a:pt x="5215" y="201909"/>
                  </a:moveTo>
                  <a:cubicBezTo>
                    <a:pt x="26646" y="146347"/>
                    <a:pt x="142534" y="31253"/>
                    <a:pt x="186190" y="6647"/>
                  </a:cubicBezTo>
                  <a:cubicBezTo>
                    <a:pt x="229846" y="-17959"/>
                    <a:pt x="248896" y="32047"/>
                    <a:pt x="267152" y="54272"/>
                  </a:cubicBezTo>
                  <a:cubicBezTo>
                    <a:pt x="285408" y="76497"/>
                    <a:pt x="315571" y="101103"/>
                    <a:pt x="295727" y="139997"/>
                  </a:cubicBezTo>
                  <a:cubicBezTo>
                    <a:pt x="275883" y="178891"/>
                    <a:pt x="189365" y="256678"/>
                    <a:pt x="148090" y="287634"/>
                  </a:cubicBezTo>
                  <a:cubicBezTo>
                    <a:pt x="106815" y="318590"/>
                    <a:pt x="81414" y="354309"/>
                    <a:pt x="57602" y="340022"/>
                  </a:cubicBezTo>
                  <a:cubicBezTo>
                    <a:pt x="33790" y="325735"/>
                    <a:pt x="-16216" y="257471"/>
                    <a:pt x="5215" y="20190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Forme libre : forme 63">
              <a:extLst>
                <a:ext uri="{FF2B5EF4-FFF2-40B4-BE49-F238E27FC236}">
                  <a16:creationId xmlns:a16="http://schemas.microsoft.com/office/drawing/2014/main" id="{E138F07A-8429-D62A-C79A-AF08AB6DF3C5}"/>
                </a:ext>
              </a:extLst>
            </p:cNvPr>
            <p:cNvSpPr/>
            <p:nvPr/>
          </p:nvSpPr>
          <p:spPr>
            <a:xfrm>
              <a:off x="1476346" y="1138043"/>
              <a:ext cx="373349" cy="539423"/>
            </a:xfrm>
            <a:custGeom>
              <a:avLst/>
              <a:gdLst>
                <a:gd name="connsiteX0" fmla="*/ 29 w 373349"/>
                <a:gd name="connsiteY0" fmla="*/ 138307 h 539423"/>
                <a:gd name="connsiteX1" fmla="*/ 190529 w 373349"/>
                <a:gd name="connsiteY1" fmla="*/ 195 h 539423"/>
                <a:gd name="connsiteX2" fmla="*/ 290542 w 373349"/>
                <a:gd name="connsiteY2" fmla="*/ 109732 h 539423"/>
                <a:gd name="connsiteX3" fmla="*/ 185767 w 373349"/>
                <a:gd name="connsiteY3" fmla="*/ 185932 h 539423"/>
                <a:gd name="connsiteX4" fmla="*/ 352454 w 373349"/>
                <a:gd name="connsiteY4" fmla="*/ 409770 h 539423"/>
                <a:gd name="connsiteX5" fmla="*/ 366742 w 373349"/>
                <a:gd name="connsiteY5" fmla="*/ 505020 h 539423"/>
                <a:gd name="connsiteX6" fmla="*/ 314354 w 373349"/>
                <a:gd name="connsiteY6" fmla="*/ 533595 h 539423"/>
                <a:gd name="connsiteX7" fmla="*/ 204817 w 373349"/>
                <a:gd name="connsiteY7" fmla="*/ 400245 h 539423"/>
                <a:gd name="connsiteX8" fmla="*/ 29 w 373349"/>
                <a:gd name="connsiteY8" fmla="*/ 138307 h 53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49" h="539423">
                  <a:moveTo>
                    <a:pt x="29" y="138307"/>
                  </a:moveTo>
                  <a:cubicBezTo>
                    <a:pt x="-2352" y="71632"/>
                    <a:pt x="142110" y="4957"/>
                    <a:pt x="190529" y="195"/>
                  </a:cubicBezTo>
                  <a:cubicBezTo>
                    <a:pt x="238948" y="-4567"/>
                    <a:pt x="291336" y="78776"/>
                    <a:pt x="290542" y="109732"/>
                  </a:cubicBezTo>
                  <a:cubicBezTo>
                    <a:pt x="289748" y="140688"/>
                    <a:pt x="175448" y="135926"/>
                    <a:pt x="185767" y="185932"/>
                  </a:cubicBezTo>
                  <a:cubicBezTo>
                    <a:pt x="196086" y="235938"/>
                    <a:pt x="322292" y="356589"/>
                    <a:pt x="352454" y="409770"/>
                  </a:cubicBezTo>
                  <a:cubicBezTo>
                    <a:pt x="382616" y="462951"/>
                    <a:pt x="373092" y="484383"/>
                    <a:pt x="366742" y="505020"/>
                  </a:cubicBezTo>
                  <a:cubicBezTo>
                    <a:pt x="360392" y="525657"/>
                    <a:pt x="341342" y="551058"/>
                    <a:pt x="314354" y="533595"/>
                  </a:cubicBezTo>
                  <a:cubicBezTo>
                    <a:pt x="287366" y="516132"/>
                    <a:pt x="257998" y="458982"/>
                    <a:pt x="204817" y="400245"/>
                  </a:cubicBezTo>
                  <a:cubicBezTo>
                    <a:pt x="151636" y="341508"/>
                    <a:pt x="2410" y="204982"/>
                    <a:pt x="29" y="138307"/>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Forme libre : forme 64">
              <a:extLst>
                <a:ext uri="{FF2B5EF4-FFF2-40B4-BE49-F238E27FC236}">
                  <a16:creationId xmlns:a16="http://schemas.microsoft.com/office/drawing/2014/main" id="{9FC4B115-8099-2CEA-8B9E-61EC754ECC6D}"/>
                </a:ext>
              </a:extLst>
            </p:cNvPr>
            <p:cNvSpPr/>
            <p:nvPr/>
          </p:nvSpPr>
          <p:spPr>
            <a:xfrm>
              <a:off x="832884" y="4505489"/>
              <a:ext cx="361680" cy="909772"/>
            </a:xfrm>
            <a:custGeom>
              <a:avLst/>
              <a:gdLst>
                <a:gd name="connsiteX0" fmla="*/ 554 w 361680"/>
                <a:gd name="connsiteY0" fmla="*/ 66511 h 909772"/>
                <a:gd name="connsiteX1" fmla="*/ 172004 w 361680"/>
                <a:gd name="connsiteY1" fmla="*/ 766599 h 909772"/>
                <a:gd name="connsiteX2" fmla="*/ 219629 w 361680"/>
                <a:gd name="connsiteY2" fmla="*/ 890424 h 909772"/>
                <a:gd name="connsiteX3" fmla="*/ 314879 w 361680"/>
                <a:gd name="connsiteY3" fmla="*/ 861849 h 909772"/>
                <a:gd name="connsiteX4" fmla="*/ 357741 w 361680"/>
                <a:gd name="connsiteY4" fmla="*/ 447511 h 909772"/>
                <a:gd name="connsiteX5" fmla="*/ 219629 w 361680"/>
                <a:gd name="connsiteY5" fmla="*/ 399886 h 909772"/>
                <a:gd name="connsiteX6" fmla="*/ 119616 w 361680"/>
                <a:gd name="connsiteY6" fmla="*/ 66511 h 909772"/>
                <a:gd name="connsiteX7" fmla="*/ 554 w 361680"/>
                <a:gd name="connsiteY7" fmla="*/ 66511 h 90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680" h="909772">
                  <a:moveTo>
                    <a:pt x="554" y="66511"/>
                  </a:moveTo>
                  <a:cubicBezTo>
                    <a:pt x="9285" y="183192"/>
                    <a:pt x="135492" y="629280"/>
                    <a:pt x="172004" y="766599"/>
                  </a:cubicBezTo>
                  <a:cubicBezTo>
                    <a:pt x="208516" y="903918"/>
                    <a:pt x="195817" y="874549"/>
                    <a:pt x="219629" y="890424"/>
                  </a:cubicBezTo>
                  <a:cubicBezTo>
                    <a:pt x="243442" y="906299"/>
                    <a:pt x="291860" y="935668"/>
                    <a:pt x="314879" y="861849"/>
                  </a:cubicBezTo>
                  <a:cubicBezTo>
                    <a:pt x="337898" y="788030"/>
                    <a:pt x="373616" y="524505"/>
                    <a:pt x="357741" y="447511"/>
                  </a:cubicBezTo>
                  <a:cubicBezTo>
                    <a:pt x="341866" y="370517"/>
                    <a:pt x="259316" y="463386"/>
                    <a:pt x="219629" y="399886"/>
                  </a:cubicBezTo>
                  <a:cubicBezTo>
                    <a:pt x="179942" y="336386"/>
                    <a:pt x="150572" y="122074"/>
                    <a:pt x="119616" y="66511"/>
                  </a:cubicBezTo>
                  <a:cubicBezTo>
                    <a:pt x="88660" y="10948"/>
                    <a:pt x="-8177" y="-50170"/>
                    <a:pt x="554" y="66511"/>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Forme libre : forme 65">
              <a:extLst>
                <a:ext uri="{FF2B5EF4-FFF2-40B4-BE49-F238E27FC236}">
                  <a16:creationId xmlns:a16="http://schemas.microsoft.com/office/drawing/2014/main" id="{F0758B65-36EE-08F2-E0C9-61E7E947AA05}"/>
                </a:ext>
              </a:extLst>
            </p:cNvPr>
            <p:cNvSpPr/>
            <p:nvPr/>
          </p:nvSpPr>
          <p:spPr>
            <a:xfrm>
              <a:off x="3951376" y="6039742"/>
              <a:ext cx="1447207" cy="718753"/>
            </a:xfrm>
            <a:custGeom>
              <a:avLst/>
              <a:gdLst>
                <a:gd name="connsiteX0" fmla="*/ 1363574 w 1447207"/>
                <a:gd name="connsiteY0" fmla="*/ 718246 h 718753"/>
                <a:gd name="connsiteX1" fmla="*/ 1444537 w 1447207"/>
                <a:gd name="connsiteY1" fmla="*/ 618233 h 718753"/>
                <a:gd name="connsiteX2" fmla="*/ 1415962 w 1447207"/>
                <a:gd name="connsiteY2" fmla="*/ 327721 h 718753"/>
                <a:gd name="connsiteX3" fmla="*/ 1301662 w 1447207"/>
                <a:gd name="connsiteY3" fmla="*/ 265808 h 718753"/>
                <a:gd name="connsiteX4" fmla="*/ 887324 w 1447207"/>
                <a:gd name="connsiteY4" fmla="*/ 180083 h 718753"/>
                <a:gd name="connsiteX5" fmla="*/ 644437 w 1447207"/>
                <a:gd name="connsiteY5" fmla="*/ 13396 h 718753"/>
                <a:gd name="connsiteX6" fmla="*/ 401549 w 1447207"/>
                <a:gd name="connsiteY6" fmla="*/ 70546 h 718753"/>
                <a:gd name="connsiteX7" fmla="*/ 49124 w 1447207"/>
                <a:gd name="connsiteY7" fmla="*/ 546796 h 718753"/>
                <a:gd name="connsiteX8" fmla="*/ 15787 w 1447207"/>
                <a:gd name="connsiteY8" fmla="*/ 680146 h 718753"/>
                <a:gd name="connsiteX9" fmla="*/ 172949 w 1447207"/>
                <a:gd name="connsiteY9" fmla="*/ 599183 h 718753"/>
                <a:gd name="connsiteX10" fmla="*/ 477749 w 1447207"/>
                <a:gd name="connsiteY10" fmla="*/ 208658 h 718753"/>
                <a:gd name="connsiteX11" fmla="*/ 572999 w 1447207"/>
                <a:gd name="connsiteY11" fmla="*/ 141983 h 718753"/>
                <a:gd name="connsiteX12" fmla="*/ 863512 w 1447207"/>
                <a:gd name="connsiteY12" fmla="*/ 294383 h 718753"/>
                <a:gd name="connsiteX13" fmla="*/ 1177837 w 1447207"/>
                <a:gd name="connsiteY13" fmla="*/ 584896 h 718753"/>
                <a:gd name="connsiteX14" fmla="*/ 1363574 w 1447207"/>
                <a:gd name="connsiteY14" fmla="*/ 718246 h 71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7207" h="718753">
                  <a:moveTo>
                    <a:pt x="1363574" y="718246"/>
                  </a:moveTo>
                  <a:cubicBezTo>
                    <a:pt x="1408024" y="723802"/>
                    <a:pt x="1435806" y="683320"/>
                    <a:pt x="1444537" y="618233"/>
                  </a:cubicBezTo>
                  <a:cubicBezTo>
                    <a:pt x="1453268" y="553146"/>
                    <a:pt x="1439774" y="386458"/>
                    <a:pt x="1415962" y="327721"/>
                  </a:cubicBezTo>
                  <a:cubicBezTo>
                    <a:pt x="1392150" y="268984"/>
                    <a:pt x="1389768" y="290414"/>
                    <a:pt x="1301662" y="265808"/>
                  </a:cubicBezTo>
                  <a:cubicBezTo>
                    <a:pt x="1213556" y="241202"/>
                    <a:pt x="996861" y="222152"/>
                    <a:pt x="887324" y="180083"/>
                  </a:cubicBezTo>
                  <a:cubicBezTo>
                    <a:pt x="777787" y="138014"/>
                    <a:pt x="725399" y="31652"/>
                    <a:pt x="644437" y="13396"/>
                  </a:cubicBezTo>
                  <a:cubicBezTo>
                    <a:pt x="563475" y="-4860"/>
                    <a:pt x="500768" y="-18354"/>
                    <a:pt x="401549" y="70546"/>
                  </a:cubicBezTo>
                  <a:cubicBezTo>
                    <a:pt x="302330" y="159446"/>
                    <a:pt x="113418" y="445196"/>
                    <a:pt x="49124" y="546796"/>
                  </a:cubicBezTo>
                  <a:cubicBezTo>
                    <a:pt x="-15170" y="648396"/>
                    <a:pt x="-4850" y="671415"/>
                    <a:pt x="15787" y="680146"/>
                  </a:cubicBezTo>
                  <a:cubicBezTo>
                    <a:pt x="36424" y="688877"/>
                    <a:pt x="95955" y="677764"/>
                    <a:pt x="172949" y="599183"/>
                  </a:cubicBezTo>
                  <a:cubicBezTo>
                    <a:pt x="249943" y="520602"/>
                    <a:pt x="411074" y="284858"/>
                    <a:pt x="477749" y="208658"/>
                  </a:cubicBezTo>
                  <a:cubicBezTo>
                    <a:pt x="544424" y="132458"/>
                    <a:pt x="508705" y="127696"/>
                    <a:pt x="572999" y="141983"/>
                  </a:cubicBezTo>
                  <a:cubicBezTo>
                    <a:pt x="637293" y="156270"/>
                    <a:pt x="762706" y="220564"/>
                    <a:pt x="863512" y="294383"/>
                  </a:cubicBezTo>
                  <a:cubicBezTo>
                    <a:pt x="964318" y="368202"/>
                    <a:pt x="1097668" y="512665"/>
                    <a:pt x="1177837" y="584896"/>
                  </a:cubicBezTo>
                  <a:cubicBezTo>
                    <a:pt x="1258006" y="657127"/>
                    <a:pt x="1319124" y="712690"/>
                    <a:pt x="1363574" y="718246"/>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Forme libre : forme 66">
              <a:extLst>
                <a:ext uri="{FF2B5EF4-FFF2-40B4-BE49-F238E27FC236}">
                  <a16:creationId xmlns:a16="http://schemas.microsoft.com/office/drawing/2014/main" id="{1E952FFA-B3A8-A4F8-6371-7F852DBB4F0A}"/>
                </a:ext>
              </a:extLst>
            </p:cNvPr>
            <p:cNvSpPr/>
            <p:nvPr/>
          </p:nvSpPr>
          <p:spPr>
            <a:xfrm>
              <a:off x="2866460" y="4269311"/>
              <a:ext cx="480743" cy="338529"/>
            </a:xfrm>
            <a:custGeom>
              <a:avLst/>
              <a:gdLst>
                <a:gd name="connsiteX0" fmla="*/ 200590 w 433480"/>
                <a:gd name="connsiteY0" fmla="*/ 269 h 341066"/>
                <a:gd name="connsiteX1" fmla="*/ 429190 w 433480"/>
                <a:gd name="connsiteY1" fmla="*/ 81232 h 341066"/>
                <a:gd name="connsiteX2" fmla="*/ 348228 w 433480"/>
                <a:gd name="connsiteY2" fmla="*/ 305069 h 341066"/>
                <a:gd name="connsiteX3" fmla="*/ 326796 w 433480"/>
                <a:gd name="connsiteY3" fmla="*/ 338407 h 341066"/>
                <a:gd name="connsiteX4" fmla="*/ 95815 w 433480"/>
                <a:gd name="connsiteY4" fmla="*/ 281257 h 341066"/>
                <a:gd name="connsiteX5" fmla="*/ 26759 w 433480"/>
                <a:gd name="connsiteY5" fmla="*/ 250301 h 341066"/>
                <a:gd name="connsiteX6" fmla="*/ 565 w 433480"/>
                <a:gd name="connsiteY6" fmla="*/ 171719 h 341066"/>
                <a:gd name="connsiteX7" fmla="*/ 48190 w 433480"/>
                <a:gd name="connsiteY7" fmla="*/ 69326 h 341066"/>
                <a:gd name="connsiteX8" fmla="*/ 110103 w 433480"/>
                <a:gd name="connsiteY8" fmla="*/ 55038 h 341066"/>
                <a:gd name="connsiteX9" fmla="*/ 200590 w 433480"/>
                <a:gd name="connsiteY9" fmla="*/ 269 h 341066"/>
                <a:gd name="connsiteX0" fmla="*/ 200590 w 438269"/>
                <a:gd name="connsiteY0" fmla="*/ 269 h 338529"/>
                <a:gd name="connsiteX1" fmla="*/ 429190 w 438269"/>
                <a:gd name="connsiteY1" fmla="*/ 81232 h 338529"/>
                <a:gd name="connsiteX2" fmla="*/ 386328 w 438269"/>
                <a:gd name="connsiteY2" fmla="*/ 264588 h 338529"/>
                <a:gd name="connsiteX3" fmla="*/ 326796 w 438269"/>
                <a:gd name="connsiteY3" fmla="*/ 338407 h 338529"/>
                <a:gd name="connsiteX4" fmla="*/ 95815 w 438269"/>
                <a:gd name="connsiteY4" fmla="*/ 281257 h 338529"/>
                <a:gd name="connsiteX5" fmla="*/ 26759 w 438269"/>
                <a:gd name="connsiteY5" fmla="*/ 250301 h 338529"/>
                <a:gd name="connsiteX6" fmla="*/ 565 w 438269"/>
                <a:gd name="connsiteY6" fmla="*/ 171719 h 338529"/>
                <a:gd name="connsiteX7" fmla="*/ 48190 w 438269"/>
                <a:gd name="connsiteY7" fmla="*/ 69326 h 338529"/>
                <a:gd name="connsiteX8" fmla="*/ 110103 w 438269"/>
                <a:gd name="connsiteY8" fmla="*/ 55038 h 338529"/>
                <a:gd name="connsiteX9" fmla="*/ 200590 w 438269"/>
                <a:gd name="connsiteY9" fmla="*/ 269 h 3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269" h="338529">
                  <a:moveTo>
                    <a:pt x="200590" y="269"/>
                  </a:moveTo>
                  <a:cubicBezTo>
                    <a:pt x="253771" y="4635"/>
                    <a:pt x="398234" y="37179"/>
                    <a:pt x="429190" y="81232"/>
                  </a:cubicBezTo>
                  <a:cubicBezTo>
                    <a:pt x="460146" y="125285"/>
                    <a:pt x="403394" y="221726"/>
                    <a:pt x="386328" y="264588"/>
                  </a:cubicBezTo>
                  <a:cubicBezTo>
                    <a:pt x="369262" y="307450"/>
                    <a:pt x="375215" y="335629"/>
                    <a:pt x="326796" y="338407"/>
                  </a:cubicBezTo>
                  <a:cubicBezTo>
                    <a:pt x="278377" y="341185"/>
                    <a:pt x="145821" y="295941"/>
                    <a:pt x="95815" y="281257"/>
                  </a:cubicBezTo>
                  <a:cubicBezTo>
                    <a:pt x="45809" y="266573"/>
                    <a:pt x="42634" y="268557"/>
                    <a:pt x="26759" y="250301"/>
                  </a:cubicBezTo>
                  <a:cubicBezTo>
                    <a:pt x="10884" y="232045"/>
                    <a:pt x="-3007" y="201881"/>
                    <a:pt x="565" y="171719"/>
                  </a:cubicBezTo>
                  <a:cubicBezTo>
                    <a:pt x="4137" y="141557"/>
                    <a:pt x="29934" y="88773"/>
                    <a:pt x="48190" y="69326"/>
                  </a:cubicBezTo>
                  <a:cubicBezTo>
                    <a:pt x="66446" y="49879"/>
                    <a:pt x="83512" y="64166"/>
                    <a:pt x="110103" y="55038"/>
                  </a:cubicBezTo>
                  <a:cubicBezTo>
                    <a:pt x="136694" y="45910"/>
                    <a:pt x="147409" y="-4097"/>
                    <a:pt x="200590" y="26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000000"/>
                  </a:solidFill>
                </a:rPr>
                <a:t>72%</a:t>
              </a:r>
              <a:endParaRPr lang="fr-BE" b="1">
                <a:solidFill>
                  <a:srgbClr val="000000"/>
                </a:solidFill>
              </a:endParaRPr>
            </a:p>
          </p:txBody>
        </p:sp>
        <p:sp>
          <p:nvSpPr>
            <p:cNvPr id="68" name="Forme libre : forme 67">
              <a:extLst>
                <a:ext uri="{FF2B5EF4-FFF2-40B4-BE49-F238E27FC236}">
                  <a16:creationId xmlns:a16="http://schemas.microsoft.com/office/drawing/2014/main" id="{2C607625-07E4-3B19-BA63-10FF86424578}"/>
                </a:ext>
              </a:extLst>
            </p:cNvPr>
            <p:cNvSpPr/>
            <p:nvPr/>
          </p:nvSpPr>
          <p:spPr>
            <a:xfrm>
              <a:off x="1888331" y="4112419"/>
              <a:ext cx="925742" cy="402431"/>
            </a:xfrm>
            <a:custGeom>
              <a:avLst/>
              <a:gdLst>
                <a:gd name="connsiteX0" fmla="*/ 0 w 985838"/>
                <a:gd name="connsiteY0" fmla="*/ 0 h 421481"/>
                <a:gd name="connsiteX1" fmla="*/ 178594 w 985838"/>
                <a:gd name="connsiteY1" fmla="*/ 78581 h 421481"/>
                <a:gd name="connsiteX2" fmla="*/ 409575 w 985838"/>
                <a:gd name="connsiteY2" fmla="*/ 164306 h 421481"/>
                <a:gd name="connsiteX3" fmla="*/ 702469 w 985838"/>
                <a:gd name="connsiteY3" fmla="*/ 290512 h 421481"/>
                <a:gd name="connsiteX4" fmla="*/ 985838 w 985838"/>
                <a:gd name="connsiteY4" fmla="*/ 421481 h 42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8" h="421481">
                  <a:moveTo>
                    <a:pt x="0" y="0"/>
                  </a:moveTo>
                  <a:cubicBezTo>
                    <a:pt x="55166" y="25598"/>
                    <a:pt x="110332" y="51197"/>
                    <a:pt x="178594" y="78581"/>
                  </a:cubicBezTo>
                  <a:cubicBezTo>
                    <a:pt x="246857" y="105965"/>
                    <a:pt x="322263" y="128984"/>
                    <a:pt x="409575" y="164306"/>
                  </a:cubicBezTo>
                  <a:cubicBezTo>
                    <a:pt x="496888" y="199628"/>
                    <a:pt x="606425" y="247650"/>
                    <a:pt x="702469" y="290512"/>
                  </a:cubicBezTo>
                  <a:cubicBezTo>
                    <a:pt x="798513" y="333374"/>
                    <a:pt x="892175" y="377427"/>
                    <a:pt x="985838" y="421481"/>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Forme libre : forme 68">
              <a:extLst>
                <a:ext uri="{FF2B5EF4-FFF2-40B4-BE49-F238E27FC236}">
                  <a16:creationId xmlns:a16="http://schemas.microsoft.com/office/drawing/2014/main" id="{0AB08717-229C-1106-2E48-A1B01C81E964}"/>
                </a:ext>
              </a:extLst>
            </p:cNvPr>
            <p:cNvSpPr/>
            <p:nvPr/>
          </p:nvSpPr>
          <p:spPr>
            <a:xfrm>
              <a:off x="3085146" y="3171073"/>
              <a:ext cx="662600" cy="599659"/>
            </a:xfrm>
            <a:custGeom>
              <a:avLst/>
              <a:gdLst>
                <a:gd name="connsiteX0" fmla="*/ 3335 w 662600"/>
                <a:gd name="connsiteY0" fmla="*/ 138865 h 599659"/>
                <a:gd name="connsiteX1" fmla="*/ 105729 w 662600"/>
                <a:gd name="connsiteY1" fmla="*/ 96002 h 599659"/>
                <a:gd name="connsiteX2" fmla="*/ 215267 w 662600"/>
                <a:gd name="connsiteY2" fmla="*/ 84096 h 599659"/>
                <a:gd name="connsiteX3" fmla="*/ 336710 w 662600"/>
                <a:gd name="connsiteY3" fmla="*/ 22183 h 599659"/>
                <a:gd name="connsiteX4" fmla="*/ 412910 w 662600"/>
                <a:gd name="connsiteY4" fmla="*/ 7896 h 599659"/>
                <a:gd name="connsiteX5" fmla="*/ 512923 w 662600"/>
                <a:gd name="connsiteY5" fmla="*/ 138865 h 599659"/>
                <a:gd name="connsiteX6" fmla="*/ 639129 w 662600"/>
                <a:gd name="connsiteY6" fmla="*/ 272215 h 599659"/>
                <a:gd name="connsiteX7" fmla="*/ 655798 w 662600"/>
                <a:gd name="connsiteY7" fmla="*/ 343652 h 599659"/>
                <a:gd name="connsiteX8" fmla="*/ 560548 w 662600"/>
                <a:gd name="connsiteY8" fmla="*/ 484146 h 599659"/>
                <a:gd name="connsiteX9" fmla="*/ 491492 w 662600"/>
                <a:gd name="connsiteY9" fmla="*/ 574633 h 599659"/>
                <a:gd name="connsiteX10" fmla="*/ 374810 w 662600"/>
                <a:gd name="connsiteY10" fmla="*/ 598446 h 599659"/>
                <a:gd name="connsiteX11" fmla="*/ 231935 w 662600"/>
                <a:gd name="connsiteY11" fmla="*/ 546058 h 599659"/>
                <a:gd name="connsiteX12" fmla="*/ 150973 w 662600"/>
                <a:gd name="connsiteY12" fmla="*/ 474621 h 599659"/>
                <a:gd name="connsiteX13" fmla="*/ 39054 w 662600"/>
                <a:gd name="connsiteY13" fmla="*/ 291265 h 599659"/>
                <a:gd name="connsiteX14" fmla="*/ 3335 w 662600"/>
                <a:gd name="connsiteY14" fmla="*/ 138865 h 59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2600" h="599659">
                  <a:moveTo>
                    <a:pt x="3335" y="138865"/>
                  </a:moveTo>
                  <a:cubicBezTo>
                    <a:pt x="14447" y="106321"/>
                    <a:pt x="70407" y="105130"/>
                    <a:pt x="105729" y="96002"/>
                  </a:cubicBezTo>
                  <a:cubicBezTo>
                    <a:pt x="141051" y="86874"/>
                    <a:pt x="176770" y="96399"/>
                    <a:pt x="215267" y="84096"/>
                  </a:cubicBezTo>
                  <a:cubicBezTo>
                    <a:pt x="253764" y="71793"/>
                    <a:pt x="303770" y="34883"/>
                    <a:pt x="336710" y="22183"/>
                  </a:cubicBezTo>
                  <a:cubicBezTo>
                    <a:pt x="369650" y="9483"/>
                    <a:pt x="383541" y="-11551"/>
                    <a:pt x="412910" y="7896"/>
                  </a:cubicBezTo>
                  <a:cubicBezTo>
                    <a:pt x="442279" y="27343"/>
                    <a:pt x="475220" y="94812"/>
                    <a:pt x="512923" y="138865"/>
                  </a:cubicBezTo>
                  <a:cubicBezTo>
                    <a:pt x="550626" y="182918"/>
                    <a:pt x="615317" y="238084"/>
                    <a:pt x="639129" y="272215"/>
                  </a:cubicBezTo>
                  <a:cubicBezTo>
                    <a:pt x="662942" y="306346"/>
                    <a:pt x="668895" y="308330"/>
                    <a:pt x="655798" y="343652"/>
                  </a:cubicBezTo>
                  <a:cubicBezTo>
                    <a:pt x="642701" y="378974"/>
                    <a:pt x="587932" y="445649"/>
                    <a:pt x="560548" y="484146"/>
                  </a:cubicBezTo>
                  <a:cubicBezTo>
                    <a:pt x="533164" y="522643"/>
                    <a:pt x="522448" y="555583"/>
                    <a:pt x="491492" y="574633"/>
                  </a:cubicBezTo>
                  <a:cubicBezTo>
                    <a:pt x="460536" y="593683"/>
                    <a:pt x="418069" y="603208"/>
                    <a:pt x="374810" y="598446"/>
                  </a:cubicBezTo>
                  <a:cubicBezTo>
                    <a:pt x="331551" y="593684"/>
                    <a:pt x="269241" y="566695"/>
                    <a:pt x="231935" y="546058"/>
                  </a:cubicBezTo>
                  <a:cubicBezTo>
                    <a:pt x="194629" y="525421"/>
                    <a:pt x="183120" y="517087"/>
                    <a:pt x="150973" y="474621"/>
                  </a:cubicBezTo>
                  <a:cubicBezTo>
                    <a:pt x="118826" y="432156"/>
                    <a:pt x="68026" y="346034"/>
                    <a:pt x="39054" y="291265"/>
                  </a:cubicBezTo>
                  <a:cubicBezTo>
                    <a:pt x="10082" y="236496"/>
                    <a:pt x="-7777" y="171409"/>
                    <a:pt x="3335" y="138865"/>
                  </a:cubicBezTo>
                  <a:close/>
                </a:path>
              </a:pathLst>
            </a:cu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000000"/>
                  </a:solidFill>
                </a:rPr>
                <a:t>52%</a:t>
              </a:r>
              <a:endParaRPr lang="fr-BE" sz="1100" b="1">
                <a:solidFill>
                  <a:srgbClr val="000000"/>
                </a:solidFill>
              </a:endParaRPr>
            </a:p>
          </p:txBody>
        </p:sp>
        <p:sp>
          <p:nvSpPr>
            <p:cNvPr id="70" name="ZoneTexte 69">
              <a:extLst>
                <a:ext uri="{FF2B5EF4-FFF2-40B4-BE49-F238E27FC236}">
                  <a16:creationId xmlns:a16="http://schemas.microsoft.com/office/drawing/2014/main" id="{42D3BBB7-308D-D7D2-C71B-6B244A89BAEF}"/>
                </a:ext>
              </a:extLst>
            </p:cNvPr>
            <p:cNvSpPr txBox="1"/>
            <p:nvPr/>
          </p:nvSpPr>
          <p:spPr>
            <a:xfrm>
              <a:off x="4277870" y="890463"/>
              <a:ext cx="2778229" cy="369795"/>
            </a:xfrm>
            <a:prstGeom prst="rect">
              <a:avLst/>
            </a:prstGeom>
            <a:solidFill>
              <a:schemeClr val="bg1"/>
            </a:solidFill>
          </p:spPr>
          <p:txBody>
            <a:bodyPr wrap="none" rtlCol="0">
              <a:spAutoFit/>
            </a:bodyPr>
            <a:lstStyle/>
            <a:p>
              <a:r>
                <a:rPr lang="fr-FR" sz="1600" b="1" dirty="0" err="1">
                  <a:solidFill>
                    <a:srgbClr val="000000"/>
                  </a:solidFill>
                  <a:latin typeface="+mj-lt"/>
                </a:rPr>
                <a:t>Belegungsrate</a:t>
              </a:r>
              <a:r>
                <a:rPr lang="fr-FR" sz="1600" b="1" dirty="0">
                  <a:solidFill>
                    <a:srgbClr val="000000"/>
                  </a:solidFill>
                  <a:latin typeface="+mj-lt"/>
                </a:rPr>
                <a:t> um 10.30 </a:t>
              </a:r>
              <a:r>
                <a:rPr lang="fr-FR" sz="1600" b="1" dirty="0" err="1">
                  <a:solidFill>
                    <a:srgbClr val="000000"/>
                  </a:solidFill>
                  <a:latin typeface="+mj-lt"/>
                </a:rPr>
                <a:t>Uhr</a:t>
              </a:r>
              <a:endParaRPr lang="fr-BE" sz="1600" b="1" dirty="0">
                <a:solidFill>
                  <a:srgbClr val="000000"/>
                </a:solidFill>
                <a:latin typeface="+mj-lt"/>
              </a:endParaRPr>
            </a:p>
          </p:txBody>
        </p:sp>
      </p:grpSp>
      <p:sp>
        <p:nvSpPr>
          <p:cNvPr id="2" name="Espace réservé du numéro de diapositive 1">
            <a:extLst>
              <a:ext uri="{FF2B5EF4-FFF2-40B4-BE49-F238E27FC236}">
                <a16:creationId xmlns:a16="http://schemas.microsoft.com/office/drawing/2014/main" id="{701276C7-679F-0B2A-B369-740B3536AA67}"/>
              </a:ext>
            </a:extLst>
          </p:cNvPr>
          <p:cNvSpPr>
            <a:spLocks noGrp="1"/>
          </p:cNvSpPr>
          <p:nvPr>
            <p:ph type="sldNum" sz="quarter" idx="7"/>
          </p:nvPr>
        </p:nvSpPr>
        <p:spPr/>
        <p:txBody>
          <a:bodyPr/>
          <a:lstStyle/>
          <a:p>
            <a:fld id="{B6F15528-21DE-4FAA-801E-634DDDAF4B2B}" type="slidenum">
              <a:rPr lang="fr-BE" smtClean="0"/>
              <a:pPr/>
              <a:t>35</a:t>
            </a:fld>
            <a:endParaRPr lang="fr-BE"/>
          </a:p>
        </p:txBody>
      </p:sp>
      <p:sp>
        <p:nvSpPr>
          <p:cNvPr id="3" name="Titre 2">
            <a:extLst>
              <a:ext uri="{FF2B5EF4-FFF2-40B4-BE49-F238E27FC236}">
                <a16:creationId xmlns:a16="http://schemas.microsoft.com/office/drawing/2014/main" id="{5F752DCA-CC5D-C330-4327-346524FC2A5A}"/>
              </a:ext>
            </a:extLst>
          </p:cNvPr>
          <p:cNvSpPr>
            <a:spLocks noGrp="1"/>
          </p:cNvSpPr>
          <p:nvPr>
            <p:ph type="title"/>
          </p:nvPr>
        </p:nvSpPr>
        <p:spPr/>
        <p:txBody>
          <a:bodyPr/>
          <a:lstStyle/>
          <a:p>
            <a:r>
              <a:rPr lang="fr-FR" dirty="0" err="1"/>
              <a:t>Belegungsrate</a:t>
            </a:r>
            <a:endParaRPr lang="fr-BE" dirty="0"/>
          </a:p>
        </p:txBody>
      </p:sp>
      <p:sp>
        <p:nvSpPr>
          <p:cNvPr id="40" name="ZoneTexte 39">
            <a:extLst>
              <a:ext uri="{FF2B5EF4-FFF2-40B4-BE49-F238E27FC236}">
                <a16:creationId xmlns:a16="http://schemas.microsoft.com/office/drawing/2014/main" id="{EE24E34F-A5E5-0D9C-B311-0CA132DF7DF8}"/>
              </a:ext>
            </a:extLst>
          </p:cNvPr>
          <p:cNvSpPr txBox="1"/>
          <p:nvPr/>
        </p:nvSpPr>
        <p:spPr>
          <a:xfrm>
            <a:off x="1108422" y="3469993"/>
            <a:ext cx="483542" cy="261610"/>
          </a:xfrm>
          <a:prstGeom prst="rect">
            <a:avLst/>
          </a:prstGeom>
          <a:solidFill>
            <a:srgbClr val="FFFFFF">
              <a:alpha val="40000"/>
            </a:srgbClr>
          </a:solidFill>
        </p:spPr>
        <p:txBody>
          <a:bodyPr wrap="square" rtlCol="0">
            <a:spAutoFit/>
          </a:bodyPr>
          <a:lstStyle/>
          <a:p>
            <a:r>
              <a:rPr lang="fr-FR" sz="1100" b="1">
                <a:solidFill>
                  <a:srgbClr val="000000"/>
                </a:solidFill>
              </a:rPr>
              <a:t>95%</a:t>
            </a:r>
            <a:endParaRPr lang="fr-BE" sz="1100" b="1">
              <a:solidFill>
                <a:srgbClr val="000000"/>
              </a:solidFill>
            </a:endParaRPr>
          </a:p>
        </p:txBody>
      </p:sp>
      <p:sp>
        <p:nvSpPr>
          <p:cNvPr id="41" name="ZoneTexte 40">
            <a:extLst>
              <a:ext uri="{FF2B5EF4-FFF2-40B4-BE49-F238E27FC236}">
                <a16:creationId xmlns:a16="http://schemas.microsoft.com/office/drawing/2014/main" id="{C523309A-D73C-B17A-F9A5-508F20868BE0}"/>
              </a:ext>
            </a:extLst>
          </p:cNvPr>
          <p:cNvSpPr txBox="1"/>
          <p:nvPr/>
        </p:nvSpPr>
        <p:spPr>
          <a:xfrm>
            <a:off x="2707922" y="2310261"/>
            <a:ext cx="450066" cy="261610"/>
          </a:xfrm>
          <a:prstGeom prst="rect">
            <a:avLst/>
          </a:prstGeom>
          <a:solidFill>
            <a:srgbClr val="FFFFFF">
              <a:alpha val="40000"/>
            </a:srgbClr>
          </a:solidFill>
        </p:spPr>
        <p:txBody>
          <a:bodyPr wrap="square" rtlCol="0">
            <a:spAutoFit/>
          </a:bodyPr>
          <a:lstStyle/>
          <a:p>
            <a:r>
              <a:rPr lang="fr-FR" sz="1100" b="1">
                <a:solidFill>
                  <a:srgbClr val="000000"/>
                </a:solidFill>
              </a:rPr>
              <a:t>89%</a:t>
            </a:r>
            <a:endParaRPr lang="fr-BE" sz="1100" b="1">
              <a:solidFill>
                <a:srgbClr val="000000"/>
              </a:solidFill>
            </a:endParaRPr>
          </a:p>
        </p:txBody>
      </p:sp>
      <p:sp>
        <p:nvSpPr>
          <p:cNvPr id="5" name="ZoneTexte 4">
            <a:extLst>
              <a:ext uri="{FF2B5EF4-FFF2-40B4-BE49-F238E27FC236}">
                <a16:creationId xmlns:a16="http://schemas.microsoft.com/office/drawing/2014/main" id="{1B432C46-F1DD-A006-D5D8-38F1960452FA}"/>
              </a:ext>
            </a:extLst>
          </p:cNvPr>
          <p:cNvSpPr txBox="1"/>
          <p:nvPr/>
        </p:nvSpPr>
        <p:spPr>
          <a:xfrm>
            <a:off x="7165388" y="5195068"/>
            <a:ext cx="4822050" cy="1569660"/>
          </a:xfrm>
          <a:prstGeom prst="rect">
            <a:avLst/>
          </a:prstGeom>
          <a:noFill/>
        </p:spPr>
        <p:txBody>
          <a:bodyPr wrap="square" rtlCol="0">
            <a:spAutoFit/>
          </a:bodyPr>
          <a:lstStyle>
            <a:defPPr>
              <a:defRPr lang="fr-FR"/>
            </a:defPPr>
            <a:lvl1pPr algn="just">
              <a:defRPr sz="1800">
                <a:solidFill>
                  <a:schemeClr val="bg2">
                    <a:lumMod val="10000"/>
                  </a:schemeClr>
                </a:solidFill>
              </a:defRPr>
            </a:lvl1pPr>
          </a:lstStyle>
          <a:p>
            <a:r>
              <a:rPr lang="fr-FR" sz="1600" dirty="0"/>
              <a:t>Die </a:t>
            </a:r>
            <a:r>
              <a:rPr lang="fr-FR" sz="1600" b="1" dirty="0" err="1"/>
              <a:t>Reservekapazität</a:t>
            </a:r>
            <a:r>
              <a:rPr lang="fr-FR" sz="1600" b="1" dirty="0"/>
              <a:t> </a:t>
            </a:r>
            <a:r>
              <a:rPr lang="fr-FR" sz="1600" dirty="0" err="1"/>
              <a:t>im</a:t>
            </a:r>
            <a:r>
              <a:rPr lang="fr-FR" sz="1600" dirty="0"/>
              <a:t>  Zentrum und in </a:t>
            </a:r>
            <a:r>
              <a:rPr lang="fr-FR" sz="1600" dirty="0" err="1"/>
              <a:t>unmittelbarer</a:t>
            </a:r>
            <a:r>
              <a:rPr lang="fr-FR" sz="1600" dirty="0"/>
              <a:t> </a:t>
            </a:r>
            <a:r>
              <a:rPr lang="fr-FR" sz="1600" dirty="0" err="1"/>
              <a:t>Nähe</a:t>
            </a:r>
            <a:r>
              <a:rPr lang="fr-FR" sz="1600" dirty="0"/>
              <a:t> </a:t>
            </a:r>
            <a:r>
              <a:rPr lang="fr-FR" sz="1600" dirty="0" err="1"/>
              <a:t>ist</a:t>
            </a:r>
            <a:r>
              <a:rPr lang="fr-FR" sz="1600" dirty="0"/>
              <a:t> </a:t>
            </a:r>
            <a:r>
              <a:rPr lang="fr-FR" sz="1600" b="1" dirty="0" err="1"/>
              <a:t>wichtig</a:t>
            </a:r>
            <a:r>
              <a:rPr lang="fr-FR" sz="1600" dirty="0"/>
              <a:t>.  Um 10.30 </a:t>
            </a:r>
            <a:r>
              <a:rPr lang="fr-FR" sz="1600" dirty="0" err="1"/>
              <a:t>Uhr</a:t>
            </a:r>
            <a:r>
              <a:rPr lang="fr-FR" sz="1600" dirty="0"/>
              <a:t> </a:t>
            </a:r>
            <a:r>
              <a:rPr lang="fr-FR" sz="1600" dirty="0" err="1"/>
              <a:t>zählt</a:t>
            </a:r>
            <a:r>
              <a:rPr lang="fr-FR" sz="1600" dirty="0"/>
              <a:t> man </a:t>
            </a:r>
            <a:r>
              <a:rPr lang="fr-FR" sz="1600" dirty="0" err="1"/>
              <a:t>über</a:t>
            </a:r>
            <a:r>
              <a:rPr lang="fr-FR" sz="1600" dirty="0"/>
              <a:t> 400 </a:t>
            </a:r>
            <a:r>
              <a:rPr lang="fr-FR" sz="1600" dirty="0" err="1"/>
              <a:t>verfügbare</a:t>
            </a:r>
            <a:r>
              <a:rPr lang="fr-FR" sz="1600" dirty="0"/>
              <a:t> </a:t>
            </a:r>
            <a:r>
              <a:rPr lang="fr-FR" sz="1600" dirty="0" err="1"/>
              <a:t>Plätze</a:t>
            </a:r>
            <a:r>
              <a:rPr lang="fr-FR" sz="1600" dirty="0"/>
              <a:t>:</a:t>
            </a:r>
          </a:p>
          <a:p>
            <a:pPr marL="285750" indent="-285750">
              <a:buFont typeface="Arial" panose="020B0604020202020204" pitchFamily="34" charset="0"/>
              <a:buChar char="•"/>
            </a:pPr>
            <a:r>
              <a:rPr lang="fr-FR" sz="1600" dirty="0"/>
              <a:t>100 </a:t>
            </a:r>
            <a:r>
              <a:rPr lang="fr-FR" sz="1600" dirty="0" err="1"/>
              <a:t>Plätze</a:t>
            </a:r>
            <a:r>
              <a:rPr lang="fr-FR" sz="1600" dirty="0"/>
              <a:t> in der </a:t>
            </a:r>
            <a:r>
              <a:rPr lang="fr-FR" sz="1600" dirty="0" err="1"/>
              <a:t>blauen</a:t>
            </a:r>
            <a:r>
              <a:rPr lang="fr-FR" sz="1600" dirty="0"/>
              <a:t> Zone </a:t>
            </a:r>
          </a:p>
          <a:p>
            <a:pPr marL="285750" indent="-285750">
              <a:buFont typeface="Arial" panose="020B0604020202020204" pitchFamily="34" charset="0"/>
              <a:buChar char="•"/>
            </a:pPr>
            <a:r>
              <a:rPr lang="fr-FR" sz="1600" dirty="0"/>
              <a:t>300 </a:t>
            </a:r>
            <a:r>
              <a:rPr lang="fr-FR" sz="1600" dirty="0" err="1"/>
              <a:t>Plätze</a:t>
            </a:r>
            <a:r>
              <a:rPr lang="fr-FR" sz="1600" dirty="0"/>
              <a:t> in </a:t>
            </a:r>
            <a:r>
              <a:rPr lang="fr-FR" sz="1600" dirty="0" err="1"/>
              <a:t>nicht</a:t>
            </a:r>
            <a:r>
              <a:rPr lang="fr-FR" sz="1600" dirty="0"/>
              <a:t> </a:t>
            </a:r>
            <a:r>
              <a:rPr lang="fr-FR" sz="1600" dirty="0" err="1"/>
              <a:t>geregelten</a:t>
            </a:r>
            <a:r>
              <a:rPr lang="fr-FR" sz="1600" dirty="0"/>
              <a:t> </a:t>
            </a:r>
            <a:r>
              <a:rPr lang="fr-FR" sz="1600" dirty="0" err="1"/>
              <a:t>Straßen</a:t>
            </a:r>
            <a:r>
              <a:rPr lang="fr-FR" sz="1600" dirty="0"/>
              <a:t> und in Gratis-</a:t>
            </a:r>
            <a:r>
              <a:rPr lang="fr-FR" sz="1600" dirty="0" err="1"/>
              <a:t>Parkplätzen</a:t>
            </a:r>
            <a:endParaRPr lang="fr-BE" sz="1600" dirty="0"/>
          </a:p>
        </p:txBody>
      </p:sp>
      <p:grpSp>
        <p:nvGrpSpPr>
          <p:cNvPr id="8" name="Groupe 7">
            <a:extLst>
              <a:ext uri="{FF2B5EF4-FFF2-40B4-BE49-F238E27FC236}">
                <a16:creationId xmlns:a16="http://schemas.microsoft.com/office/drawing/2014/main" id="{0943B99C-02BA-7A46-A40A-C12523693B53}"/>
              </a:ext>
            </a:extLst>
          </p:cNvPr>
          <p:cNvGrpSpPr/>
          <p:nvPr/>
        </p:nvGrpSpPr>
        <p:grpSpPr>
          <a:xfrm>
            <a:off x="7748473" y="1177378"/>
            <a:ext cx="4486441" cy="3768271"/>
            <a:chOff x="8373190" y="1927513"/>
            <a:chExt cx="4486441" cy="3768271"/>
          </a:xfrm>
        </p:grpSpPr>
        <p:grpSp>
          <p:nvGrpSpPr>
            <p:cNvPr id="9" name="Groupe 8">
              <a:extLst>
                <a:ext uri="{FF2B5EF4-FFF2-40B4-BE49-F238E27FC236}">
                  <a16:creationId xmlns:a16="http://schemas.microsoft.com/office/drawing/2014/main" id="{0975CA07-6BB0-4C29-3068-0DE755F5A959}"/>
                </a:ext>
              </a:extLst>
            </p:cNvPr>
            <p:cNvGrpSpPr/>
            <p:nvPr/>
          </p:nvGrpSpPr>
          <p:grpSpPr>
            <a:xfrm>
              <a:off x="8373190" y="2104214"/>
              <a:ext cx="390108" cy="3591570"/>
              <a:chOff x="9094067" y="2456580"/>
              <a:chExt cx="390108" cy="3591570"/>
            </a:xfrm>
          </p:grpSpPr>
          <p:sp>
            <p:nvSpPr>
              <p:cNvPr id="21" name="Rectangle 20">
                <a:extLst>
                  <a:ext uri="{FF2B5EF4-FFF2-40B4-BE49-F238E27FC236}">
                    <a16:creationId xmlns:a16="http://schemas.microsoft.com/office/drawing/2014/main" id="{ABD3E8A0-A58F-45F2-46B7-8880A27522F7}"/>
                  </a:ext>
                </a:extLst>
              </p:cNvPr>
              <p:cNvSpPr/>
              <p:nvPr/>
            </p:nvSpPr>
            <p:spPr>
              <a:xfrm>
                <a:off x="9098952" y="4248150"/>
                <a:ext cx="382555" cy="18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a:extLst>
                  <a:ext uri="{FF2B5EF4-FFF2-40B4-BE49-F238E27FC236}">
                    <a16:creationId xmlns:a16="http://schemas.microsoft.com/office/drawing/2014/main" id="{487374AB-CF2F-1614-A9D5-D451317A86B8}"/>
                  </a:ext>
                </a:extLst>
              </p:cNvPr>
              <p:cNvSpPr/>
              <p:nvPr/>
            </p:nvSpPr>
            <p:spPr>
              <a:xfrm>
                <a:off x="9098951" y="3169997"/>
                <a:ext cx="382555" cy="108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a:extLst>
                  <a:ext uri="{FF2B5EF4-FFF2-40B4-BE49-F238E27FC236}">
                    <a16:creationId xmlns:a16="http://schemas.microsoft.com/office/drawing/2014/main" id="{A6A0CB77-5A72-FCCA-4749-744AC1C03B40}"/>
                  </a:ext>
                </a:extLst>
              </p:cNvPr>
              <p:cNvSpPr/>
              <p:nvPr/>
            </p:nvSpPr>
            <p:spPr>
              <a:xfrm>
                <a:off x="9094067" y="2813280"/>
                <a:ext cx="382555"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a:extLst>
                  <a:ext uri="{FF2B5EF4-FFF2-40B4-BE49-F238E27FC236}">
                    <a16:creationId xmlns:a16="http://schemas.microsoft.com/office/drawing/2014/main" id="{BCFB2AA0-6D8D-0F2B-6BF0-54D0347C2943}"/>
                  </a:ext>
                </a:extLst>
              </p:cNvPr>
              <p:cNvSpPr/>
              <p:nvPr/>
            </p:nvSpPr>
            <p:spPr>
              <a:xfrm>
                <a:off x="9098514" y="2640084"/>
                <a:ext cx="382555"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a:extLst>
                  <a:ext uri="{FF2B5EF4-FFF2-40B4-BE49-F238E27FC236}">
                    <a16:creationId xmlns:a16="http://schemas.microsoft.com/office/drawing/2014/main" id="{F2775DF3-4A24-DABA-2809-D860C27D7F77}"/>
                  </a:ext>
                </a:extLst>
              </p:cNvPr>
              <p:cNvSpPr/>
              <p:nvPr/>
            </p:nvSpPr>
            <p:spPr>
              <a:xfrm>
                <a:off x="9101620" y="2456580"/>
                <a:ext cx="382555" cy="1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a:extLst>
                  <a:ext uri="{FF2B5EF4-FFF2-40B4-BE49-F238E27FC236}">
                    <a16:creationId xmlns:a16="http://schemas.microsoft.com/office/drawing/2014/main" id="{9660A74A-FC9E-E81E-C5CB-2F3A922142C7}"/>
                  </a:ext>
                </a:extLst>
              </p:cNvPr>
              <p:cNvSpPr/>
              <p:nvPr/>
            </p:nvSpPr>
            <p:spPr>
              <a:xfrm>
                <a:off x="9094067" y="2456580"/>
                <a:ext cx="378353" cy="359157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10" name="Connecteur droit 9">
              <a:extLst>
                <a:ext uri="{FF2B5EF4-FFF2-40B4-BE49-F238E27FC236}">
                  <a16:creationId xmlns:a16="http://schemas.microsoft.com/office/drawing/2014/main" id="{81DE7155-57DE-45D8-394E-B2EE81084156}"/>
                </a:ext>
              </a:extLst>
            </p:cNvPr>
            <p:cNvCxnSpPr>
              <a:cxnSpLocks/>
            </p:cNvCxnSpPr>
            <p:nvPr/>
          </p:nvCxnSpPr>
          <p:spPr>
            <a:xfrm flipV="1">
              <a:off x="8616007" y="3886453"/>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C57F83A-3AE7-FE6D-5E28-FA87510A5718}"/>
                </a:ext>
              </a:extLst>
            </p:cNvPr>
            <p:cNvCxnSpPr>
              <a:cxnSpLocks/>
            </p:cNvCxnSpPr>
            <p:nvPr/>
          </p:nvCxnSpPr>
          <p:spPr>
            <a:xfrm flipV="1">
              <a:off x="8616006" y="2815867"/>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3C1015C-BDB4-424A-76D4-CBEDEE1A7517}"/>
                </a:ext>
              </a:extLst>
            </p:cNvPr>
            <p:cNvCxnSpPr>
              <a:cxnSpLocks/>
            </p:cNvCxnSpPr>
            <p:nvPr/>
          </p:nvCxnSpPr>
          <p:spPr>
            <a:xfrm flipV="1">
              <a:off x="8616006" y="2465871"/>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C24C2019-0D3C-A06C-D311-28E051F5E7BB}"/>
                </a:ext>
              </a:extLst>
            </p:cNvPr>
            <p:cNvCxnSpPr>
              <a:cxnSpLocks/>
            </p:cNvCxnSpPr>
            <p:nvPr/>
          </p:nvCxnSpPr>
          <p:spPr>
            <a:xfrm flipV="1">
              <a:off x="8620910" y="2275662"/>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675BD96C-7463-89B4-BC64-76F5332A7D2E}"/>
                </a:ext>
              </a:extLst>
            </p:cNvPr>
            <p:cNvCxnSpPr>
              <a:cxnSpLocks/>
            </p:cNvCxnSpPr>
            <p:nvPr/>
          </p:nvCxnSpPr>
          <p:spPr>
            <a:xfrm flipV="1">
              <a:off x="8616006" y="2100664"/>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C9E8E482-CD92-22EF-059C-8C4D3365B01F}"/>
                </a:ext>
              </a:extLst>
            </p:cNvPr>
            <p:cNvSpPr txBox="1"/>
            <p:nvPr/>
          </p:nvSpPr>
          <p:spPr>
            <a:xfrm>
              <a:off x="9315263" y="3748052"/>
              <a:ext cx="1670394" cy="307777"/>
            </a:xfrm>
            <a:prstGeom prst="rect">
              <a:avLst/>
            </a:prstGeom>
            <a:noFill/>
          </p:spPr>
          <p:txBody>
            <a:bodyPr wrap="none" rtlCol="0">
              <a:spAutoFit/>
            </a:bodyPr>
            <a:lstStyle/>
            <a:p>
              <a:r>
                <a:rPr lang="fr-BE" sz="1400" b="1" dirty="0" err="1">
                  <a:solidFill>
                    <a:schemeClr val="accent5"/>
                  </a:solidFill>
                </a:rPr>
                <a:t>Unter</a:t>
              </a:r>
              <a:r>
                <a:rPr lang="fr-BE" sz="1400" b="1" dirty="0">
                  <a:solidFill>
                    <a:schemeClr val="accent5"/>
                  </a:solidFill>
                </a:rPr>
                <a:t> 50 % </a:t>
              </a:r>
              <a:r>
                <a:rPr lang="fr-BE" sz="1400" b="1" dirty="0" err="1">
                  <a:solidFill>
                    <a:srgbClr val="000000"/>
                  </a:solidFill>
                </a:rPr>
                <a:t>Belegung</a:t>
              </a:r>
              <a:endParaRPr lang="fr-BE" sz="1400" dirty="0">
                <a:solidFill>
                  <a:srgbClr val="000000"/>
                </a:solidFill>
              </a:endParaRPr>
            </a:p>
          </p:txBody>
        </p:sp>
        <p:sp>
          <p:nvSpPr>
            <p:cNvPr id="17" name="ZoneTexte 16">
              <a:extLst>
                <a:ext uri="{FF2B5EF4-FFF2-40B4-BE49-F238E27FC236}">
                  <a16:creationId xmlns:a16="http://schemas.microsoft.com/office/drawing/2014/main" id="{3D6DE98E-8C97-F990-D7D0-5556C4ABD467}"/>
                </a:ext>
              </a:extLst>
            </p:cNvPr>
            <p:cNvSpPr txBox="1"/>
            <p:nvPr/>
          </p:nvSpPr>
          <p:spPr>
            <a:xfrm>
              <a:off x="9315263" y="2660881"/>
              <a:ext cx="1137684" cy="523220"/>
            </a:xfrm>
            <a:prstGeom prst="rect">
              <a:avLst/>
            </a:prstGeom>
            <a:noFill/>
          </p:spPr>
          <p:txBody>
            <a:bodyPr wrap="none" rtlCol="0">
              <a:spAutoFit/>
            </a:bodyPr>
            <a:lstStyle/>
            <a:p>
              <a:r>
                <a:rPr lang="fr-BE" sz="1400" b="1" dirty="0">
                  <a:solidFill>
                    <a:schemeClr val="accent5">
                      <a:lumMod val="75000"/>
                    </a:schemeClr>
                  </a:solidFill>
                </a:rPr>
                <a:t>Bis 80 % </a:t>
              </a:r>
            </a:p>
            <a:p>
              <a:r>
                <a:rPr lang="fr-BE" sz="1400" dirty="0" err="1">
                  <a:solidFill>
                    <a:srgbClr val="000000"/>
                  </a:solidFill>
                </a:rPr>
                <a:t>Kein</a:t>
              </a:r>
              <a:r>
                <a:rPr lang="fr-BE" sz="1400" dirty="0">
                  <a:solidFill>
                    <a:srgbClr val="000000"/>
                  </a:solidFill>
                </a:rPr>
                <a:t> </a:t>
              </a:r>
              <a:r>
                <a:rPr lang="fr-BE" sz="1400" dirty="0" err="1">
                  <a:solidFill>
                    <a:srgbClr val="000000"/>
                  </a:solidFill>
                </a:rPr>
                <a:t>Problem</a:t>
              </a:r>
              <a:endParaRPr lang="fr-BE" sz="1400" dirty="0">
                <a:solidFill>
                  <a:srgbClr val="000000"/>
                </a:solidFill>
              </a:endParaRPr>
            </a:p>
          </p:txBody>
        </p:sp>
        <p:sp>
          <p:nvSpPr>
            <p:cNvPr id="18" name="ZoneTexte 17">
              <a:extLst>
                <a:ext uri="{FF2B5EF4-FFF2-40B4-BE49-F238E27FC236}">
                  <a16:creationId xmlns:a16="http://schemas.microsoft.com/office/drawing/2014/main" id="{39A78471-7805-DD42-C9D9-A50BB96EC508}"/>
                </a:ext>
              </a:extLst>
            </p:cNvPr>
            <p:cNvSpPr txBox="1"/>
            <p:nvPr/>
          </p:nvSpPr>
          <p:spPr>
            <a:xfrm>
              <a:off x="9315263" y="2313829"/>
              <a:ext cx="3544368" cy="307777"/>
            </a:xfrm>
            <a:prstGeom prst="rect">
              <a:avLst/>
            </a:prstGeom>
            <a:noFill/>
          </p:spPr>
          <p:txBody>
            <a:bodyPr wrap="none" rtlCol="0">
              <a:spAutoFit/>
            </a:bodyPr>
            <a:lstStyle/>
            <a:p>
              <a:r>
                <a:rPr lang="fr-BE" sz="1400" b="1" dirty="0" err="1">
                  <a:solidFill>
                    <a:srgbClr val="FFC000"/>
                  </a:solidFill>
                </a:rPr>
                <a:t>Zwischen</a:t>
              </a:r>
              <a:r>
                <a:rPr lang="fr-BE" sz="1400" b="1" dirty="0">
                  <a:solidFill>
                    <a:srgbClr val="FFC000"/>
                  </a:solidFill>
                </a:rPr>
                <a:t> 80 und 90 % </a:t>
              </a:r>
              <a:r>
                <a:rPr lang="fr-BE" sz="1400" dirty="0">
                  <a:solidFill>
                    <a:srgbClr val="000000"/>
                  </a:solidFill>
                </a:rPr>
                <a:t>- </a:t>
              </a:r>
              <a:r>
                <a:rPr lang="fr-BE" sz="1400" dirty="0" err="1">
                  <a:solidFill>
                    <a:srgbClr val="000000"/>
                  </a:solidFill>
                </a:rPr>
                <a:t>gute</a:t>
              </a:r>
              <a:r>
                <a:rPr lang="fr-BE" sz="1400" dirty="0">
                  <a:solidFill>
                    <a:srgbClr val="000000"/>
                  </a:solidFill>
                </a:rPr>
                <a:t> </a:t>
              </a:r>
              <a:r>
                <a:rPr lang="fr-BE" sz="1400" dirty="0" err="1">
                  <a:solidFill>
                    <a:srgbClr val="000000"/>
                  </a:solidFill>
                </a:rPr>
                <a:t>Angemessenheit</a:t>
              </a:r>
              <a:endParaRPr lang="fr-BE" sz="1400" dirty="0">
                <a:solidFill>
                  <a:srgbClr val="000000"/>
                </a:solidFill>
              </a:endParaRPr>
            </a:p>
          </p:txBody>
        </p:sp>
        <p:sp>
          <p:nvSpPr>
            <p:cNvPr id="19" name="ZoneTexte 18">
              <a:extLst>
                <a:ext uri="{FF2B5EF4-FFF2-40B4-BE49-F238E27FC236}">
                  <a16:creationId xmlns:a16="http://schemas.microsoft.com/office/drawing/2014/main" id="{12935C9A-5075-FAEE-DB24-E2E080289215}"/>
                </a:ext>
              </a:extLst>
            </p:cNvPr>
            <p:cNvSpPr txBox="1"/>
            <p:nvPr/>
          </p:nvSpPr>
          <p:spPr>
            <a:xfrm>
              <a:off x="9318369" y="2111342"/>
              <a:ext cx="1939377" cy="307777"/>
            </a:xfrm>
            <a:prstGeom prst="rect">
              <a:avLst/>
            </a:prstGeom>
            <a:noFill/>
          </p:spPr>
          <p:txBody>
            <a:bodyPr wrap="none" rtlCol="0">
              <a:spAutoFit/>
            </a:bodyPr>
            <a:lstStyle/>
            <a:p>
              <a:r>
                <a:rPr lang="fr-BE" sz="1400" b="1" dirty="0">
                  <a:solidFill>
                    <a:schemeClr val="accent2"/>
                  </a:solidFill>
                </a:rPr>
                <a:t>95 % </a:t>
              </a:r>
              <a:r>
                <a:rPr lang="fr-BE" sz="1400" dirty="0">
                  <a:solidFill>
                    <a:srgbClr val="000000"/>
                  </a:solidFill>
                </a:rPr>
                <a:t>- </a:t>
              </a:r>
              <a:r>
                <a:rPr lang="fr-BE" sz="1400" dirty="0" err="1">
                  <a:solidFill>
                    <a:srgbClr val="000000"/>
                  </a:solidFill>
                </a:rPr>
                <a:t>Problemsituation</a:t>
              </a:r>
              <a:endParaRPr lang="fr-BE" sz="1400" dirty="0">
                <a:solidFill>
                  <a:srgbClr val="000000"/>
                </a:solidFill>
              </a:endParaRPr>
            </a:p>
          </p:txBody>
        </p:sp>
        <p:sp>
          <p:nvSpPr>
            <p:cNvPr id="20" name="ZoneTexte 19">
              <a:extLst>
                <a:ext uri="{FF2B5EF4-FFF2-40B4-BE49-F238E27FC236}">
                  <a16:creationId xmlns:a16="http://schemas.microsoft.com/office/drawing/2014/main" id="{06DF5CBE-FC32-2899-C5F2-76A89988B278}"/>
                </a:ext>
              </a:extLst>
            </p:cNvPr>
            <p:cNvSpPr txBox="1"/>
            <p:nvPr/>
          </p:nvSpPr>
          <p:spPr>
            <a:xfrm>
              <a:off x="9319054" y="1927513"/>
              <a:ext cx="1608133" cy="307777"/>
            </a:xfrm>
            <a:prstGeom prst="rect">
              <a:avLst/>
            </a:prstGeom>
            <a:noFill/>
          </p:spPr>
          <p:txBody>
            <a:bodyPr wrap="none" rtlCol="0">
              <a:spAutoFit/>
            </a:bodyPr>
            <a:lstStyle/>
            <a:p>
              <a:r>
                <a:rPr lang="fr-BE" sz="1400" b="1" dirty="0">
                  <a:solidFill>
                    <a:srgbClr val="C00000"/>
                  </a:solidFill>
                </a:rPr>
                <a:t>100 % </a:t>
              </a:r>
              <a:r>
                <a:rPr lang="fr-BE" sz="1400" dirty="0">
                  <a:solidFill>
                    <a:srgbClr val="000000"/>
                  </a:solidFill>
                </a:rPr>
                <a:t>- </a:t>
              </a:r>
              <a:r>
                <a:rPr lang="fr-BE" sz="1400" dirty="0" err="1">
                  <a:solidFill>
                    <a:srgbClr val="000000"/>
                  </a:solidFill>
                </a:rPr>
                <a:t>Überfüllung</a:t>
              </a:r>
              <a:endParaRPr lang="fr-BE" sz="1400" dirty="0">
                <a:solidFill>
                  <a:srgbClr val="000000"/>
                </a:solidFill>
              </a:endParaRPr>
            </a:p>
          </p:txBody>
        </p:sp>
      </p:grpSp>
    </p:spTree>
    <p:extLst>
      <p:ext uri="{BB962C8B-B14F-4D97-AF65-F5344CB8AC3E}">
        <p14:creationId xmlns:p14="http://schemas.microsoft.com/office/powerpoint/2010/main" val="3384217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986811E-7A0D-82AB-B84A-7F158C1E8474}"/>
              </a:ext>
            </a:extLst>
          </p:cNvPr>
          <p:cNvSpPr>
            <a:spLocks noGrp="1"/>
          </p:cNvSpPr>
          <p:nvPr>
            <p:ph type="sldNum" sz="quarter" idx="7"/>
          </p:nvPr>
        </p:nvSpPr>
        <p:spPr/>
        <p:txBody>
          <a:bodyPr/>
          <a:lstStyle/>
          <a:p>
            <a:fld id="{B6F15528-21DE-4FAA-801E-634DDDAF4B2B}" type="slidenum">
              <a:rPr lang="fr-BE" smtClean="0"/>
              <a:pPr/>
              <a:t>36</a:t>
            </a:fld>
            <a:endParaRPr lang="fr-BE"/>
          </a:p>
        </p:txBody>
      </p:sp>
      <p:sp>
        <p:nvSpPr>
          <p:cNvPr id="5" name="Titre 4">
            <a:extLst>
              <a:ext uri="{FF2B5EF4-FFF2-40B4-BE49-F238E27FC236}">
                <a16:creationId xmlns:a16="http://schemas.microsoft.com/office/drawing/2014/main" id="{39351D04-C836-197F-A09F-88019D10DA95}"/>
              </a:ext>
            </a:extLst>
          </p:cNvPr>
          <p:cNvSpPr>
            <a:spLocks noGrp="1"/>
          </p:cNvSpPr>
          <p:nvPr>
            <p:ph type="title"/>
          </p:nvPr>
        </p:nvSpPr>
        <p:spPr/>
        <p:txBody>
          <a:bodyPr/>
          <a:lstStyle/>
          <a:p>
            <a:r>
              <a:rPr lang="fr-FR" dirty="0" err="1"/>
              <a:t>Rotationsrate</a:t>
            </a:r>
            <a:endParaRPr lang="fr-BE" dirty="0"/>
          </a:p>
        </p:txBody>
      </p:sp>
      <p:sp>
        <p:nvSpPr>
          <p:cNvPr id="6" name="ZoneTexte 5">
            <a:extLst>
              <a:ext uri="{FF2B5EF4-FFF2-40B4-BE49-F238E27FC236}">
                <a16:creationId xmlns:a16="http://schemas.microsoft.com/office/drawing/2014/main" id="{44D78071-08C9-4863-6CB2-6F189A9FB115}"/>
              </a:ext>
            </a:extLst>
          </p:cNvPr>
          <p:cNvSpPr txBox="1"/>
          <p:nvPr/>
        </p:nvSpPr>
        <p:spPr>
          <a:xfrm>
            <a:off x="7176120" y="836712"/>
            <a:ext cx="4896544" cy="6247864"/>
          </a:xfrm>
          <a:prstGeom prst="rect">
            <a:avLst/>
          </a:prstGeom>
          <a:noFill/>
        </p:spPr>
        <p:txBody>
          <a:bodyPr wrap="square" rtlCol="0">
            <a:spAutoFit/>
          </a:bodyPr>
          <a:lstStyle/>
          <a:p>
            <a:pPr marL="607207" lvl="1" indent="-285750">
              <a:buFont typeface="Arial" panose="020B0604020202020204" pitchFamily="34" charset="0"/>
              <a:buChar char="•"/>
            </a:pPr>
            <a:endParaRPr lang="fr-FR" sz="2000" b="1" dirty="0">
              <a:solidFill>
                <a:srgbClr val="000000"/>
              </a:solidFill>
            </a:endParaRPr>
          </a:p>
          <a:p>
            <a:pPr marL="285750" marR="0" indent="-285750">
              <a:spcBef>
                <a:spcPts val="0"/>
              </a:spcBef>
              <a:spcAft>
                <a:spcPts val="0"/>
              </a:spcAft>
              <a:buFont typeface="Arial" panose="020B0604020202020204" pitchFamily="34" charset="0"/>
              <a:buChar char="•"/>
            </a:pPr>
            <a:r>
              <a:rPr lang="fr-FR" sz="2000" b="1" dirty="0" err="1">
                <a:solidFill>
                  <a:schemeClr val="accent1"/>
                </a:solidFill>
              </a:rPr>
              <a:t>Aktuelle</a:t>
            </a:r>
            <a:r>
              <a:rPr lang="fr-FR" sz="2000" b="1" dirty="0">
                <a:solidFill>
                  <a:schemeClr val="accent1"/>
                </a:solidFill>
              </a:rPr>
              <a:t> </a:t>
            </a:r>
            <a:r>
              <a:rPr lang="fr-FR" sz="2000" b="1" dirty="0" err="1">
                <a:solidFill>
                  <a:schemeClr val="accent1"/>
                </a:solidFill>
              </a:rPr>
              <a:t>Regelung</a:t>
            </a:r>
            <a:r>
              <a:rPr lang="fr-FR" sz="2000" b="1" dirty="0">
                <a:solidFill>
                  <a:schemeClr val="accent1"/>
                </a:solidFill>
              </a:rPr>
              <a:t> </a:t>
            </a:r>
            <a:endParaRPr lang="fr-FR" sz="2000" dirty="0">
              <a:solidFill>
                <a:srgbClr val="000000"/>
              </a:solidFill>
            </a:endParaRPr>
          </a:p>
          <a:p>
            <a:pPr marR="0">
              <a:spcBef>
                <a:spcPts val="0"/>
              </a:spcBef>
              <a:spcAft>
                <a:spcPts val="0"/>
              </a:spcAft>
            </a:pPr>
            <a:r>
              <a:rPr lang="fr-FR" sz="2000" dirty="0">
                <a:solidFill>
                  <a:srgbClr val="000000"/>
                </a:solidFill>
              </a:rPr>
              <a:t>	</a:t>
            </a:r>
            <a:r>
              <a:rPr lang="fr-FR" sz="2000" dirty="0" err="1">
                <a:solidFill>
                  <a:srgbClr val="000000"/>
                </a:solidFill>
              </a:rPr>
              <a:t>Blaue</a:t>
            </a:r>
            <a:r>
              <a:rPr lang="fr-FR" sz="2000" dirty="0">
                <a:solidFill>
                  <a:srgbClr val="000000"/>
                </a:solidFill>
              </a:rPr>
              <a:t> Zone  – 60 </a:t>
            </a:r>
            <a:r>
              <a:rPr lang="fr-FR" sz="2000" dirty="0" err="1">
                <a:solidFill>
                  <a:srgbClr val="000000"/>
                </a:solidFill>
              </a:rPr>
              <a:t>Minuten</a:t>
            </a: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indent="-285750">
              <a:buFont typeface="Arial" panose="020B0604020202020204" pitchFamily="34" charset="0"/>
              <a:buChar char="•"/>
            </a:pPr>
            <a:r>
              <a:rPr lang="fr-FR" sz="2000" b="1" dirty="0" err="1">
                <a:solidFill>
                  <a:schemeClr val="accent1"/>
                </a:solidFill>
              </a:rPr>
              <a:t>Durchschnittliche</a:t>
            </a:r>
            <a:r>
              <a:rPr lang="fr-FR" sz="2000" b="1" dirty="0">
                <a:solidFill>
                  <a:schemeClr val="accent1"/>
                </a:solidFill>
              </a:rPr>
              <a:t> </a:t>
            </a:r>
            <a:r>
              <a:rPr lang="fr-FR" sz="2000" b="1" dirty="0" err="1">
                <a:solidFill>
                  <a:schemeClr val="accent1"/>
                </a:solidFill>
              </a:rPr>
              <a:t>Parkdauer</a:t>
            </a:r>
            <a:r>
              <a:rPr lang="fr-FR" sz="2000" dirty="0">
                <a:solidFill>
                  <a:srgbClr val="000000"/>
                </a:solidFill>
              </a:rPr>
              <a:t>: </a:t>
            </a:r>
            <a:r>
              <a:rPr lang="fr-FR" sz="2000" b="1" dirty="0">
                <a:solidFill>
                  <a:srgbClr val="000000"/>
                </a:solidFill>
              </a:rPr>
              <a:t>57’ </a:t>
            </a:r>
          </a:p>
          <a:p>
            <a:pPr marL="285750" indent="-285750">
              <a:buFont typeface="Arial" panose="020B0604020202020204" pitchFamily="34" charset="0"/>
              <a:buChar char="•"/>
            </a:pPr>
            <a:r>
              <a:rPr lang="fr-FR" sz="2000" dirty="0" err="1">
                <a:solidFill>
                  <a:srgbClr val="000000"/>
                </a:solidFill>
              </a:rPr>
              <a:t>Einhalten</a:t>
            </a:r>
            <a:r>
              <a:rPr lang="fr-FR" sz="2000" dirty="0">
                <a:solidFill>
                  <a:srgbClr val="000000"/>
                </a:solidFill>
              </a:rPr>
              <a:t> der </a:t>
            </a:r>
            <a:r>
              <a:rPr lang="fr-FR" sz="2000" dirty="0" err="1">
                <a:solidFill>
                  <a:srgbClr val="000000"/>
                </a:solidFill>
              </a:rPr>
              <a:t>blauen</a:t>
            </a:r>
            <a:r>
              <a:rPr lang="fr-FR" sz="2000" dirty="0">
                <a:solidFill>
                  <a:srgbClr val="000000"/>
                </a:solidFill>
              </a:rPr>
              <a:t> Zone: </a:t>
            </a:r>
            <a:r>
              <a:rPr lang="fr-FR" sz="2000" b="1" dirty="0">
                <a:solidFill>
                  <a:srgbClr val="000000"/>
                </a:solidFill>
              </a:rPr>
              <a:t>75 % der </a:t>
            </a:r>
            <a:r>
              <a:rPr lang="fr-FR" sz="2000" b="1" dirty="0" err="1">
                <a:solidFill>
                  <a:srgbClr val="000000"/>
                </a:solidFill>
              </a:rPr>
              <a:t>beobachteten</a:t>
            </a:r>
            <a:r>
              <a:rPr lang="fr-FR" sz="2000" b="1" dirty="0">
                <a:solidFill>
                  <a:srgbClr val="000000"/>
                </a:solidFill>
              </a:rPr>
              <a:t> </a:t>
            </a:r>
            <a:r>
              <a:rPr lang="fr-FR" sz="2000" b="1" dirty="0" err="1">
                <a:solidFill>
                  <a:srgbClr val="000000"/>
                </a:solidFill>
              </a:rPr>
              <a:t>Nutzer</a:t>
            </a:r>
            <a:r>
              <a:rPr lang="fr-FR" sz="2000" b="1" dirty="0">
                <a:solidFill>
                  <a:srgbClr val="000000"/>
                </a:solidFill>
              </a:rPr>
              <a:t> (-</a:t>
            </a:r>
            <a:r>
              <a:rPr lang="fr-FR" sz="2000" b="1" dirty="0" err="1">
                <a:solidFill>
                  <a:srgbClr val="000000"/>
                </a:solidFill>
              </a:rPr>
              <a:t>innen</a:t>
            </a:r>
            <a:r>
              <a:rPr lang="fr-FR" sz="2000" b="1" dirty="0">
                <a:solidFill>
                  <a:srgbClr val="000000"/>
                </a:solidFill>
              </a:rPr>
              <a:t>)</a:t>
            </a: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r>
              <a:rPr lang="fr-FR" sz="2000" b="1" dirty="0" err="1">
                <a:solidFill>
                  <a:schemeClr val="accent1"/>
                </a:solidFill>
              </a:rPr>
              <a:t>Durchschnittliche</a:t>
            </a:r>
            <a:r>
              <a:rPr lang="fr-FR" sz="2000" b="1" dirty="0">
                <a:solidFill>
                  <a:schemeClr val="accent1"/>
                </a:solidFill>
              </a:rPr>
              <a:t> </a:t>
            </a:r>
            <a:r>
              <a:rPr lang="fr-FR" sz="2000" b="1" dirty="0" err="1">
                <a:solidFill>
                  <a:schemeClr val="accent1"/>
                </a:solidFill>
              </a:rPr>
              <a:t>Belegungsrate</a:t>
            </a:r>
            <a:r>
              <a:rPr lang="fr-FR" sz="2000" dirty="0">
                <a:solidFill>
                  <a:srgbClr val="000000"/>
                </a:solidFill>
              </a:rPr>
              <a:t>: </a:t>
            </a:r>
            <a:r>
              <a:rPr lang="fr-FR" sz="2000" b="1" dirty="0">
                <a:solidFill>
                  <a:srgbClr val="000000"/>
                </a:solidFill>
              </a:rPr>
              <a:t>40 %</a:t>
            </a:r>
          </a:p>
          <a:p>
            <a:pPr marL="285750" marR="0" indent="-285750">
              <a:spcBef>
                <a:spcPts val="0"/>
              </a:spcBef>
              <a:spcAft>
                <a:spcPts val="0"/>
              </a:spcAft>
              <a:buFont typeface="Arial" panose="020B0604020202020204" pitchFamily="34" charset="0"/>
              <a:buChar char="•"/>
            </a:pPr>
            <a:r>
              <a:rPr lang="fr-FR" sz="2000" dirty="0" err="1">
                <a:solidFill>
                  <a:srgbClr val="000000"/>
                </a:solidFill>
              </a:rPr>
              <a:t>Belegungsspitze</a:t>
            </a:r>
            <a:r>
              <a:rPr lang="fr-FR" sz="2000" dirty="0">
                <a:solidFill>
                  <a:srgbClr val="000000"/>
                </a:solidFill>
              </a:rPr>
              <a:t>: von 15 bis 15.30 </a:t>
            </a:r>
            <a:r>
              <a:rPr lang="fr-FR" sz="2000" dirty="0" err="1">
                <a:solidFill>
                  <a:srgbClr val="000000"/>
                </a:solidFill>
              </a:rPr>
              <a:t>Uhr</a:t>
            </a:r>
            <a:r>
              <a:rPr lang="fr-FR" sz="2000" dirty="0">
                <a:solidFill>
                  <a:srgbClr val="000000"/>
                </a:solidFill>
              </a:rPr>
              <a:t> – </a:t>
            </a:r>
            <a:r>
              <a:rPr lang="fr-FR" sz="2000" b="1" dirty="0">
                <a:solidFill>
                  <a:srgbClr val="000000"/>
                </a:solidFill>
              </a:rPr>
              <a:t>68,5 %</a:t>
            </a: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indent="-285750">
              <a:buFont typeface="Arial" panose="020B0604020202020204" pitchFamily="34" charset="0"/>
              <a:buChar char="•"/>
            </a:pPr>
            <a:r>
              <a:rPr lang="fr-FR" sz="2000" b="1" dirty="0" err="1">
                <a:solidFill>
                  <a:schemeClr val="accent1"/>
                </a:solidFill>
              </a:rPr>
              <a:t>Rotationsrate</a:t>
            </a:r>
            <a:r>
              <a:rPr lang="fr-FR" sz="2000" dirty="0">
                <a:solidFill>
                  <a:srgbClr val="000000"/>
                </a:solidFill>
              </a:rPr>
              <a:t>: </a:t>
            </a:r>
            <a:r>
              <a:rPr lang="fr-FR" sz="2000" b="1" dirty="0">
                <a:solidFill>
                  <a:srgbClr val="000000"/>
                </a:solidFill>
              </a:rPr>
              <a:t>5,5 </a:t>
            </a:r>
            <a:r>
              <a:rPr lang="fr-FR" sz="2000" b="1" dirty="0" err="1">
                <a:solidFill>
                  <a:srgbClr val="000000"/>
                </a:solidFill>
              </a:rPr>
              <a:t>Pkw</a:t>
            </a:r>
            <a:r>
              <a:rPr lang="fr-FR" sz="2000" b="1" dirty="0">
                <a:solidFill>
                  <a:srgbClr val="000000"/>
                </a:solidFill>
              </a:rPr>
              <a:t>/</a:t>
            </a:r>
            <a:r>
              <a:rPr lang="fr-FR" sz="2000" b="1" dirty="0" err="1">
                <a:solidFill>
                  <a:srgbClr val="000000"/>
                </a:solidFill>
              </a:rPr>
              <a:t>Plätze</a:t>
            </a:r>
            <a:endParaRPr lang="fr-FR" sz="2000" b="1" dirty="0">
              <a:solidFill>
                <a:srgbClr val="000000"/>
              </a:solidFill>
            </a:endParaRPr>
          </a:p>
          <a:p>
            <a:pPr marL="285750" marR="0" indent="-285750">
              <a:spcBef>
                <a:spcPts val="0"/>
              </a:spcBef>
              <a:spcAft>
                <a:spcPts val="0"/>
              </a:spcAft>
              <a:buFont typeface="Arial" panose="020B0604020202020204" pitchFamily="34" charset="0"/>
              <a:buChar char="•"/>
            </a:pPr>
            <a:r>
              <a:rPr lang="fr-FR" sz="2000" dirty="0">
                <a:solidFill>
                  <a:srgbClr val="000000"/>
                </a:solidFill>
              </a:rPr>
              <a:t>650 bis 700 </a:t>
            </a:r>
            <a:r>
              <a:rPr lang="fr-FR" sz="2000" dirty="0" err="1">
                <a:solidFill>
                  <a:srgbClr val="000000"/>
                </a:solidFill>
              </a:rPr>
              <a:t>beobachtete</a:t>
            </a:r>
            <a:r>
              <a:rPr lang="fr-FR" sz="2000" dirty="0">
                <a:solidFill>
                  <a:srgbClr val="000000"/>
                </a:solidFill>
              </a:rPr>
              <a:t> </a:t>
            </a:r>
            <a:r>
              <a:rPr lang="fr-FR" sz="2000" dirty="0" err="1">
                <a:solidFill>
                  <a:srgbClr val="000000"/>
                </a:solidFill>
              </a:rPr>
              <a:t>Fahrzeuge</a:t>
            </a:r>
            <a:r>
              <a:rPr lang="fr-FR" sz="2000" dirty="0">
                <a:solidFill>
                  <a:srgbClr val="000000"/>
                </a:solidFill>
              </a:rPr>
              <a:t> </a:t>
            </a:r>
            <a:r>
              <a:rPr lang="fr-FR" sz="2000" dirty="0" err="1">
                <a:solidFill>
                  <a:srgbClr val="000000"/>
                </a:solidFill>
              </a:rPr>
              <a:t>zwischen</a:t>
            </a:r>
            <a:r>
              <a:rPr lang="fr-FR" sz="2000" dirty="0">
                <a:solidFill>
                  <a:srgbClr val="000000"/>
                </a:solidFill>
              </a:rPr>
              <a:t> 6 und 19 </a:t>
            </a:r>
            <a:r>
              <a:rPr lang="fr-FR" sz="2000" dirty="0" err="1">
                <a:solidFill>
                  <a:srgbClr val="000000"/>
                </a:solidFill>
              </a:rPr>
              <a:t>Uhr</a:t>
            </a:r>
            <a:endParaRPr lang="fr-FR" sz="2000" dirty="0">
              <a:solidFill>
                <a:srgbClr val="000000"/>
              </a:solidFill>
            </a:endParaRPr>
          </a:p>
          <a:p>
            <a:pPr marR="0">
              <a:spcBef>
                <a:spcPts val="0"/>
              </a:spcBef>
              <a:spcAft>
                <a:spcPts val="0"/>
              </a:spcAft>
            </a:pPr>
            <a:endParaRPr lang="fr-FR" sz="2000" dirty="0">
              <a:solidFill>
                <a:srgbClr val="000000"/>
              </a:solidFill>
              <a:effectLst/>
            </a:endParaRPr>
          </a:p>
          <a:p>
            <a:endParaRPr lang="fr-BE" sz="2000" dirty="0">
              <a:solidFill>
                <a:srgbClr val="000000"/>
              </a:solidFill>
            </a:endParaRPr>
          </a:p>
        </p:txBody>
      </p:sp>
      <p:grpSp>
        <p:nvGrpSpPr>
          <p:cNvPr id="3" name="Groupe 2">
            <a:extLst>
              <a:ext uri="{FF2B5EF4-FFF2-40B4-BE49-F238E27FC236}">
                <a16:creationId xmlns:a16="http://schemas.microsoft.com/office/drawing/2014/main" id="{BE30A318-F37F-3224-DA57-C209F4E43093}"/>
              </a:ext>
            </a:extLst>
          </p:cNvPr>
          <p:cNvGrpSpPr/>
          <p:nvPr/>
        </p:nvGrpSpPr>
        <p:grpSpPr>
          <a:xfrm>
            <a:off x="517418" y="2299537"/>
            <a:ext cx="5134231" cy="4441831"/>
            <a:chOff x="148263" y="2852937"/>
            <a:chExt cx="4435569" cy="3837390"/>
          </a:xfrm>
        </p:grpSpPr>
        <p:pic>
          <p:nvPicPr>
            <p:cNvPr id="7" name="Image 6">
              <a:extLst>
                <a:ext uri="{FF2B5EF4-FFF2-40B4-BE49-F238E27FC236}">
                  <a16:creationId xmlns:a16="http://schemas.microsoft.com/office/drawing/2014/main" id="{D9C99F2A-412D-C5E8-784D-CF476CAEB2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263" y="2852937"/>
              <a:ext cx="4435569" cy="3837390"/>
            </a:xfrm>
            <a:prstGeom prst="rect">
              <a:avLst/>
            </a:prstGeom>
          </p:spPr>
        </p:pic>
        <p:sp>
          <p:nvSpPr>
            <p:cNvPr id="9" name="Forme libre : forme 8">
              <a:extLst>
                <a:ext uri="{FF2B5EF4-FFF2-40B4-BE49-F238E27FC236}">
                  <a16:creationId xmlns:a16="http://schemas.microsoft.com/office/drawing/2014/main" id="{DB64AC9E-DC98-0146-43E3-147A4BD31FDD}"/>
                </a:ext>
              </a:extLst>
            </p:cNvPr>
            <p:cNvSpPr/>
            <p:nvPr/>
          </p:nvSpPr>
          <p:spPr>
            <a:xfrm>
              <a:off x="2927648" y="4150374"/>
              <a:ext cx="989928" cy="1582881"/>
            </a:xfrm>
            <a:custGeom>
              <a:avLst/>
              <a:gdLst>
                <a:gd name="connsiteX0" fmla="*/ 475129 w 923364"/>
                <a:gd name="connsiteY0" fmla="*/ 1344706 h 1344706"/>
                <a:gd name="connsiteX1" fmla="*/ 8964 w 923364"/>
                <a:gd name="connsiteY1" fmla="*/ 1165412 h 1344706"/>
                <a:gd name="connsiteX2" fmla="*/ 0 w 923364"/>
                <a:gd name="connsiteY2" fmla="*/ 977153 h 1344706"/>
                <a:gd name="connsiteX3" fmla="*/ 268941 w 923364"/>
                <a:gd name="connsiteY3" fmla="*/ 152400 h 1344706"/>
                <a:gd name="connsiteX4" fmla="*/ 502023 w 923364"/>
                <a:gd name="connsiteY4" fmla="*/ 0 h 1344706"/>
                <a:gd name="connsiteX5" fmla="*/ 672353 w 923364"/>
                <a:gd name="connsiteY5" fmla="*/ 134471 h 1344706"/>
                <a:gd name="connsiteX6" fmla="*/ 923364 w 923364"/>
                <a:gd name="connsiteY6" fmla="*/ 376518 h 1344706"/>
                <a:gd name="connsiteX7" fmla="*/ 618564 w 923364"/>
                <a:gd name="connsiteY7" fmla="*/ 1290918 h 1344706"/>
                <a:gd name="connsiteX8" fmla="*/ 475129 w 923364"/>
                <a:gd name="connsiteY8" fmla="*/ 1344706 h 1344706"/>
                <a:gd name="connsiteX0" fmla="*/ 475129 w 923364"/>
                <a:gd name="connsiteY0" fmla="*/ 1469836 h 1469836"/>
                <a:gd name="connsiteX1" fmla="*/ 8964 w 923364"/>
                <a:gd name="connsiteY1" fmla="*/ 1290542 h 1469836"/>
                <a:gd name="connsiteX2" fmla="*/ 0 w 923364"/>
                <a:gd name="connsiteY2" fmla="*/ 1102283 h 1469836"/>
                <a:gd name="connsiteX3" fmla="*/ 268941 w 923364"/>
                <a:gd name="connsiteY3" fmla="*/ 277530 h 1469836"/>
                <a:gd name="connsiteX4" fmla="*/ 457133 w 923364"/>
                <a:gd name="connsiteY4" fmla="*/ 0 h 1469836"/>
                <a:gd name="connsiteX5" fmla="*/ 672353 w 923364"/>
                <a:gd name="connsiteY5" fmla="*/ 259601 h 1469836"/>
                <a:gd name="connsiteX6" fmla="*/ 923364 w 923364"/>
                <a:gd name="connsiteY6" fmla="*/ 501648 h 1469836"/>
                <a:gd name="connsiteX7" fmla="*/ 618564 w 923364"/>
                <a:gd name="connsiteY7" fmla="*/ 1416048 h 1469836"/>
                <a:gd name="connsiteX8" fmla="*/ 475129 w 923364"/>
                <a:gd name="connsiteY8" fmla="*/ 1469836 h 1469836"/>
                <a:gd name="connsiteX0" fmla="*/ 475129 w 923364"/>
                <a:gd name="connsiteY0" fmla="*/ 1469836 h 1469836"/>
                <a:gd name="connsiteX1" fmla="*/ 8964 w 923364"/>
                <a:gd name="connsiteY1" fmla="*/ 1290542 h 1469836"/>
                <a:gd name="connsiteX2" fmla="*/ 0 w 923364"/>
                <a:gd name="connsiteY2" fmla="*/ 1102283 h 1469836"/>
                <a:gd name="connsiteX3" fmla="*/ 322810 w 923364"/>
                <a:gd name="connsiteY3" fmla="*/ 125587 h 1469836"/>
                <a:gd name="connsiteX4" fmla="*/ 457133 w 923364"/>
                <a:gd name="connsiteY4" fmla="*/ 0 h 1469836"/>
                <a:gd name="connsiteX5" fmla="*/ 672353 w 923364"/>
                <a:gd name="connsiteY5" fmla="*/ 259601 h 1469836"/>
                <a:gd name="connsiteX6" fmla="*/ 923364 w 923364"/>
                <a:gd name="connsiteY6" fmla="*/ 501648 h 1469836"/>
                <a:gd name="connsiteX7" fmla="*/ 618564 w 923364"/>
                <a:gd name="connsiteY7" fmla="*/ 1416048 h 1469836"/>
                <a:gd name="connsiteX8" fmla="*/ 475129 w 923364"/>
                <a:gd name="connsiteY8" fmla="*/ 1469836 h 146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364" h="1469836">
                  <a:moveTo>
                    <a:pt x="475129" y="1469836"/>
                  </a:moveTo>
                  <a:lnTo>
                    <a:pt x="8964" y="1290542"/>
                  </a:lnTo>
                  <a:lnTo>
                    <a:pt x="0" y="1102283"/>
                  </a:lnTo>
                  <a:lnTo>
                    <a:pt x="322810" y="125587"/>
                  </a:lnTo>
                  <a:lnTo>
                    <a:pt x="457133" y="0"/>
                  </a:lnTo>
                  <a:lnTo>
                    <a:pt x="672353" y="259601"/>
                  </a:lnTo>
                  <a:lnTo>
                    <a:pt x="923364" y="501648"/>
                  </a:lnTo>
                  <a:lnTo>
                    <a:pt x="618564" y="1416048"/>
                  </a:lnTo>
                  <a:lnTo>
                    <a:pt x="475129" y="1469836"/>
                  </a:lnTo>
                  <a:close/>
                </a:path>
              </a:pathLst>
            </a:cu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
          <p:nvSpPr>
            <p:cNvPr id="8" name="Forme libre : forme 7">
              <a:extLst>
                <a:ext uri="{FF2B5EF4-FFF2-40B4-BE49-F238E27FC236}">
                  <a16:creationId xmlns:a16="http://schemas.microsoft.com/office/drawing/2014/main" id="{CAB14157-A87C-6C21-18A1-31A5047AB302}"/>
                </a:ext>
              </a:extLst>
            </p:cNvPr>
            <p:cNvSpPr/>
            <p:nvPr/>
          </p:nvSpPr>
          <p:spPr>
            <a:xfrm>
              <a:off x="237787" y="2983932"/>
              <a:ext cx="4219636" cy="3460022"/>
            </a:xfrm>
            <a:custGeom>
              <a:avLst/>
              <a:gdLst>
                <a:gd name="connsiteX0" fmla="*/ 2621954 w 4219636"/>
                <a:gd name="connsiteY0" fmla="*/ 467480 h 3424739"/>
                <a:gd name="connsiteX1" fmla="*/ 3303272 w 4219636"/>
                <a:gd name="connsiteY1" fmla="*/ 180609 h 3424739"/>
                <a:gd name="connsiteX2" fmla="*/ 3572213 w 4219636"/>
                <a:gd name="connsiteY2" fmla="*/ 37174 h 3424739"/>
                <a:gd name="connsiteX3" fmla="*/ 4217672 w 4219636"/>
                <a:gd name="connsiteY3" fmla="*/ 879856 h 3424739"/>
                <a:gd name="connsiteX4" fmla="*/ 3751507 w 4219636"/>
                <a:gd name="connsiteY4" fmla="*/ 1570139 h 3424739"/>
                <a:gd name="connsiteX5" fmla="*/ 3150872 w 4219636"/>
                <a:gd name="connsiteY5" fmla="*/ 3291362 h 3424739"/>
                <a:gd name="connsiteX6" fmla="*/ 2828142 w 4219636"/>
                <a:gd name="connsiteY6" fmla="*/ 3273433 h 3424739"/>
                <a:gd name="connsiteX7" fmla="*/ 1662731 w 4219636"/>
                <a:gd name="connsiteY7" fmla="*/ 2977597 h 3424739"/>
                <a:gd name="connsiteX8" fmla="*/ 470425 w 4219636"/>
                <a:gd name="connsiteY8" fmla="*/ 2466609 h 3424739"/>
                <a:gd name="connsiteX9" fmla="*/ 22189 w 4219636"/>
                <a:gd name="connsiteY9" fmla="*/ 2215597 h 3424739"/>
                <a:gd name="connsiteX10" fmla="*/ 147695 w 4219636"/>
                <a:gd name="connsiteY10" fmla="*/ 2081127 h 3424739"/>
                <a:gd name="connsiteX11" fmla="*/ 829013 w 4219636"/>
                <a:gd name="connsiteY11" fmla="*/ 2305244 h 3424739"/>
                <a:gd name="connsiteX12" fmla="*/ 2048213 w 4219636"/>
                <a:gd name="connsiteY12" fmla="*/ 2807268 h 3424739"/>
                <a:gd name="connsiteX13" fmla="*/ 2218542 w 4219636"/>
                <a:gd name="connsiteY13" fmla="*/ 2834162 h 3424739"/>
                <a:gd name="connsiteX14" fmla="*/ 2577131 w 4219636"/>
                <a:gd name="connsiteY14" fmla="*/ 2529362 h 3424739"/>
                <a:gd name="connsiteX15" fmla="*/ 2756425 w 4219636"/>
                <a:gd name="connsiteY15" fmla="*/ 2161809 h 3424739"/>
                <a:gd name="connsiteX16" fmla="*/ 2980542 w 4219636"/>
                <a:gd name="connsiteY16" fmla="*/ 1426703 h 3424739"/>
                <a:gd name="connsiteX17" fmla="*/ 2711601 w 4219636"/>
                <a:gd name="connsiteY17" fmla="*/ 736421 h 3424739"/>
                <a:gd name="connsiteX18" fmla="*/ 2621954 w 4219636"/>
                <a:gd name="connsiteY18" fmla="*/ 467480 h 3424739"/>
                <a:gd name="connsiteX0" fmla="*/ 2621954 w 4219636"/>
                <a:gd name="connsiteY0" fmla="*/ 467480 h 3465811"/>
                <a:gd name="connsiteX1" fmla="*/ 3303272 w 4219636"/>
                <a:gd name="connsiteY1" fmla="*/ 180609 h 3465811"/>
                <a:gd name="connsiteX2" fmla="*/ 3572213 w 4219636"/>
                <a:gd name="connsiteY2" fmla="*/ 37174 h 3465811"/>
                <a:gd name="connsiteX3" fmla="*/ 4217672 w 4219636"/>
                <a:gd name="connsiteY3" fmla="*/ 879856 h 3465811"/>
                <a:gd name="connsiteX4" fmla="*/ 3751507 w 4219636"/>
                <a:gd name="connsiteY4" fmla="*/ 1570139 h 3465811"/>
                <a:gd name="connsiteX5" fmla="*/ 3150872 w 4219636"/>
                <a:gd name="connsiteY5" fmla="*/ 3291362 h 3465811"/>
                <a:gd name="connsiteX6" fmla="*/ 2810212 w 4219636"/>
                <a:gd name="connsiteY6" fmla="*/ 3372045 h 3465811"/>
                <a:gd name="connsiteX7" fmla="*/ 1662731 w 4219636"/>
                <a:gd name="connsiteY7" fmla="*/ 2977597 h 3465811"/>
                <a:gd name="connsiteX8" fmla="*/ 470425 w 4219636"/>
                <a:gd name="connsiteY8" fmla="*/ 2466609 h 3465811"/>
                <a:gd name="connsiteX9" fmla="*/ 22189 w 4219636"/>
                <a:gd name="connsiteY9" fmla="*/ 2215597 h 3465811"/>
                <a:gd name="connsiteX10" fmla="*/ 147695 w 4219636"/>
                <a:gd name="connsiteY10" fmla="*/ 2081127 h 3465811"/>
                <a:gd name="connsiteX11" fmla="*/ 829013 w 4219636"/>
                <a:gd name="connsiteY11" fmla="*/ 2305244 h 3465811"/>
                <a:gd name="connsiteX12" fmla="*/ 2048213 w 4219636"/>
                <a:gd name="connsiteY12" fmla="*/ 2807268 h 3465811"/>
                <a:gd name="connsiteX13" fmla="*/ 2218542 w 4219636"/>
                <a:gd name="connsiteY13" fmla="*/ 2834162 h 3465811"/>
                <a:gd name="connsiteX14" fmla="*/ 2577131 w 4219636"/>
                <a:gd name="connsiteY14" fmla="*/ 2529362 h 3465811"/>
                <a:gd name="connsiteX15" fmla="*/ 2756425 w 4219636"/>
                <a:gd name="connsiteY15" fmla="*/ 2161809 h 3465811"/>
                <a:gd name="connsiteX16" fmla="*/ 2980542 w 4219636"/>
                <a:gd name="connsiteY16" fmla="*/ 1426703 h 3465811"/>
                <a:gd name="connsiteX17" fmla="*/ 2711601 w 4219636"/>
                <a:gd name="connsiteY17" fmla="*/ 736421 h 3465811"/>
                <a:gd name="connsiteX18" fmla="*/ 2621954 w 4219636"/>
                <a:gd name="connsiteY18" fmla="*/ 467480 h 3465811"/>
                <a:gd name="connsiteX0" fmla="*/ 2621954 w 4219636"/>
                <a:gd name="connsiteY0" fmla="*/ 467480 h 3460022"/>
                <a:gd name="connsiteX1" fmla="*/ 3303272 w 4219636"/>
                <a:gd name="connsiteY1" fmla="*/ 180609 h 3460022"/>
                <a:gd name="connsiteX2" fmla="*/ 3572213 w 4219636"/>
                <a:gd name="connsiteY2" fmla="*/ 37174 h 3460022"/>
                <a:gd name="connsiteX3" fmla="*/ 4217672 w 4219636"/>
                <a:gd name="connsiteY3" fmla="*/ 879856 h 3460022"/>
                <a:gd name="connsiteX4" fmla="*/ 3751507 w 4219636"/>
                <a:gd name="connsiteY4" fmla="*/ 1570139 h 3460022"/>
                <a:gd name="connsiteX5" fmla="*/ 3150872 w 4219636"/>
                <a:gd name="connsiteY5" fmla="*/ 3291362 h 3460022"/>
                <a:gd name="connsiteX6" fmla="*/ 2810212 w 4219636"/>
                <a:gd name="connsiteY6" fmla="*/ 3372045 h 3460022"/>
                <a:gd name="connsiteX7" fmla="*/ 1662731 w 4219636"/>
                <a:gd name="connsiteY7" fmla="*/ 2977597 h 3460022"/>
                <a:gd name="connsiteX8" fmla="*/ 470425 w 4219636"/>
                <a:gd name="connsiteY8" fmla="*/ 2466609 h 3460022"/>
                <a:gd name="connsiteX9" fmla="*/ 22189 w 4219636"/>
                <a:gd name="connsiteY9" fmla="*/ 2215597 h 3460022"/>
                <a:gd name="connsiteX10" fmla="*/ 147695 w 4219636"/>
                <a:gd name="connsiteY10" fmla="*/ 2081127 h 3460022"/>
                <a:gd name="connsiteX11" fmla="*/ 829013 w 4219636"/>
                <a:gd name="connsiteY11" fmla="*/ 2305244 h 3460022"/>
                <a:gd name="connsiteX12" fmla="*/ 2048213 w 4219636"/>
                <a:gd name="connsiteY12" fmla="*/ 2807268 h 3460022"/>
                <a:gd name="connsiteX13" fmla="*/ 2218542 w 4219636"/>
                <a:gd name="connsiteY13" fmla="*/ 2834162 h 3460022"/>
                <a:gd name="connsiteX14" fmla="*/ 2577131 w 4219636"/>
                <a:gd name="connsiteY14" fmla="*/ 2529362 h 3460022"/>
                <a:gd name="connsiteX15" fmla="*/ 2756425 w 4219636"/>
                <a:gd name="connsiteY15" fmla="*/ 2161809 h 3460022"/>
                <a:gd name="connsiteX16" fmla="*/ 2980542 w 4219636"/>
                <a:gd name="connsiteY16" fmla="*/ 1426703 h 3460022"/>
                <a:gd name="connsiteX17" fmla="*/ 2711601 w 4219636"/>
                <a:gd name="connsiteY17" fmla="*/ 736421 h 3460022"/>
                <a:gd name="connsiteX18" fmla="*/ 2621954 w 4219636"/>
                <a:gd name="connsiteY18" fmla="*/ 467480 h 3460022"/>
                <a:gd name="connsiteX0" fmla="*/ 2621954 w 4219636"/>
                <a:gd name="connsiteY0" fmla="*/ 467480 h 3460022"/>
                <a:gd name="connsiteX1" fmla="*/ 3303272 w 4219636"/>
                <a:gd name="connsiteY1" fmla="*/ 180609 h 3460022"/>
                <a:gd name="connsiteX2" fmla="*/ 3572213 w 4219636"/>
                <a:gd name="connsiteY2" fmla="*/ 37174 h 3460022"/>
                <a:gd name="connsiteX3" fmla="*/ 4217672 w 4219636"/>
                <a:gd name="connsiteY3" fmla="*/ 879856 h 3460022"/>
                <a:gd name="connsiteX4" fmla="*/ 3751507 w 4219636"/>
                <a:gd name="connsiteY4" fmla="*/ 1570139 h 3460022"/>
                <a:gd name="connsiteX5" fmla="*/ 3150872 w 4219636"/>
                <a:gd name="connsiteY5" fmla="*/ 3291362 h 3460022"/>
                <a:gd name="connsiteX6" fmla="*/ 2810212 w 4219636"/>
                <a:gd name="connsiteY6" fmla="*/ 3372045 h 3460022"/>
                <a:gd name="connsiteX7" fmla="*/ 1662731 w 4219636"/>
                <a:gd name="connsiteY7" fmla="*/ 2977597 h 3460022"/>
                <a:gd name="connsiteX8" fmla="*/ 470425 w 4219636"/>
                <a:gd name="connsiteY8" fmla="*/ 2466609 h 3460022"/>
                <a:gd name="connsiteX9" fmla="*/ 22189 w 4219636"/>
                <a:gd name="connsiteY9" fmla="*/ 2215597 h 3460022"/>
                <a:gd name="connsiteX10" fmla="*/ 147695 w 4219636"/>
                <a:gd name="connsiteY10" fmla="*/ 2081127 h 3460022"/>
                <a:gd name="connsiteX11" fmla="*/ 829013 w 4219636"/>
                <a:gd name="connsiteY11" fmla="*/ 2305244 h 3460022"/>
                <a:gd name="connsiteX12" fmla="*/ 2048213 w 4219636"/>
                <a:gd name="connsiteY12" fmla="*/ 2807268 h 3460022"/>
                <a:gd name="connsiteX13" fmla="*/ 2353012 w 4219636"/>
                <a:gd name="connsiteY13" fmla="*/ 2771409 h 3460022"/>
                <a:gd name="connsiteX14" fmla="*/ 2577131 w 4219636"/>
                <a:gd name="connsiteY14" fmla="*/ 2529362 h 3460022"/>
                <a:gd name="connsiteX15" fmla="*/ 2756425 w 4219636"/>
                <a:gd name="connsiteY15" fmla="*/ 2161809 h 3460022"/>
                <a:gd name="connsiteX16" fmla="*/ 2980542 w 4219636"/>
                <a:gd name="connsiteY16" fmla="*/ 1426703 h 3460022"/>
                <a:gd name="connsiteX17" fmla="*/ 2711601 w 4219636"/>
                <a:gd name="connsiteY17" fmla="*/ 736421 h 3460022"/>
                <a:gd name="connsiteX18" fmla="*/ 2621954 w 4219636"/>
                <a:gd name="connsiteY18" fmla="*/ 467480 h 346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9636" h="3460022">
                  <a:moveTo>
                    <a:pt x="2621954" y="467480"/>
                  </a:moveTo>
                  <a:cubicBezTo>
                    <a:pt x="2720566" y="374845"/>
                    <a:pt x="3144896" y="252327"/>
                    <a:pt x="3303272" y="180609"/>
                  </a:cubicBezTo>
                  <a:cubicBezTo>
                    <a:pt x="3461649" y="108891"/>
                    <a:pt x="3419813" y="-79367"/>
                    <a:pt x="3572213" y="37174"/>
                  </a:cubicBezTo>
                  <a:cubicBezTo>
                    <a:pt x="3724613" y="153715"/>
                    <a:pt x="4187790" y="624362"/>
                    <a:pt x="4217672" y="879856"/>
                  </a:cubicBezTo>
                  <a:cubicBezTo>
                    <a:pt x="4247554" y="1135350"/>
                    <a:pt x="3929307" y="1168221"/>
                    <a:pt x="3751507" y="1570139"/>
                  </a:cubicBezTo>
                  <a:cubicBezTo>
                    <a:pt x="3573707" y="1972057"/>
                    <a:pt x="3307755" y="2991044"/>
                    <a:pt x="3150872" y="3291362"/>
                  </a:cubicBezTo>
                  <a:cubicBezTo>
                    <a:pt x="2993990" y="3591680"/>
                    <a:pt x="2905835" y="3406410"/>
                    <a:pt x="2810212" y="3372045"/>
                  </a:cubicBezTo>
                  <a:cubicBezTo>
                    <a:pt x="2714589" y="3337680"/>
                    <a:pt x="2052695" y="3128503"/>
                    <a:pt x="1662731" y="2977597"/>
                  </a:cubicBezTo>
                  <a:cubicBezTo>
                    <a:pt x="1272767" y="2826691"/>
                    <a:pt x="743849" y="2593609"/>
                    <a:pt x="470425" y="2466609"/>
                  </a:cubicBezTo>
                  <a:cubicBezTo>
                    <a:pt x="197001" y="2339609"/>
                    <a:pt x="75977" y="2279844"/>
                    <a:pt x="22189" y="2215597"/>
                  </a:cubicBezTo>
                  <a:cubicBezTo>
                    <a:pt x="-31599" y="2151350"/>
                    <a:pt x="13224" y="2066186"/>
                    <a:pt x="147695" y="2081127"/>
                  </a:cubicBezTo>
                  <a:cubicBezTo>
                    <a:pt x="282166" y="2096068"/>
                    <a:pt x="512260" y="2184220"/>
                    <a:pt x="829013" y="2305244"/>
                  </a:cubicBezTo>
                  <a:cubicBezTo>
                    <a:pt x="1145766" y="2426268"/>
                    <a:pt x="1794213" y="2729574"/>
                    <a:pt x="2048213" y="2807268"/>
                  </a:cubicBezTo>
                  <a:cubicBezTo>
                    <a:pt x="2302213" y="2884962"/>
                    <a:pt x="2264859" y="2817727"/>
                    <a:pt x="2353012" y="2771409"/>
                  </a:cubicBezTo>
                  <a:cubicBezTo>
                    <a:pt x="2441165" y="2725091"/>
                    <a:pt x="2509895" y="2630962"/>
                    <a:pt x="2577131" y="2529362"/>
                  </a:cubicBezTo>
                  <a:cubicBezTo>
                    <a:pt x="2644367" y="2427762"/>
                    <a:pt x="2689190" y="2345586"/>
                    <a:pt x="2756425" y="2161809"/>
                  </a:cubicBezTo>
                  <a:cubicBezTo>
                    <a:pt x="2823660" y="1978032"/>
                    <a:pt x="2988013" y="1664267"/>
                    <a:pt x="2980542" y="1426703"/>
                  </a:cubicBezTo>
                  <a:cubicBezTo>
                    <a:pt x="2973071" y="1189139"/>
                    <a:pt x="2771366" y="888821"/>
                    <a:pt x="2711601" y="736421"/>
                  </a:cubicBezTo>
                  <a:cubicBezTo>
                    <a:pt x="2651836" y="584021"/>
                    <a:pt x="2523342" y="560115"/>
                    <a:pt x="2621954" y="467480"/>
                  </a:cubicBez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26" name="Picture 2">
              <a:extLst>
                <a:ext uri="{FF2B5EF4-FFF2-40B4-BE49-F238E27FC236}">
                  <a16:creationId xmlns:a16="http://schemas.microsoft.com/office/drawing/2014/main" id="{59AD56C6-4234-FFFB-EBC7-B2B3C1F944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7137" y="4890287"/>
              <a:ext cx="388583" cy="34001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67C23F1A-C6EF-78DF-961C-C80C4E513998}"/>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6294006" y="1001825"/>
            <a:ext cx="771742" cy="102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e 17">
            <a:extLst>
              <a:ext uri="{FF2B5EF4-FFF2-40B4-BE49-F238E27FC236}">
                <a16:creationId xmlns:a16="http://schemas.microsoft.com/office/drawing/2014/main" id="{71EC3381-E82F-6E31-C59F-92A687BADF00}"/>
              </a:ext>
            </a:extLst>
          </p:cNvPr>
          <p:cNvGrpSpPr/>
          <p:nvPr/>
        </p:nvGrpSpPr>
        <p:grpSpPr>
          <a:xfrm>
            <a:off x="6047747" y="2425256"/>
            <a:ext cx="1205507" cy="896808"/>
            <a:chOff x="5534597" y="4034737"/>
            <a:chExt cx="1291945" cy="961111"/>
          </a:xfrm>
        </p:grpSpPr>
        <p:graphicFrame>
          <p:nvGraphicFramePr>
            <p:cNvPr id="17" name="Graphique 16">
              <a:extLst>
                <a:ext uri="{FF2B5EF4-FFF2-40B4-BE49-F238E27FC236}">
                  <a16:creationId xmlns:a16="http://schemas.microsoft.com/office/drawing/2014/main" id="{193BF6FC-DCCA-2723-02E4-4D2A7C97F37C}"/>
                </a:ext>
              </a:extLst>
            </p:cNvPr>
            <p:cNvGraphicFramePr/>
            <p:nvPr/>
          </p:nvGraphicFramePr>
          <p:xfrm>
            <a:off x="5534597" y="4034737"/>
            <a:ext cx="1291945" cy="961111"/>
          </p:xfrm>
          <a:graphic>
            <a:graphicData uri="http://schemas.openxmlformats.org/drawingml/2006/chart">
              <c:chart xmlns:c="http://schemas.openxmlformats.org/drawingml/2006/chart" xmlns:r="http://schemas.openxmlformats.org/officeDocument/2006/relationships" r:id="rId6"/>
            </a:graphicData>
          </a:graphic>
        </p:graphicFrame>
        <p:pic>
          <p:nvPicPr>
            <p:cNvPr id="14" name="Graphique 13" descr="Horloge avec un remplissage uni">
              <a:extLst>
                <a:ext uri="{FF2B5EF4-FFF2-40B4-BE49-F238E27FC236}">
                  <a16:creationId xmlns:a16="http://schemas.microsoft.com/office/drawing/2014/main" id="{3D7090D2-97B1-BA87-20BF-7CBFB45652E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05096" y="4034737"/>
              <a:ext cx="961110" cy="961110"/>
            </a:xfrm>
            <a:prstGeom prst="rect">
              <a:avLst/>
            </a:prstGeom>
          </p:spPr>
        </p:pic>
      </p:grpSp>
      <p:grpSp>
        <p:nvGrpSpPr>
          <p:cNvPr id="19" name="Groupe 18">
            <a:extLst>
              <a:ext uri="{FF2B5EF4-FFF2-40B4-BE49-F238E27FC236}">
                <a16:creationId xmlns:a16="http://schemas.microsoft.com/office/drawing/2014/main" id="{A2AE8BD3-6851-31D9-3D2A-3E24E1D7315A}"/>
              </a:ext>
            </a:extLst>
          </p:cNvPr>
          <p:cNvGrpSpPr/>
          <p:nvPr/>
        </p:nvGrpSpPr>
        <p:grpSpPr>
          <a:xfrm>
            <a:off x="6489104" y="5226505"/>
            <a:ext cx="423655" cy="1486487"/>
            <a:chOff x="7683721" y="4742629"/>
            <a:chExt cx="509028" cy="1786040"/>
          </a:xfrm>
        </p:grpSpPr>
        <p:pic>
          <p:nvPicPr>
            <p:cNvPr id="20" name="Graphique 19" descr="Voiture avec un remplissage uni">
              <a:extLst>
                <a:ext uri="{FF2B5EF4-FFF2-40B4-BE49-F238E27FC236}">
                  <a16:creationId xmlns:a16="http://schemas.microsoft.com/office/drawing/2014/main" id="{E6DE9101-6099-1A97-DA72-D720607DB9B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3721" y="6024613"/>
              <a:ext cx="504056" cy="504056"/>
            </a:xfrm>
            <a:prstGeom prst="rect">
              <a:avLst/>
            </a:prstGeom>
          </p:spPr>
        </p:pic>
        <p:pic>
          <p:nvPicPr>
            <p:cNvPr id="21" name="Graphique 20" descr="Voiture avec un remplissage uni">
              <a:extLst>
                <a:ext uri="{FF2B5EF4-FFF2-40B4-BE49-F238E27FC236}">
                  <a16:creationId xmlns:a16="http://schemas.microsoft.com/office/drawing/2014/main" id="{0018ECE1-AEA9-6D66-DCBC-38A0FAA10FE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3721" y="5765594"/>
              <a:ext cx="504056" cy="504056"/>
            </a:xfrm>
            <a:prstGeom prst="rect">
              <a:avLst/>
            </a:prstGeom>
          </p:spPr>
        </p:pic>
        <p:pic>
          <p:nvPicPr>
            <p:cNvPr id="22" name="Graphique 21" descr="Voiture avec un remplissage uni">
              <a:extLst>
                <a:ext uri="{FF2B5EF4-FFF2-40B4-BE49-F238E27FC236}">
                  <a16:creationId xmlns:a16="http://schemas.microsoft.com/office/drawing/2014/main" id="{101D0BC0-F195-FF29-48DB-3572FD958CB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8693" y="5504833"/>
              <a:ext cx="504056" cy="504056"/>
            </a:xfrm>
            <a:prstGeom prst="rect">
              <a:avLst/>
            </a:prstGeom>
          </p:spPr>
        </p:pic>
        <p:pic>
          <p:nvPicPr>
            <p:cNvPr id="23" name="Graphique 22" descr="Voiture avec un remplissage uni">
              <a:extLst>
                <a:ext uri="{FF2B5EF4-FFF2-40B4-BE49-F238E27FC236}">
                  <a16:creationId xmlns:a16="http://schemas.microsoft.com/office/drawing/2014/main" id="{34D32FD1-82D5-97CA-755F-DC4078F4AF1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8693" y="5245814"/>
              <a:ext cx="504056" cy="504056"/>
            </a:xfrm>
            <a:prstGeom prst="rect">
              <a:avLst/>
            </a:prstGeom>
          </p:spPr>
        </p:pic>
        <p:pic>
          <p:nvPicPr>
            <p:cNvPr id="24" name="Graphique 23" descr="Voiture avec un remplissage uni">
              <a:extLst>
                <a:ext uri="{FF2B5EF4-FFF2-40B4-BE49-F238E27FC236}">
                  <a16:creationId xmlns:a16="http://schemas.microsoft.com/office/drawing/2014/main" id="{67EC6C57-ACDE-B083-81AC-F2814030B69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3721" y="5001648"/>
              <a:ext cx="504056" cy="504056"/>
            </a:xfrm>
            <a:prstGeom prst="rect">
              <a:avLst/>
            </a:prstGeom>
          </p:spPr>
        </p:pic>
        <p:pic>
          <p:nvPicPr>
            <p:cNvPr id="25" name="Graphique 24" descr="Voiture avec un remplissage uni">
              <a:extLst>
                <a:ext uri="{FF2B5EF4-FFF2-40B4-BE49-F238E27FC236}">
                  <a16:creationId xmlns:a16="http://schemas.microsoft.com/office/drawing/2014/main" id="{B85312E1-6120-08E1-CFB0-0E56C2745EC9}"/>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58876"/>
            <a:stretch/>
          </p:blipFill>
          <p:spPr>
            <a:xfrm>
              <a:off x="7683721" y="4742629"/>
              <a:ext cx="207285" cy="504056"/>
            </a:xfrm>
            <a:prstGeom prst="rect">
              <a:avLst/>
            </a:prstGeom>
          </p:spPr>
        </p:pic>
      </p:grpSp>
      <p:graphicFrame>
        <p:nvGraphicFramePr>
          <p:cNvPr id="32" name="Graphique 31">
            <a:extLst>
              <a:ext uri="{FF2B5EF4-FFF2-40B4-BE49-F238E27FC236}">
                <a16:creationId xmlns:a16="http://schemas.microsoft.com/office/drawing/2014/main" id="{C88C6E11-47E7-DDCC-C95D-1D6DD816BA37}"/>
              </a:ext>
            </a:extLst>
          </p:cNvPr>
          <p:cNvGraphicFramePr/>
          <p:nvPr/>
        </p:nvGraphicFramePr>
        <p:xfrm>
          <a:off x="6126837" y="3902594"/>
          <a:ext cx="1106080" cy="927672"/>
        </p:xfrm>
        <a:graphic>
          <a:graphicData uri="http://schemas.openxmlformats.org/drawingml/2006/chart">
            <c:chart xmlns:c="http://schemas.openxmlformats.org/drawingml/2006/chart" xmlns:r="http://schemas.openxmlformats.org/officeDocument/2006/relationships" r:id="rId11"/>
          </a:graphicData>
        </a:graphic>
      </p:graphicFrame>
      <p:sp>
        <p:nvSpPr>
          <p:cNvPr id="34" name="ZoneTexte 33">
            <a:extLst>
              <a:ext uri="{FF2B5EF4-FFF2-40B4-BE49-F238E27FC236}">
                <a16:creationId xmlns:a16="http://schemas.microsoft.com/office/drawing/2014/main" id="{46C1877F-2536-D40D-3E3B-65A4877098DE}"/>
              </a:ext>
            </a:extLst>
          </p:cNvPr>
          <p:cNvSpPr txBox="1"/>
          <p:nvPr/>
        </p:nvSpPr>
        <p:spPr>
          <a:xfrm>
            <a:off x="393104" y="927250"/>
            <a:ext cx="6096000" cy="1107996"/>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fr-FR" sz="1800" b="1" dirty="0" err="1">
                <a:solidFill>
                  <a:schemeClr val="bg2">
                    <a:lumMod val="10000"/>
                  </a:schemeClr>
                </a:solidFill>
              </a:rPr>
              <a:t>Kapazität</a:t>
            </a:r>
            <a:r>
              <a:rPr lang="fr-FR" sz="1800" b="1" dirty="0">
                <a:solidFill>
                  <a:schemeClr val="bg2">
                    <a:lumMod val="10000"/>
                  </a:schemeClr>
                </a:solidFill>
              </a:rPr>
              <a:t> </a:t>
            </a:r>
            <a:r>
              <a:rPr lang="fr-FR" sz="1800" b="1" dirty="0" err="1">
                <a:solidFill>
                  <a:schemeClr val="bg2">
                    <a:lumMod val="10000"/>
                  </a:schemeClr>
                </a:solidFill>
              </a:rPr>
              <a:t>bei</a:t>
            </a:r>
            <a:r>
              <a:rPr lang="fr-FR" sz="1800" b="1" dirty="0">
                <a:solidFill>
                  <a:schemeClr val="bg2">
                    <a:lumMod val="10000"/>
                  </a:schemeClr>
                </a:solidFill>
              </a:rPr>
              <a:t> der </a:t>
            </a:r>
            <a:r>
              <a:rPr lang="fr-FR" sz="1800" b="1" dirty="0" err="1">
                <a:solidFill>
                  <a:schemeClr val="bg2">
                    <a:lumMod val="10000"/>
                  </a:schemeClr>
                </a:solidFill>
              </a:rPr>
              <a:t>Erhebung</a:t>
            </a:r>
            <a:r>
              <a:rPr lang="fr-FR" sz="1800" dirty="0">
                <a:solidFill>
                  <a:schemeClr val="bg2">
                    <a:lumMod val="10000"/>
                  </a:schemeClr>
                </a:solidFill>
              </a:rPr>
              <a:t>: </a:t>
            </a:r>
            <a:r>
              <a:rPr lang="fr-FR" sz="1800" b="1" dirty="0">
                <a:solidFill>
                  <a:schemeClr val="bg2">
                    <a:lumMod val="10000"/>
                  </a:schemeClr>
                </a:solidFill>
              </a:rPr>
              <a:t>124 </a:t>
            </a:r>
            <a:r>
              <a:rPr lang="fr-FR" sz="1800" b="1" dirty="0" err="1">
                <a:solidFill>
                  <a:schemeClr val="bg2">
                    <a:lumMod val="10000"/>
                  </a:schemeClr>
                </a:solidFill>
              </a:rPr>
              <a:t>Plätze</a:t>
            </a:r>
            <a:endParaRPr lang="fr-FR" sz="1800" b="1" dirty="0">
              <a:solidFill>
                <a:schemeClr val="bg2">
                  <a:lumMod val="10000"/>
                </a:schemeClr>
              </a:solidFill>
            </a:endParaRPr>
          </a:p>
          <a:p>
            <a:pPr marL="607207" lvl="1" indent="-285750">
              <a:buFont typeface="Arial" panose="020B0604020202020204" pitchFamily="34" charset="0"/>
              <a:buChar char="•"/>
            </a:pPr>
            <a:r>
              <a:rPr lang="fr-FR" sz="1600" dirty="0">
                <a:solidFill>
                  <a:schemeClr val="bg2">
                    <a:lumMod val="10000"/>
                  </a:schemeClr>
                </a:solidFill>
              </a:rPr>
              <a:t>Zone Nord: 85 </a:t>
            </a:r>
            <a:r>
              <a:rPr lang="fr-FR" sz="1600" dirty="0" err="1">
                <a:solidFill>
                  <a:schemeClr val="bg2">
                    <a:lumMod val="10000"/>
                  </a:schemeClr>
                </a:solidFill>
              </a:rPr>
              <a:t>Plätze</a:t>
            </a:r>
            <a:endParaRPr lang="fr-FR" sz="1600" dirty="0">
              <a:solidFill>
                <a:schemeClr val="bg2">
                  <a:lumMod val="10000"/>
                </a:schemeClr>
              </a:solidFill>
            </a:endParaRPr>
          </a:p>
          <a:p>
            <a:pPr marL="607207" lvl="1" indent="-285750">
              <a:buFont typeface="Arial" panose="020B0604020202020204" pitchFamily="34" charset="0"/>
              <a:buChar char="•"/>
            </a:pPr>
            <a:r>
              <a:rPr lang="fr-FR" sz="1600" dirty="0">
                <a:solidFill>
                  <a:schemeClr val="bg2">
                    <a:lumMod val="10000"/>
                  </a:schemeClr>
                </a:solidFill>
              </a:rPr>
              <a:t>Zone </a:t>
            </a:r>
            <a:r>
              <a:rPr lang="fr-FR" sz="1600" dirty="0" err="1">
                <a:solidFill>
                  <a:schemeClr val="bg2">
                    <a:lumMod val="10000"/>
                  </a:schemeClr>
                </a:solidFill>
              </a:rPr>
              <a:t>Süd</a:t>
            </a:r>
            <a:r>
              <a:rPr lang="fr-FR" sz="1600" dirty="0">
                <a:solidFill>
                  <a:schemeClr val="bg2">
                    <a:lumMod val="10000"/>
                  </a:schemeClr>
                </a:solidFill>
              </a:rPr>
              <a:t>: 29 </a:t>
            </a:r>
            <a:r>
              <a:rPr lang="fr-FR" sz="1600" dirty="0" err="1">
                <a:solidFill>
                  <a:schemeClr val="bg2">
                    <a:lumMod val="10000"/>
                  </a:schemeClr>
                </a:solidFill>
              </a:rPr>
              <a:t>Plätze</a:t>
            </a:r>
            <a:endParaRPr lang="fr-FR" sz="1600" dirty="0">
              <a:solidFill>
                <a:schemeClr val="bg2">
                  <a:lumMod val="10000"/>
                </a:schemeClr>
              </a:solidFill>
            </a:endParaRPr>
          </a:p>
          <a:p>
            <a:pPr marL="607207" lvl="1" indent="-285750">
              <a:buFont typeface="Arial" panose="020B0604020202020204" pitchFamily="34" charset="0"/>
              <a:buChar char="•"/>
            </a:pPr>
            <a:r>
              <a:rPr lang="fr-FR" sz="1600" dirty="0" err="1">
                <a:solidFill>
                  <a:schemeClr val="bg2">
                    <a:lumMod val="10000"/>
                  </a:schemeClr>
                </a:solidFill>
              </a:rPr>
              <a:t>Kirchstraße</a:t>
            </a:r>
            <a:r>
              <a:rPr lang="fr-FR" sz="1600" dirty="0">
                <a:solidFill>
                  <a:schemeClr val="bg2">
                    <a:lumMod val="10000"/>
                  </a:schemeClr>
                </a:solidFill>
              </a:rPr>
              <a:t>: 10 </a:t>
            </a:r>
            <a:r>
              <a:rPr lang="fr-FR" sz="1600" dirty="0" err="1">
                <a:solidFill>
                  <a:schemeClr val="bg2">
                    <a:lumMod val="10000"/>
                  </a:schemeClr>
                </a:solidFill>
              </a:rPr>
              <a:t>Plätze</a:t>
            </a:r>
            <a:endParaRPr lang="fr-FR" sz="1600" dirty="0">
              <a:solidFill>
                <a:schemeClr val="bg2">
                  <a:lumMod val="10000"/>
                </a:schemeClr>
              </a:solidFill>
            </a:endParaRPr>
          </a:p>
        </p:txBody>
      </p:sp>
    </p:spTree>
    <p:extLst>
      <p:ext uri="{BB962C8B-B14F-4D97-AF65-F5344CB8AC3E}">
        <p14:creationId xmlns:p14="http://schemas.microsoft.com/office/powerpoint/2010/main" val="1111820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E8D10B1-78D8-400D-6291-8E32F5FA2837}"/>
              </a:ext>
            </a:extLst>
          </p:cNvPr>
          <p:cNvSpPr>
            <a:spLocks noGrp="1"/>
          </p:cNvSpPr>
          <p:nvPr>
            <p:ph type="sldNum" sz="quarter" idx="7"/>
          </p:nvPr>
        </p:nvSpPr>
        <p:spPr/>
        <p:txBody>
          <a:bodyPr/>
          <a:lstStyle/>
          <a:p>
            <a:fld id="{B6F15528-21DE-4FAA-801E-634DDDAF4B2B}" type="slidenum">
              <a:rPr lang="fr-BE" smtClean="0"/>
              <a:pPr/>
              <a:t>37</a:t>
            </a:fld>
            <a:endParaRPr lang="fr-BE"/>
          </a:p>
        </p:txBody>
      </p:sp>
      <p:sp>
        <p:nvSpPr>
          <p:cNvPr id="3" name="Titre 2">
            <a:extLst>
              <a:ext uri="{FF2B5EF4-FFF2-40B4-BE49-F238E27FC236}">
                <a16:creationId xmlns:a16="http://schemas.microsoft.com/office/drawing/2014/main" id="{93EEFB1A-1230-9AE7-323B-74142592211D}"/>
              </a:ext>
            </a:extLst>
          </p:cNvPr>
          <p:cNvSpPr>
            <a:spLocks noGrp="1"/>
          </p:cNvSpPr>
          <p:nvPr>
            <p:ph type="title"/>
          </p:nvPr>
        </p:nvSpPr>
        <p:spPr/>
        <p:txBody>
          <a:bodyPr/>
          <a:lstStyle/>
          <a:p>
            <a:r>
              <a:rPr lang="fr-BE" dirty="0" err="1"/>
              <a:t>Wie</a:t>
            </a:r>
            <a:r>
              <a:rPr lang="fr-BE" dirty="0"/>
              <a:t> </a:t>
            </a:r>
            <a:r>
              <a:rPr lang="fr-BE" dirty="0" err="1"/>
              <a:t>kann</a:t>
            </a:r>
            <a:r>
              <a:rPr lang="fr-BE" dirty="0"/>
              <a:t> </a:t>
            </a:r>
            <a:r>
              <a:rPr lang="fr-BE" dirty="0" err="1"/>
              <a:t>das</a:t>
            </a:r>
            <a:r>
              <a:rPr lang="fr-BE" dirty="0"/>
              <a:t> </a:t>
            </a:r>
            <a:r>
              <a:rPr lang="fr-BE" dirty="0" err="1"/>
              <a:t>Parkmanagement</a:t>
            </a:r>
            <a:r>
              <a:rPr lang="fr-BE" dirty="0"/>
              <a:t> </a:t>
            </a:r>
            <a:r>
              <a:rPr lang="fr-BE" dirty="0" err="1"/>
              <a:t>optimiert</a:t>
            </a:r>
            <a:r>
              <a:rPr lang="fr-BE" dirty="0"/>
              <a:t> </a:t>
            </a:r>
            <a:r>
              <a:rPr lang="fr-BE" dirty="0" err="1"/>
              <a:t>werden</a:t>
            </a:r>
            <a:r>
              <a:rPr lang="fr-BE" dirty="0"/>
              <a:t>?</a:t>
            </a:r>
          </a:p>
        </p:txBody>
      </p:sp>
      <p:sp>
        <p:nvSpPr>
          <p:cNvPr id="5" name="Ellipse 4">
            <a:extLst>
              <a:ext uri="{FF2B5EF4-FFF2-40B4-BE49-F238E27FC236}">
                <a16:creationId xmlns:a16="http://schemas.microsoft.com/office/drawing/2014/main" id="{3FADABE0-97B5-FF2F-E61E-A886AE7216CE}"/>
              </a:ext>
            </a:extLst>
          </p:cNvPr>
          <p:cNvSpPr/>
          <p:nvPr/>
        </p:nvSpPr>
        <p:spPr>
          <a:xfrm>
            <a:off x="1553891" y="1475939"/>
            <a:ext cx="8311930" cy="4454584"/>
          </a:xfrm>
          <a:prstGeom prst="ellipse">
            <a:avLst/>
          </a:prstGeom>
          <a:noFill/>
          <a:ln w="1524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a:extLst>
              <a:ext uri="{FF2B5EF4-FFF2-40B4-BE49-F238E27FC236}">
                <a16:creationId xmlns:a16="http://schemas.microsoft.com/office/drawing/2014/main" id="{EE08402B-7E92-A408-38F0-3B8829955B65}"/>
              </a:ext>
            </a:extLst>
          </p:cNvPr>
          <p:cNvPicPr>
            <a:picLocks noChangeAspect="1"/>
          </p:cNvPicPr>
          <p:nvPr/>
        </p:nvPicPr>
        <p:blipFill>
          <a:blip r:embed="rId3"/>
          <a:stretch>
            <a:fillRect/>
          </a:stretch>
        </p:blipFill>
        <p:spPr>
          <a:xfrm>
            <a:off x="4300750" y="2258408"/>
            <a:ext cx="2818212" cy="2574011"/>
          </a:xfrm>
          <a:prstGeom prst="rect">
            <a:avLst/>
          </a:prstGeom>
        </p:spPr>
      </p:pic>
      <p:sp>
        <p:nvSpPr>
          <p:cNvPr id="7" name="Ellipse 6">
            <a:extLst>
              <a:ext uri="{FF2B5EF4-FFF2-40B4-BE49-F238E27FC236}">
                <a16:creationId xmlns:a16="http://schemas.microsoft.com/office/drawing/2014/main" id="{E087620E-F1FE-B074-C0D5-6766A44C204F}"/>
              </a:ext>
            </a:extLst>
          </p:cNvPr>
          <p:cNvSpPr/>
          <p:nvPr/>
        </p:nvSpPr>
        <p:spPr>
          <a:xfrm>
            <a:off x="5087888" y="5281759"/>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dirty="0" err="1">
                <a:solidFill>
                  <a:srgbClr val="000000"/>
                </a:solidFill>
              </a:rPr>
              <a:t>Langzeitparken</a:t>
            </a:r>
            <a:r>
              <a:rPr lang="fr-FR" sz="1800" b="1" dirty="0">
                <a:solidFill>
                  <a:srgbClr val="000000"/>
                </a:solidFill>
              </a:rPr>
              <a:t> an den Rand des </a:t>
            </a:r>
            <a:r>
              <a:rPr lang="fr-FR" sz="1800" b="1" dirty="0" err="1">
                <a:solidFill>
                  <a:srgbClr val="000000"/>
                </a:solidFill>
              </a:rPr>
              <a:t>Zentrums</a:t>
            </a:r>
            <a:r>
              <a:rPr lang="fr-FR" sz="1800" b="1" dirty="0">
                <a:solidFill>
                  <a:srgbClr val="000000"/>
                </a:solidFill>
              </a:rPr>
              <a:t> </a:t>
            </a:r>
            <a:r>
              <a:rPr lang="fr-FR" sz="1800" b="1" dirty="0" err="1">
                <a:solidFill>
                  <a:srgbClr val="000000"/>
                </a:solidFill>
              </a:rPr>
              <a:t>verschieben</a:t>
            </a:r>
            <a:endParaRPr lang="fr-FR" sz="1800" b="1" dirty="0">
              <a:solidFill>
                <a:srgbClr val="000000"/>
              </a:solidFill>
            </a:endParaRPr>
          </a:p>
          <a:p>
            <a:pPr algn="ctr"/>
            <a:r>
              <a:rPr lang="fr-FR" sz="1200" b="1" dirty="0">
                <a:solidFill>
                  <a:srgbClr val="000000"/>
                </a:solidFill>
              </a:rPr>
              <a:t>(</a:t>
            </a:r>
            <a:r>
              <a:rPr lang="fr-FR" sz="1200" b="1" dirty="0" err="1">
                <a:solidFill>
                  <a:srgbClr val="000000"/>
                </a:solidFill>
              </a:rPr>
              <a:t>ausreichend</a:t>
            </a:r>
            <a:r>
              <a:rPr lang="fr-FR" sz="1200" b="1" dirty="0">
                <a:solidFill>
                  <a:srgbClr val="000000"/>
                </a:solidFill>
              </a:rPr>
              <a:t> </a:t>
            </a:r>
            <a:r>
              <a:rPr lang="fr-FR" sz="1200" b="1" dirty="0" err="1">
                <a:solidFill>
                  <a:srgbClr val="000000"/>
                </a:solidFill>
              </a:rPr>
              <a:t>Reservekapazität</a:t>
            </a:r>
            <a:r>
              <a:rPr lang="fr-FR" sz="1200" b="1" dirty="0">
                <a:solidFill>
                  <a:srgbClr val="000000"/>
                </a:solidFill>
              </a:rPr>
              <a:t>)</a:t>
            </a:r>
            <a:endParaRPr lang="fr-BE" sz="1200" b="1" dirty="0">
              <a:solidFill>
                <a:srgbClr val="000000"/>
              </a:solidFill>
            </a:endParaRPr>
          </a:p>
        </p:txBody>
      </p:sp>
      <p:sp>
        <p:nvSpPr>
          <p:cNvPr id="8" name="Ellipse 7">
            <a:extLst>
              <a:ext uri="{FF2B5EF4-FFF2-40B4-BE49-F238E27FC236}">
                <a16:creationId xmlns:a16="http://schemas.microsoft.com/office/drawing/2014/main" id="{BC5C3B9C-55AC-77CB-D218-0B8AEE310763}"/>
              </a:ext>
            </a:extLst>
          </p:cNvPr>
          <p:cNvSpPr/>
          <p:nvPr/>
        </p:nvSpPr>
        <p:spPr>
          <a:xfrm>
            <a:off x="8055022" y="4075238"/>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dirty="0">
                <a:solidFill>
                  <a:srgbClr val="000000"/>
                </a:solidFill>
              </a:rPr>
              <a:t>Die </a:t>
            </a:r>
            <a:r>
              <a:rPr lang="fr-FR" sz="1800" b="1" dirty="0" err="1">
                <a:solidFill>
                  <a:srgbClr val="000000"/>
                </a:solidFill>
              </a:rPr>
              <a:t>Schulspitzen</a:t>
            </a:r>
            <a:r>
              <a:rPr lang="fr-FR" sz="1800" b="1" dirty="0">
                <a:solidFill>
                  <a:srgbClr val="000000"/>
                </a:solidFill>
              </a:rPr>
              <a:t> </a:t>
            </a:r>
            <a:r>
              <a:rPr lang="fr-FR" sz="1800" b="1" dirty="0" err="1">
                <a:solidFill>
                  <a:srgbClr val="000000"/>
                </a:solidFill>
              </a:rPr>
              <a:t>reduzieren</a:t>
            </a:r>
            <a:r>
              <a:rPr lang="fr-FR" sz="1800" b="1" dirty="0">
                <a:solidFill>
                  <a:srgbClr val="000000"/>
                </a:solidFill>
              </a:rPr>
              <a:t> – </a:t>
            </a:r>
            <a:r>
              <a:rPr lang="fr-FR" sz="1800" b="1" dirty="0" err="1">
                <a:solidFill>
                  <a:srgbClr val="000000"/>
                </a:solidFill>
              </a:rPr>
              <a:t>Verkehsverlagerung</a:t>
            </a:r>
            <a:r>
              <a:rPr lang="fr-FR" sz="1800" b="1" dirty="0">
                <a:solidFill>
                  <a:srgbClr val="000000"/>
                </a:solidFill>
              </a:rPr>
              <a:t> + </a:t>
            </a:r>
            <a:r>
              <a:rPr lang="fr-FR" sz="1800" b="1" dirty="0" err="1">
                <a:solidFill>
                  <a:srgbClr val="000000"/>
                </a:solidFill>
              </a:rPr>
              <a:t>Aufteilung</a:t>
            </a:r>
            <a:r>
              <a:rPr lang="fr-FR" sz="1800" b="1" dirty="0">
                <a:solidFill>
                  <a:srgbClr val="000000"/>
                </a:solidFill>
              </a:rPr>
              <a:t> in </a:t>
            </a:r>
            <a:r>
              <a:rPr lang="fr-FR" sz="1800" b="1" dirty="0" err="1">
                <a:solidFill>
                  <a:srgbClr val="000000"/>
                </a:solidFill>
              </a:rPr>
              <a:t>Raum</a:t>
            </a:r>
            <a:r>
              <a:rPr lang="fr-FR" sz="1800" b="1" dirty="0">
                <a:solidFill>
                  <a:srgbClr val="000000"/>
                </a:solidFill>
              </a:rPr>
              <a:t> und Zeit </a:t>
            </a:r>
            <a:endParaRPr lang="fr-BE" sz="1800" b="1" dirty="0">
              <a:solidFill>
                <a:srgbClr val="000000"/>
              </a:solidFill>
            </a:endParaRPr>
          </a:p>
        </p:txBody>
      </p:sp>
      <p:sp>
        <p:nvSpPr>
          <p:cNvPr id="9" name="Ellipse 8">
            <a:extLst>
              <a:ext uri="{FF2B5EF4-FFF2-40B4-BE49-F238E27FC236}">
                <a16:creationId xmlns:a16="http://schemas.microsoft.com/office/drawing/2014/main" id="{5885FE51-4AD9-7686-CCA2-EE9BFD19CF1B}"/>
              </a:ext>
            </a:extLst>
          </p:cNvPr>
          <p:cNvSpPr/>
          <p:nvPr/>
        </p:nvSpPr>
        <p:spPr>
          <a:xfrm>
            <a:off x="1286314" y="4561679"/>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dirty="0">
                <a:solidFill>
                  <a:srgbClr val="000000"/>
                </a:solidFill>
              </a:rPr>
              <a:t>Das </a:t>
            </a:r>
            <a:r>
              <a:rPr lang="fr-FR" sz="1800" b="1" dirty="0" err="1">
                <a:solidFill>
                  <a:srgbClr val="000000"/>
                </a:solidFill>
              </a:rPr>
              <a:t>Parken</a:t>
            </a:r>
            <a:r>
              <a:rPr lang="fr-FR" sz="1800" b="1" dirty="0">
                <a:solidFill>
                  <a:srgbClr val="000000"/>
                </a:solidFill>
              </a:rPr>
              <a:t> der </a:t>
            </a:r>
            <a:r>
              <a:rPr lang="fr-FR" sz="1800" b="1" dirty="0" err="1">
                <a:solidFill>
                  <a:srgbClr val="000000"/>
                </a:solidFill>
              </a:rPr>
              <a:t>Anwohner</a:t>
            </a:r>
            <a:r>
              <a:rPr lang="fr-FR" sz="1800" b="1" dirty="0">
                <a:solidFill>
                  <a:srgbClr val="000000"/>
                </a:solidFill>
              </a:rPr>
              <a:t> (-</a:t>
            </a:r>
            <a:r>
              <a:rPr lang="fr-FR" sz="1800" b="1" dirty="0" err="1">
                <a:solidFill>
                  <a:srgbClr val="000000"/>
                </a:solidFill>
              </a:rPr>
              <a:t>innen</a:t>
            </a:r>
            <a:r>
              <a:rPr lang="fr-FR" sz="1800" b="1" dirty="0">
                <a:solidFill>
                  <a:srgbClr val="000000"/>
                </a:solidFill>
              </a:rPr>
              <a:t>) </a:t>
            </a:r>
            <a:r>
              <a:rPr lang="fr-FR" sz="1800" b="1" dirty="0" err="1">
                <a:solidFill>
                  <a:srgbClr val="000000"/>
                </a:solidFill>
              </a:rPr>
              <a:t>tagsüber</a:t>
            </a:r>
            <a:r>
              <a:rPr lang="fr-FR" sz="1800" b="1" dirty="0">
                <a:solidFill>
                  <a:srgbClr val="000000"/>
                </a:solidFill>
              </a:rPr>
              <a:t> </a:t>
            </a:r>
            <a:r>
              <a:rPr lang="fr-FR" sz="1800" b="1" dirty="0" err="1">
                <a:solidFill>
                  <a:srgbClr val="000000"/>
                </a:solidFill>
              </a:rPr>
              <a:t>reduzieren</a:t>
            </a:r>
            <a:endParaRPr lang="fr-BE" sz="1800" b="1" dirty="0">
              <a:solidFill>
                <a:srgbClr val="000000"/>
              </a:solidFill>
            </a:endParaRPr>
          </a:p>
        </p:txBody>
      </p:sp>
      <p:sp>
        <p:nvSpPr>
          <p:cNvPr id="10" name="Ellipse 9">
            <a:extLst>
              <a:ext uri="{FF2B5EF4-FFF2-40B4-BE49-F238E27FC236}">
                <a16:creationId xmlns:a16="http://schemas.microsoft.com/office/drawing/2014/main" id="{BFD55CF1-A58B-B80D-7AE5-EC86775D66A1}"/>
              </a:ext>
            </a:extLst>
          </p:cNvPr>
          <p:cNvSpPr/>
          <p:nvPr/>
        </p:nvSpPr>
        <p:spPr>
          <a:xfrm>
            <a:off x="5709856" y="755859"/>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dirty="0">
                <a:solidFill>
                  <a:srgbClr val="000000"/>
                </a:solidFill>
              </a:rPr>
              <a:t>Mehr </a:t>
            </a:r>
            <a:r>
              <a:rPr lang="fr-FR" sz="1800" b="1" dirty="0" err="1">
                <a:solidFill>
                  <a:srgbClr val="000000"/>
                </a:solidFill>
              </a:rPr>
              <a:t>Kontrollen</a:t>
            </a:r>
            <a:r>
              <a:rPr lang="fr-FR" sz="1800" b="1" dirty="0">
                <a:solidFill>
                  <a:srgbClr val="000000"/>
                </a:solidFill>
              </a:rPr>
              <a:t> in der </a:t>
            </a:r>
            <a:r>
              <a:rPr lang="fr-FR" sz="1800" b="1" dirty="0" err="1">
                <a:solidFill>
                  <a:srgbClr val="000000"/>
                </a:solidFill>
              </a:rPr>
              <a:t>blauen</a:t>
            </a:r>
            <a:r>
              <a:rPr lang="fr-FR" sz="1800" b="1" dirty="0">
                <a:solidFill>
                  <a:srgbClr val="000000"/>
                </a:solidFill>
              </a:rPr>
              <a:t> Zone </a:t>
            </a:r>
            <a:r>
              <a:rPr lang="fr-FR" sz="1800" b="1" dirty="0" err="1">
                <a:solidFill>
                  <a:srgbClr val="000000"/>
                </a:solidFill>
              </a:rPr>
              <a:t>vorsehen</a:t>
            </a:r>
            <a:endParaRPr lang="fr-BE" sz="1800" b="1" dirty="0">
              <a:solidFill>
                <a:srgbClr val="000000"/>
              </a:solidFill>
            </a:endParaRPr>
          </a:p>
        </p:txBody>
      </p:sp>
      <p:sp>
        <p:nvSpPr>
          <p:cNvPr id="11" name="Ellipse 10">
            <a:extLst>
              <a:ext uri="{FF2B5EF4-FFF2-40B4-BE49-F238E27FC236}">
                <a16:creationId xmlns:a16="http://schemas.microsoft.com/office/drawing/2014/main" id="{422542AE-8A33-AF15-D6C9-FF7A19E16684}"/>
              </a:ext>
            </a:extLst>
          </p:cNvPr>
          <p:cNvSpPr/>
          <p:nvPr/>
        </p:nvSpPr>
        <p:spPr>
          <a:xfrm>
            <a:off x="8245641" y="2111092"/>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dirty="0">
                <a:solidFill>
                  <a:srgbClr val="000000"/>
                </a:solidFill>
              </a:rPr>
              <a:t>Die </a:t>
            </a:r>
            <a:r>
              <a:rPr lang="fr-FR" sz="1800" b="1" dirty="0" err="1">
                <a:solidFill>
                  <a:srgbClr val="000000"/>
                </a:solidFill>
              </a:rPr>
              <a:t>Lesbarkeit</a:t>
            </a:r>
            <a:r>
              <a:rPr lang="fr-FR" sz="1800" b="1" dirty="0">
                <a:solidFill>
                  <a:srgbClr val="000000"/>
                </a:solidFill>
              </a:rPr>
              <a:t> und die </a:t>
            </a:r>
            <a:r>
              <a:rPr lang="fr-FR" sz="1800" b="1" dirty="0" err="1">
                <a:solidFill>
                  <a:srgbClr val="000000"/>
                </a:solidFill>
              </a:rPr>
              <a:t>Beschilderung</a:t>
            </a:r>
            <a:r>
              <a:rPr lang="fr-FR" sz="1800" b="1" dirty="0">
                <a:solidFill>
                  <a:srgbClr val="000000"/>
                </a:solidFill>
              </a:rPr>
              <a:t> der </a:t>
            </a:r>
            <a:r>
              <a:rPr lang="fr-FR" sz="1800" b="1" dirty="0" err="1">
                <a:solidFill>
                  <a:srgbClr val="000000"/>
                </a:solidFill>
              </a:rPr>
              <a:t>Parkmöglichkeiten</a:t>
            </a:r>
            <a:r>
              <a:rPr lang="fr-FR" sz="1800" b="1" dirty="0">
                <a:solidFill>
                  <a:srgbClr val="000000"/>
                </a:solidFill>
              </a:rPr>
              <a:t> </a:t>
            </a:r>
            <a:r>
              <a:rPr lang="fr-FR" sz="1800" b="1" dirty="0" err="1">
                <a:solidFill>
                  <a:srgbClr val="000000"/>
                </a:solidFill>
              </a:rPr>
              <a:t>stärken</a:t>
            </a:r>
            <a:r>
              <a:rPr lang="fr-FR" sz="1800" b="1" dirty="0">
                <a:solidFill>
                  <a:srgbClr val="000000"/>
                </a:solidFill>
              </a:rPr>
              <a:t> </a:t>
            </a:r>
            <a:endParaRPr lang="fr-BE" sz="1800" b="1" dirty="0">
              <a:solidFill>
                <a:srgbClr val="000000"/>
              </a:solidFill>
            </a:endParaRPr>
          </a:p>
        </p:txBody>
      </p:sp>
      <p:sp>
        <p:nvSpPr>
          <p:cNvPr id="12" name="Ellipse 11">
            <a:extLst>
              <a:ext uri="{FF2B5EF4-FFF2-40B4-BE49-F238E27FC236}">
                <a16:creationId xmlns:a16="http://schemas.microsoft.com/office/drawing/2014/main" id="{2E794853-3326-806A-57A6-86FD44AE036B}"/>
              </a:ext>
            </a:extLst>
          </p:cNvPr>
          <p:cNvSpPr/>
          <p:nvPr/>
        </p:nvSpPr>
        <p:spPr>
          <a:xfrm>
            <a:off x="1868907" y="983043"/>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dirty="0" err="1">
                <a:solidFill>
                  <a:srgbClr val="000000"/>
                </a:solidFill>
              </a:rPr>
              <a:t>Schaffung</a:t>
            </a:r>
            <a:r>
              <a:rPr lang="fr-FR" sz="1800" b="1" dirty="0">
                <a:solidFill>
                  <a:srgbClr val="000000"/>
                </a:solidFill>
              </a:rPr>
              <a:t> </a:t>
            </a:r>
            <a:r>
              <a:rPr lang="fr-FR" sz="1800" b="1" dirty="0" err="1">
                <a:solidFill>
                  <a:srgbClr val="000000"/>
                </a:solidFill>
              </a:rPr>
              <a:t>eines</a:t>
            </a:r>
            <a:r>
              <a:rPr lang="fr-FR" sz="1800" b="1" dirty="0">
                <a:solidFill>
                  <a:srgbClr val="000000"/>
                </a:solidFill>
              </a:rPr>
              <a:t> </a:t>
            </a:r>
            <a:r>
              <a:rPr lang="fr-FR" sz="1800" b="1" dirty="0" err="1">
                <a:solidFill>
                  <a:srgbClr val="000000"/>
                </a:solidFill>
              </a:rPr>
              <a:t>Carsharing-Systems</a:t>
            </a:r>
            <a:r>
              <a:rPr lang="fr-FR" sz="1800" b="1" dirty="0">
                <a:solidFill>
                  <a:srgbClr val="000000"/>
                </a:solidFill>
              </a:rPr>
              <a:t> (</a:t>
            </a:r>
            <a:r>
              <a:rPr lang="fr-FR" sz="1800" b="1" dirty="0" err="1">
                <a:solidFill>
                  <a:srgbClr val="000000"/>
                </a:solidFill>
              </a:rPr>
              <a:t>insbesondere</a:t>
            </a:r>
            <a:r>
              <a:rPr lang="fr-FR" sz="1800" b="1" dirty="0">
                <a:solidFill>
                  <a:srgbClr val="000000"/>
                </a:solidFill>
              </a:rPr>
              <a:t> </a:t>
            </a:r>
            <a:r>
              <a:rPr lang="fr-FR" sz="1800" b="1" dirty="0" err="1">
                <a:solidFill>
                  <a:srgbClr val="000000"/>
                </a:solidFill>
              </a:rPr>
              <a:t>für</a:t>
            </a:r>
            <a:r>
              <a:rPr lang="fr-FR" sz="1800" b="1" dirty="0">
                <a:solidFill>
                  <a:srgbClr val="000000"/>
                </a:solidFill>
              </a:rPr>
              <a:t> </a:t>
            </a:r>
            <a:r>
              <a:rPr lang="fr-FR" sz="1800" b="1" dirty="0" err="1">
                <a:solidFill>
                  <a:srgbClr val="000000"/>
                </a:solidFill>
              </a:rPr>
              <a:t>statische</a:t>
            </a:r>
            <a:r>
              <a:rPr lang="fr-FR" sz="1800" b="1" dirty="0">
                <a:solidFill>
                  <a:srgbClr val="000000"/>
                </a:solidFill>
              </a:rPr>
              <a:t> </a:t>
            </a:r>
            <a:r>
              <a:rPr lang="fr-FR" sz="1800" b="1" dirty="0" err="1">
                <a:solidFill>
                  <a:srgbClr val="000000"/>
                </a:solidFill>
              </a:rPr>
              <a:t>Anwohner</a:t>
            </a:r>
            <a:r>
              <a:rPr lang="fr-FR" sz="1800" b="1" dirty="0">
                <a:solidFill>
                  <a:srgbClr val="000000"/>
                </a:solidFill>
              </a:rPr>
              <a:t>)</a:t>
            </a:r>
            <a:endParaRPr lang="fr-BE" sz="1800" b="1" dirty="0">
              <a:solidFill>
                <a:srgbClr val="000000"/>
              </a:solidFill>
            </a:endParaRPr>
          </a:p>
        </p:txBody>
      </p:sp>
      <p:sp>
        <p:nvSpPr>
          <p:cNvPr id="13" name="Ellipse 12">
            <a:extLst>
              <a:ext uri="{FF2B5EF4-FFF2-40B4-BE49-F238E27FC236}">
                <a16:creationId xmlns:a16="http://schemas.microsoft.com/office/drawing/2014/main" id="{EFC18C17-7F63-5A72-A58F-C3B122FAD697}"/>
              </a:ext>
            </a:extLst>
          </p:cNvPr>
          <p:cNvSpPr/>
          <p:nvPr/>
        </p:nvSpPr>
        <p:spPr>
          <a:xfrm>
            <a:off x="263352" y="2831172"/>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dirty="0">
                <a:solidFill>
                  <a:srgbClr val="000000"/>
                </a:solidFill>
              </a:rPr>
              <a:t>Kiss-and-Ride und Shop-and-Go-</a:t>
            </a:r>
            <a:r>
              <a:rPr lang="fr-FR" sz="1800" b="1" dirty="0" err="1">
                <a:solidFill>
                  <a:srgbClr val="000000"/>
                </a:solidFill>
              </a:rPr>
              <a:t>Zonen</a:t>
            </a:r>
            <a:r>
              <a:rPr lang="fr-FR" sz="1800" b="1" dirty="0">
                <a:solidFill>
                  <a:srgbClr val="000000"/>
                </a:solidFill>
              </a:rPr>
              <a:t> (maximal 30 </a:t>
            </a:r>
            <a:r>
              <a:rPr lang="fr-FR" sz="1800" b="1" dirty="0" err="1">
                <a:solidFill>
                  <a:srgbClr val="000000"/>
                </a:solidFill>
              </a:rPr>
              <a:t>Minuten</a:t>
            </a:r>
            <a:r>
              <a:rPr lang="fr-FR" sz="1800" b="1" dirty="0">
                <a:solidFill>
                  <a:srgbClr val="000000"/>
                </a:solidFill>
              </a:rPr>
              <a:t>) </a:t>
            </a:r>
            <a:r>
              <a:rPr lang="fr-FR" sz="1800" b="1" dirty="0" err="1">
                <a:solidFill>
                  <a:srgbClr val="000000"/>
                </a:solidFill>
              </a:rPr>
              <a:t>vorsehen</a:t>
            </a:r>
            <a:endParaRPr lang="fr-BE" sz="1800" b="1" dirty="0">
              <a:solidFill>
                <a:srgbClr val="000000"/>
              </a:solidFill>
            </a:endParaRPr>
          </a:p>
        </p:txBody>
      </p:sp>
    </p:spTree>
    <p:extLst>
      <p:ext uri="{BB962C8B-B14F-4D97-AF65-F5344CB8AC3E}">
        <p14:creationId xmlns:p14="http://schemas.microsoft.com/office/powerpoint/2010/main" val="2786076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exte, carte, diagramme, Plan&#10;&#10;Description générée automatiquement">
            <a:extLst>
              <a:ext uri="{FF2B5EF4-FFF2-40B4-BE49-F238E27FC236}">
                <a16:creationId xmlns:a16="http://schemas.microsoft.com/office/drawing/2014/main" id="{C4DE0362-174D-281B-178A-26A2E567E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500"/>
          <a:stretch/>
        </p:blipFill>
        <p:spPr>
          <a:xfrm>
            <a:off x="5452487" y="1124744"/>
            <a:ext cx="6692186" cy="5727040"/>
          </a:xfrm>
          <a:prstGeom prst="rect">
            <a:avLst/>
          </a:prstGeom>
        </p:spPr>
      </p:pic>
      <p:sp>
        <p:nvSpPr>
          <p:cNvPr id="2" name="Espace réservé du numéro de diapositive 1">
            <a:extLst>
              <a:ext uri="{FF2B5EF4-FFF2-40B4-BE49-F238E27FC236}">
                <a16:creationId xmlns:a16="http://schemas.microsoft.com/office/drawing/2014/main" id="{38BA7D75-E2E3-C6B8-75A2-9C9C6A87DE8D}"/>
              </a:ext>
            </a:extLst>
          </p:cNvPr>
          <p:cNvSpPr>
            <a:spLocks noGrp="1"/>
          </p:cNvSpPr>
          <p:nvPr>
            <p:ph type="sldNum" sz="quarter" idx="7"/>
          </p:nvPr>
        </p:nvSpPr>
        <p:spPr/>
        <p:txBody>
          <a:bodyPr/>
          <a:lstStyle/>
          <a:p>
            <a:fld id="{B6F15528-21DE-4FAA-801E-634DDDAF4B2B}" type="slidenum">
              <a:rPr lang="fr-BE" smtClean="0"/>
              <a:pPr/>
              <a:t>38</a:t>
            </a:fld>
            <a:endParaRPr lang="fr-BE"/>
          </a:p>
        </p:txBody>
      </p:sp>
      <p:sp>
        <p:nvSpPr>
          <p:cNvPr id="3" name="Titre 2">
            <a:extLst>
              <a:ext uri="{FF2B5EF4-FFF2-40B4-BE49-F238E27FC236}">
                <a16:creationId xmlns:a16="http://schemas.microsoft.com/office/drawing/2014/main" id="{1935E70C-6725-1FE5-DFB0-3AAB979048E1}"/>
              </a:ext>
            </a:extLst>
          </p:cNvPr>
          <p:cNvSpPr>
            <a:spLocks noGrp="1"/>
          </p:cNvSpPr>
          <p:nvPr>
            <p:ph type="title"/>
          </p:nvPr>
        </p:nvSpPr>
        <p:spPr/>
        <p:txBody>
          <a:bodyPr/>
          <a:lstStyle/>
          <a:p>
            <a:r>
              <a:rPr lang="fr-BE" dirty="0"/>
              <a:t>Die </a:t>
            </a:r>
            <a:r>
              <a:rPr lang="fr-BE" dirty="0" err="1"/>
              <a:t>aktuelle</a:t>
            </a:r>
            <a:r>
              <a:rPr lang="fr-BE" dirty="0"/>
              <a:t> </a:t>
            </a:r>
            <a:r>
              <a:rPr lang="fr-BE" dirty="0" err="1"/>
              <a:t>blaue</a:t>
            </a:r>
            <a:r>
              <a:rPr lang="fr-BE" dirty="0"/>
              <a:t> Zone </a:t>
            </a:r>
            <a:r>
              <a:rPr lang="fr-BE" dirty="0" err="1"/>
              <a:t>verbessern</a:t>
            </a:r>
            <a:endParaRPr lang="fr-BE" dirty="0"/>
          </a:p>
        </p:txBody>
      </p:sp>
      <p:sp>
        <p:nvSpPr>
          <p:cNvPr id="7" name="Forme libre : forme 6">
            <a:extLst>
              <a:ext uri="{FF2B5EF4-FFF2-40B4-BE49-F238E27FC236}">
                <a16:creationId xmlns:a16="http://schemas.microsoft.com/office/drawing/2014/main" id="{659F500A-5942-5387-AA2E-44A929573628}"/>
              </a:ext>
            </a:extLst>
          </p:cNvPr>
          <p:cNvSpPr/>
          <p:nvPr/>
        </p:nvSpPr>
        <p:spPr>
          <a:xfrm>
            <a:off x="7035137" y="1988840"/>
            <a:ext cx="4779463" cy="4248472"/>
          </a:xfrm>
          <a:custGeom>
            <a:avLst/>
            <a:gdLst>
              <a:gd name="connsiteX0" fmla="*/ 891067 w 3190287"/>
              <a:gd name="connsiteY0" fmla="*/ 221403 h 2550914"/>
              <a:gd name="connsiteX1" fmla="*/ 1367317 w 3190287"/>
              <a:gd name="connsiteY1" fmla="*/ 2328 h 2550914"/>
              <a:gd name="connsiteX2" fmla="*/ 1614967 w 3190287"/>
              <a:gd name="connsiteY2" fmla="*/ 145203 h 2550914"/>
              <a:gd name="connsiteX3" fmla="*/ 1843567 w 3190287"/>
              <a:gd name="connsiteY3" fmla="*/ 707178 h 2550914"/>
              <a:gd name="connsiteX4" fmla="*/ 1891192 w 3190287"/>
              <a:gd name="connsiteY4" fmla="*/ 850053 h 2550914"/>
              <a:gd name="connsiteX5" fmla="*/ 2215042 w 3190287"/>
              <a:gd name="connsiteY5" fmla="*/ 745278 h 2550914"/>
              <a:gd name="connsiteX6" fmla="*/ 2729392 w 3190287"/>
              <a:gd name="connsiteY6" fmla="*/ 421428 h 2550914"/>
              <a:gd name="connsiteX7" fmla="*/ 3024667 w 3190287"/>
              <a:gd name="connsiteY7" fmla="*/ 154728 h 2550914"/>
              <a:gd name="connsiteX8" fmla="*/ 3186592 w 3190287"/>
              <a:gd name="connsiteY8" fmla="*/ 221403 h 2550914"/>
              <a:gd name="connsiteX9" fmla="*/ 2872267 w 3190287"/>
              <a:gd name="connsiteY9" fmla="*/ 535728 h 2550914"/>
              <a:gd name="connsiteX10" fmla="*/ 2777017 w 3190287"/>
              <a:gd name="connsiteY10" fmla="*/ 869103 h 2550914"/>
              <a:gd name="connsiteX11" fmla="*/ 2805592 w 3190287"/>
              <a:gd name="connsiteY11" fmla="*/ 1192953 h 2550914"/>
              <a:gd name="connsiteX12" fmla="*/ 2662717 w 3190287"/>
              <a:gd name="connsiteY12" fmla="*/ 1669203 h 2550914"/>
              <a:gd name="connsiteX13" fmla="*/ 3024667 w 3190287"/>
              <a:gd name="connsiteY13" fmla="*/ 1964478 h 2550914"/>
              <a:gd name="connsiteX14" fmla="*/ 3091342 w 3190287"/>
              <a:gd name="connsiteY14" fmla="*/ 2193078 h 2550914"/>
              <a:gd name="connsiteX15" fmla="*/ 2767492 w 3190287"/>
              <a:gd name="connsiteY15" fmla="*/ 2535978 h 2550914"/>
              <a:gd name="connsiteX16" fmla="*/ 2443642 w 3190287"/>
              <a:gd name="connsiteY16" fmla="*/ 2459778 h 2550914"/>
              <a:gd name="connsiteX17" fmla="*/ 1729267 w 3190287"/>
              <a:gd name="connsiteY17" fmla="*/ 2193078 h 2550914"/>
              <a:gd name="connsiteX18" fmla="*/ 1414942 w 3190287"/>
              <a:gd name="connsiteY18" fmla="*/ 1907328 h 2550914"/>
              <a:gd name="connsiteX19" fmla="*/ 1148242 w 3190287"/>
              <a:gd name="connsiteY19" fmla="*/ 1564428 h 2550914"/>
              <a:gd name="connsiteX20" fmla="*/ 1338742 w 3190287"/>
              <a:gd name="connsiteY20" fmla="*/ 1297728 h 2550914"/>
              <a:gd name="connsiteX21" fmla="*/ 1148242 w 3190287"/>
              <a:gd name="connsiteY21" fmla="*/ 1040553 h 2550914"/>
              <a:gd name="connsiteX22" fmla="*/ 881542 w 3190287"/>
              <a:gd name="connsiteY22" fmla="*/ 573828 h 2550914"/>
              <a:gd name="connsiteX23" fmla="*/ 452917 w 3190287"/>
              <a:gd name="connsiteY23" fmla="*/ 659553 h 2550914"/>
              <a:gd name="connsiteX24" fmla="*/ 195742 w 3190287"/>
              <a:gd name="connsiteY24" fmla="*/ 821478 h 2550914"/>
              <a:gd name="connsiteX25" fmla="*/ 33817 w 3190287"/>
              <a:gd name="connsiteY25" fmla="*/ 783378 h 2550914"/>
              <a:gd name="connsiteX26" fmla="*/ 891067 w 3190287"/>
              <a:gd name="connsiteY26" fmla="*/ 221403 h 2550914"/>
              <a:gd name="connsiteX0" fmla="*/ 899546 w 3198766"/>
              <a:gd name="connsiteY0" fmla="*/ 221403 h 2550914"/>
              <a:gd name="connsiteX1" fmla="*/ 1375796 w 3198766"/>
              <a:gd name="connsiteY1" fmla="*/ 2328 h 2550914"/>
              <a:gd name="connsiteX2" fmla="*/ 1623446 w 3198766"/>
              <a:gd name="connsiteY2" fmla="*/ 145203 h 2550914"/>
              <a:gd name="connsiteX3" fmla="*/ 1852046 w 3198766"/>
              <a:gd name="connsiteY3" fmla="*/ 707178 h 2550914"/>
              <a:gd name="connsiteX4" fmla="*/ 1899671 w 3198766"/>
              <a:gd name="connsiteY4" fmla="*/ 850053 h 2550914"/>
              <a:gd name="connsiteX5" fmla="*/ 2223521 w 3198766"/>
              <a:gd name="connsiteY5" fmla="*/ 745278 h 2550914"/>
              <a:gd name="connsiteX6" fmla="*/ 2737871 w 3198766"/>
              <a:gd name="connsiteY6" fmla="*/ 421428 h 2550914"/>
              <a:gd name="connsiteX7" fmla="*/ 3033146 w 3198766"/>
              <a:gd name="connsiteY7" fmla="*/ 154728 h 2550914"/>
              <a:gd name="connsiteX8" fmla="*/ 3195071 w 3198766"/>
              <a:gd name="connsiteY8" fmla="*/ 221403 h 2550914"/>
              <a:gd name="connsiteX9" fmla="*/ 2880746 w 3198766"/>
              <a:gd name="connsiteY9" fmla="*/ 535728 h 2550914"/>
              <a:gd name="connsiteX10" fmla="*/ 2785496 w 3198766"/>
              <a:gd name="connsiteY10" fmla="*/ 869103 h 2550914"/>
              <a:gd name="connsiteX11" fmla="*/ 2814071 w 3198766"/>
              <a:gd name="connsiteY11" fmla="*/ 1192953 h 2550914"/>
              <a:gd name="connsiteX12" fmla="*/ 2671196 w 3198766"/>
              <a:gd name="connsiteY12" fmla="*/ 1669203 h 2550914"/>
              <a:gd name="connsiteX13" fmla="*/ 3033146 w 3198766"/>
              <a:gd name="connsiteY13" fmla="*/ 1964478 h 2550914"/>
              <a:gd name="connsiteX14" fmla="*/ 3099821 w 3198766"/>
              <a:gd name="connsiteY14" fmla="*/ 2193078 h 2550914"/>
              <a:gd name="connsiteX15" fmla="*/ 2775971 w 3198766"/>
              <a:gd name="connsiteY15" fmla="*/ 2535978 h 2550914"/>
              <a:gd name="connsiteX16" fmla="*/ 2452121 w 3198766"/>
              <a:gd name="connsiteY16" fmla="*/ 2459778 h 2550914"/>
              <a:gd name="connsiteX17" fmla="*/ 1737746 w 3198766"/>
              <a:gd name="connsiteY17" fmla="*/ 2193078 h 2550914"/>
              <a:gd name="connsiteX18" fmla="*/ 1423421 w 3198766"/>
              <a:gd name="connsiteY18" fmla="*/ 1907328 h 2550914"/>
              <a:gd name="connsiteX19" fmla="*/ 1156721 w 3198766"/>
              <a:gd name="connsiteY19" fmla="*/ 1564428 h 2550914"/>
              <a:gd name="connsiteX20" fmla="*/ 1347221 w 3198766"/>
              <a:gd name="connsiteY20" fmla="*/ 1297728 h 2550914"/>
              <a:gd name="connsiteX21" fmla="*/ 1156721 w 3198766"/>
              <a:gd name="connsiteY21" fmla="*/ 1040553 h 2550914"/>
              <a:gd name="connsiteX22" fmla="*/ 890021 w 3198766"/>
              <a:gd name="connsiteY22" fmla="*/ 573828 h 2550914"/>
              <a:gd name="connsiteX23" fmla="*/ 461396 w 3198766"/>
              <a:gd name="connsiteY23" fmla="*/ 659553 h 2550914"/>
              <a:gd name="connsiteX24" fmla="*/ 204221 w 3198766"/>
              <a:gd name="connsiteY24" fmla="*/ 821478 h 2550914"/>
              <a:gd name="connsiteX25" fmla="*/ 32771 w 3198766"/>
              <a:gd name="connsiteY25" fmla="*/ 726228 h 2550914"/>
              <a:gd name="connsiteX26" fmla="*/ 899546 w 3198766"/>
              <a:gd name="connsiteY26" fmla="*/ 221403 h 2550914"/>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19622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880134 w 3198154"/>
              <a:gd name="connsiteY10" fmla="*/ 819622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637775"/>
              <a:gd name="connsiteX1" fmla="*/ 1375184 w 3198154"/>
              <a:gd name="connsiteY1" fmla="*/ 472 h 2637775"/>
              <a:gd name="connsiteX2" fmla="*/ 1622834 w 3198154"/>
              <a:gd name="connsiteY2" fmla="*/ 143347 h 2637775"/>
              <a:gd name="connsiteX3" fmla="*/ 1851434 w 3198154"/>
              <a:gd name="connsiteY3" fmla="*/ 705322 h 2637775"/>
              <a:gd name="connsiteX4" fmla="*/ 1899059 w 3198154"/>
              <a:gd name="connsiteY4" fmla="*/ 848197 h 2637775"/>
              <a:gd name="connsiteX5" fmla="*/ 2222909 w 3198154"/>
              <a:gd name="connsiteY5" fmla="*/ 743422 h 2637775"/>
              <a:gd name="connsiteX6" fmla="*/ 2737259 w 3198154"/>
              <a:gd name="connsiteY6" fmla="*/ 419572 h 2637775"/>
              <a:gd name="connsiteX7" fmla="*/ 3032534 w 3198154"/>
              <a:gd name="connsiteY7" fmla="*/ 152872 h 2637775"/>
              <a:gd name="connsiteX8" fmla="*/ 3194459 w 3198154"/>
              <a:gd name="connsiteY8" fmla="*/ 219547 h 2637775"/>
              <a:gd name="connsiteX9" fmla="*/ 2880134 w 3198154"/>
              <a:gd name="connsiteY9" fmla="*/ 533872 h 2637775"/>
              <a:gd name="connsiteX10" fmla="*/ 2880134 w 3198154"/>
              <a:gd name="connsiteY10" fmla="*/ 819622 h 2637775"/>
              <a:gd name="connsiteX11" fmla="*/ 2870609 w 3198154"/>
              <a:gd name="connsiteY11" fmla="*/ 1152997 h 2637775"/>
              <a:gd name="connsiteX12" fmla="*/ 2775359 w 3198154"/>
              <a:gd name="connsiteY12" fmla="*/ 1667347 h 2637775"/>
              <a:gd name="connsiteX13" fmla="*/ 3032534 w 3198154"/>
              <a:gd name="connsiteY13" fmla="*/ 1962622 h 2637775"/>
              <a:gd name="connsiteX14" fmla="*/ 3099209 w 3198154"/>
              <a:gd name="connsiteY14" fmla="*/ 2191222 h 2637775"/>
              <a:gd name="connsiteX15" fmla="*/ 2765834 w 3198154"/>
              <a:gd name="connsiteY15" fmla="*/ 2629372 h 2637775"/>
              <a:gd name="connsiteX16" fmla="*/ 2451509 w 3198154"/>
              <a:gd name="connsiteY16" fmla="*/ 2457922 h 2637775"/>
              <a:gd name="connsiteX17" fmla="*/ 1737134 w 3198154"/>
              <a:gd name="connsiteY17" fmla="*/ 2191222 h 2637775"/>
              <a:gd name="connsiteX18" fmla="*/ 1422809 w 3198154"/>
              <a:gd name="connsiteY18" fmla="*/ 1905472 h 2637775"/>
              <a:gd name="connsiteX19" fmla="*/ 1156109 w 3198154"/>
              <a:gd name="connsiteY19" fmla="*/ 1562572 h 2637775"/>
              <a:gd name="connsiteX20" fmla="*/ 1346609 w 3198154"/>
              <a:gd name="connsiteY20" fmla="*/ 1295872 h 2637775"/>
              <a:gd name="connsiteX21" fmla="*/ 1156109 w 3198154"/>
              <a:gd name="connsiteY21" fmla="*/ 1038697 h 2637775"/>
              <a:gd name="connsiteX22" fmla="*/ 889409 w 3198154"/>
              <a:gd name="connsiteY22" fmla="*/ 571972 h 2637775"/>
              <a:gd name="connsiteX23" fmla="*/ 498884 w 3198154"/>
              <a:gd name="connsiteY23" fmla="*/ 686272 h 2637775"/>
              <a:gd name="connsiteX24" fmla="*/ 203609 w 3198154"/>
              <a:gd name="connsiteY24" fmla="*/ 848197 h 2637775"/>
              <a:gd name="connsiteX25" fmla="*/ 32159 w 3198154"/>
              <a:gd name="connsiteY25" fmla="*/ 724372 h 2637775"/>
              <a:gd name="connsiteX26" fmla="*/ 879884 w 3198154"/>
              <a:gd name="connsiteY26" fmla="*/ 171922 h 2637775"/>
              <a:gd name="connsiteX0" fmla="*/ 879884 w 3286340"/>
              <a:gd name="connsiteY0" fmla="*/ 171922 h 2638727"/>
              <a:gd name="connsiteX1" fmla="*/ 1375184 w 3286340"/>
              <a:gd name="connsiteY1" fmla="*/ 472 h 2638727"/>
              <a:gd name="connsiteX2" fmla="*/ 1622834 w 3286340"/>
              <a:gd name="connsiteY2" fmla="*/ 143347 h 2638727"/>
              <a:gd name="connsiteX3" fmla="*/ 1851434 w 3286340"/>
              <a:gd name="connsiteY3" fmla="*/ 705322 h 2638727"/>
              <a:gd name="connsiteX4" fmla="*/ 1899059 w 3286340"/>
              <a:gd name="connsiteY4" fmla="*/ 848197 h 2638727"/>
              <a:gd name="connsiteX5" fmla="*/ 2222909 w 3286340"/>
              <a:gd name="connsiteY5" fmla="*/ 743422 h 2638727"/>
              <a:gd name="connsiteX6" fmla="*/ 2737259 w 3286340"/>
              <a:gd name="connsiteY6" fmla="*/ 419572 h 2638727"/>
              <a:gd name="connsiteX7" fmla="*/ 3032534 w 3286340"/>
              <a:gd name="connsiteY7" fmla="*/ 152872 h 2638727"/>
              <a:gd name="connsiteX8" fmla="*/ 3194459 w 3286340"/>
              <a:gd name="connsiteY8" fmla="*/ 219547 h 2638727"/>
              <a:gd name="connsiteX9" fmla="*/ 2880134 w 3286340"/>
              <a:gd name="connsiteY9" fmla="*/ 533872 h 2638727"/>
              <a:gd name="connsiteX10" fmla="*/ 2880134 w 3286340"/>
              <a:gd name="connsiteY10" fmla="*/ 819622 h 2638727"/>
              <a:gd name="connsiteX11" fmla="*/ 2870609 w 3286340"/>
              <a:gd name="connsiteY11" fmla="*/ 1152997 h 2638727"/>
              <a:gd name="connsiteX12" fmla="*/ 2775359 w 3286340"/>
              <a:gd name="connsiteY12" fmla="*/ 1667347 h 2638727"/>
              <a:gd name="connsiteX13" fmla="*/ 3032534 w 3286340"/>
              <a:gd name="connsiteY13" fmla="*/ 1962622 h 2638727"/>
              <a:gd name="connsiteX14" fmla="*/ 3280184 w 3286340"/>
              <a:gd name="connsiteY14" fmla="*/ 2172172 h 2638727"/>
              <a:gd name="connsiteX15" fmla="*/ 2765834 w 3286340"/>
              <a:gd name="connsiteY15" fmla="*/ 2629372 h 2638727"/>
              <a:gd name="connsiteX16" fmla="*/ 2451509 w 3286340"/>
              <a:gd name="connsiteY16" fmla="*/ 2457922 h 2638727"/>
              <a:gd name="connsiteX17" fmla="*/ 1737134 w 3286340"/>
              <a:gd name="connsiteY17" fmla="*/ 2191222 h 2638727"/>
              <a:gd name="connsiteX18" fmla="*/ 1422809 w 3286340"/>
              <a:gd name="connsiteY18" fmla="*/ 1905472 h 2638727"/>
              <a:gd name="connsiteX19" fmla="*/ 1156109 w 3286340"/>
              <a:gd name="connsiteY19" fmla="*/ 1562572 h 2638727"/>
              <a:gd name="connsiteX20" fmla="*/ 1346609 w 3286340"/>
              <a:gd name="connsiteY20" fmla="*/ 1295872 h 2638727"/>
              <a:gd name="connsiteX21" fmla="*/ 1156109 w 3286340"/>
              <a:gd name="connsiteY21" fmla="*/ 1038697 h 2638727"/>
              <a:gd name="connsiteX22" fmla="*/ 889409 w 3286340"/>
              <a:gd name="connsiteY22" fmla="*/ 571972 h 2638727"/>
              <a:gd name="connsiteX23" fmla="*/ 498884 w 3286340"/>
              <a:gd name="connsiteY23" fmla="*/ 686272 h 2638727"/>
              <a:gd name="connsiteX24" fmla="*/ 203609 w 3286340"/>
              <a:gd name="connsiteY24" fmla="*/ 848197 h 2638727"/>
              <a:gd name="connsiteX25" fmla="*/ 32159 w 3286340"/>
              <a:gd name="connsiteY25" fmla="*/ 724372 h 2638727"/>
              <a:gd name="connsiteX26" fmla="*/ 879884 w 3286340"/>
              <a:gd name="connsiteY26" fmla="*/ 171922 h 2638727"/>
              <a:gd name="connsiteX0" fmla="*/ 879884 w 3675201"/>
              <a:gd name="connsiteY0" fmla="*/ 171922 h 2638727"/>
              <a:gd name="connsiteX1" fmla="*/ 1375184 w 3675201"/>
              <a:gd name="connsiteY1" fmla="*/ 472 h 2638727"/>
              <a:gd name="connsiteX2" fmla="*/ 1622834 w 3675201"/>
              <a:gd name="connsiteY2" fmla="*/ 143347 h 2638727"/>
              <a:gd name="connsiteX3" fmla="*/ 1851434 w 3675201"/>
              <a:gd name="connsiteY3" fmla="*/ 705322 h 2638727"/>
              <a:gd name="connsiteX4" fmla="*/ 1899059 w 3675201"/>
              <a:gd name="connsiteY4" fmla="*/ 848197 h 2638727"/>
              <a:gd name="connsiteX5" fmla="*/ 2222909 w 3675201"/>
              <a:gd name="connsiteY5" fmla="*/ 743422 h 2638727"/>
              <a:gd name="connsiteX6" fmla="*/ 2737259 w 3675201"/>
              <a:gd name="connsiteY6" fmla="*/ 419572 h 2638727"/>
              <a:gd name="connsiteX7" fmla="*/ 3032534 w 3675201"/>
              <a:gd name="connsiteY7" fmla="*/ 152872 h 2638727"/>
              <a:gd name="connsiteX8" fmla="*/ 3194459 w 3675201"/>
              <a:gd name="connsiteY8" fmla="*/ 219547 h 2638727"/>
              <a:gd name="connsiteX9" fmla="*/ 2880134 w 3675201"/>
              <a:gd name="connsiteY9" fmla="*/ 533872 h 2638727"/>
              <a:gd name="connsiteX10" fmla="*/ 2880134 w 3675201"/>
              <a:gd name="connsiteY10" fmla="*/ 819622 h 2638727"/>
              <a:gd name="connsiteX11" fmla="*/ 2870609 w 3675201"/>
              <a:gd name="connsiteY11" fmla="*/ 1152997 h 2638727"/>
              <a:gd name="connsiteX12" fmla="*/ 2775359 w 3675201"/>
              <a:gd name="connsiteY12" fmla="*/ 1667347 h 2638727"/>
              <a:gd name="connsiteX13" fmla="*/ 3661184 w 3675201"/>
              <a:gd name="connsiteY13" fmla="*/ 1686397 h 2638727"/>
              <a:gd name="connsiteX14" fmla="*/ 3280184 w 3675201"/>
              <a:gd name="connsiteY14" fmla="*/ 2172172 h 2638727"/>
              <a:gd name="connsiteX15" fmla="*/ 2765834 w 3675201"/>
              <a:gd name="connsiteY15" fmla="*/ 2629372 h 2638727"/>
              <a:gd name="connsiteX16" fmla="*/ 2451509 w 3675201"/>
              <a:gd name="connsiteY16" fmla="*/ 2457922 h 2638727"/>
              <a:gd name="connsiteX17" fmla="*/ 1737134 w 3675201"/>
              <a:gd name="connsiteY17" fmla="*/ 2191222 h 2638727"/>
              <a:gd name="connsiteX18" fmla="*/ 1422809 w 3675201"/>
              <a:gd name="connsiteY18" fmla="*/ 1905472 h 2638727"/>
              <a:gd name="connsiteX19" fmla="*/ 1156109 w 3675201"/>
              <a:gd name="connsiteY19" fmla="*/ 1562572 h 2638727"/>
              <a:gd name="connsiteX20" fmla="*/ 1346609 w 3675201"/>
              <a:gd name="connsiteY20" fmla="*/ 1295872 h 2638727"/>
              <a:gd name="connsiteX21" fmla="*/ 1156109 w 3675201"/>
              <a:gd name="connsiteY21" fmla="*/ 1038697 h 2638727"/>
              <a:gd name="connsiteX22" fmla="*/ 889409 w 3675201"/>
              <a:gd name="connsiteY22" fmla="*/ 571972 h 2638727"/>
              <a:gd name="connsiteX23" fmla="*/ 498884 w 3675201"/>
              <a:gd name="connsiteY23" fmla="*/ 686272 h 2638727"/>
              <a:gd name="connsiteX24" fmla="*/ 203609 w 3675201"/>
              <a:gd name="connsiteY24" fmla="*/ 848197 h 2638727"/>
              <a:gd name="connsiteX25" fmla="*/ 32159 w 3675201"/>
              <a:gd name="connsiteY25" fmla="*/ 724372 h 2638727"/>
              <a:gd name="connsiteX26" fmla="*/ 879884 w 3675201"/>
              <a:gd name="connsiteY26" fmla="*/ 171922 h 2638727"/>
              <a:gd name="connsiteX0" fmla="*/ 879884 w 3661192"/>
              <a:gd name="connsiteY0" fmla="*/ 171922 h 2638727"/>
              <a:gd name="connsiteX1" fmla="*/ 1375184 w 3661192"/>
              <a:gd name="connsiteY1" fmla="*/ 472 h 2638727"/>
              <a:gd name="connsiteX2" fmla="*/ 1622834 w 3661192"/>
              <a:gd name="connsiteY2" fmla="*/ 143347 h 2638727"/>
              <a:gd name="connsiteX3" fmla="*/ 1851434 w 3661192"/>
              <a:gd name="connsiteY3" fmla="*/ 705322 h 2638727"/>
              <a:gd name="connsiteX4" fmla="*/ 1899059 w 3661192"/>
              <a:gd name="connsiteY4" fmla="*/ 848197 h 2638727"/>
              <a:gd name="connsiteX5" fmla="*/ 2222909 w 3661192"/>
              <a:gd name="connsiteY5" fmla="*/ 743422 h 2638727"/>
              <a:gd name="connsiteX6" fmla="*/ 2737259 w 3661192"/>
              <a:gd name="connsiteY6" fmla="*/ 419572 h 2638727"/>
              <a:gd name="connsiteX7" fmla="*/ 3032534 w 3661192"/>
              <a:gd name="connsiteY7" fmla="*/ 152872 h 2638727"/>
              <a:gd name="connsiteX8" fmla="*/ 3194459 w 3661192"/>
              <a:gd name="connsiteY8" fmla="*/ 219547 h 2638727"/>
              <a:gd name="connsiteX9" fmla="*/ 2880134 w 3661192"/>
              <a:gd name="connsiteY9" fmla="*/ 533872 h 2638727"/>
              <a:gd name="connsiteX10" fmla="*/ 2880134 w 3661192"/>
              <a:gd name="connsiteY10" fmla="*/ 819622 h 2638727"/>
              <a:gd name="connsiteX11" fmla="*/ 2870609 w 3661192"/>
              <a:gd name="connsiteY11" fmla="*/ 1152997 h 2638727"/>
              <a:gd name="connsiteX12" fmla="*/ 2775359 w 3661192"/>
              <a:gd name="connsiteY12" fmla="*/ 1667347 h 2638727"/>
              <a:gd name="connsiteX13" fmla="*/ 3270659 w 3661192"/>
              <a:gd name="connsiteY13" fmla="*/ 1695922 h 2638727"/>
              <a:gd name="connsiteX14" fmla="*/ 3661184 w 3661192"/>
              <a:gd name="connsiteY14" fmla="*/ 1686397 h 2638727"/>
              <a:gd name="connsiteX15" fmla="*/ 3280184 w 3661192"/>
              <a:gd name="connsiteY15" fmla="*/ 2172172 h 2638727"/>
              <a:gd name="connsiteX16" fmla="*/ 2765834 w 3661192"/>
              <a:gd name="connsiteY16" fmla="*/ 2629372 h 2638727"/>
              <a:gd name="connsiteX17" fmla="*/ 2451509 w 3661192"/>
              <a:gd name="connsiteY17" fmla="*/ 2457922 h 2638727"/>
              <a:gd name="connsiteX18" fmla="*/ 1737134 w 3661192"/>
              <a:gd name="connsiteY18" fmla="*/ 2191222 h 2638727"/>
              <a:gd name="connsiteX19" fmla="*/ 1422809 w 3661192"/>
              <a:gd name="connsiteY19" fmla="*/ 1905472 h 2638727"/>
              <a:gd name="connsiteX20" fmla="*/ 1156109 w 3661192"/>
              <a:gd name="connsiteY20" fmla="*/ 1562572 h 2638727"/>
              <a:gd name="connsiteX21" fmla="*/ 1346609 w 3661192"/>
              <a:gd name="connsiteY21" fmla="*/ 1295872 h 2638727"/>
              <a:gd name="connsiteX22" fmla="*/ 1156109 w 3661192"/>
              <a:gd name="connsiteY22" fmla="*/ 1038697 h 2638727"/>
              <a:gd name="connsiteX23" fmla="*/ 889409 w 3661192"/>
              <a:gd name="connsiteY23" fmla="*/ 571972 h 2638727"/>
              <a:gd name="connsiteX24" fmla="*/ 498884 w 3661192"/>
              <a:gd name="connsiteY24" fmla="*/ 686272 h 2638727"/>
              <a:gd name="connsiteX25" fmla="*/ 203609 w 3661192"/>
              <a:gd name="connsiteY25" fmla="*/ 848197 h 2638727"/>
              <a:gd name="connsiteX26" fmla="*/ 32159 w 3661192"/>
              <a:gd name="connsiteY26" fmla="*/ 724372 h 2638727"/>
              <a:gd name="connsiteX27" fmla="*/ 879884 w 3661192"/>
              <a:gd name="connsiteY27" fmla="*/ 171922 h 2638727"/>
              <a:gd name="connsiteX0" fmla="*/ 879884 w 3662933"/>
              <a:gd name="connsiteY0" fmla="*/ 171922 h 2638727"/>
              <a:gd name="connsiteX1" fmla="*/ 1375184 w 3662933"/>
              <a:gd name="connsiteY1" fmla="*/ 472 h 2638727"/>
              <a:gd name="connsiteX2" fmla="*/ 1622834 w 3662933"/>
              <a:gd name="connsiteY2" fmla="*/ 143347 h 2638727"/>
              <a:gd name="connsiteX3" fmla="*/ 1851434 w 3662933"/>
              <a:gd name="connsiteY3" fmla="*/ 705322 h 2638727"/>
              <a:gd name="connsiteX4" fmla="*/ 1899059 w 3662933"/>
              <a:gd name="connsiteY4" fmla="*/ 848197 h 2638727"/>
              <a:gd name="connsiteX5" fmla="*/ 2222909 w 3662933"/>
              <a:gd name="connsiteY5" fmla="*/ 743422 h 2638727"/>
              <a:gd name="connsiteX6" fmla="*/ 2737259 w 3662933"/>
              <a:gd name="connsiteY6" fmla="*/ 419572 h 2638727"/>
              <a:gd name="connsiteX7" fmla="*/ 3032534 w 3662933"/>
              <a:gd name="connsiteY7" fmla="*/ 152872 h 2638727"/>
              <a:gd name="connsiteX8" fmla="*/ 3194459 w 3662933"/>
              <a:gd name="connsiteY8" fmla="*/ 219547 h 2638727"/>
              <a:gd name="connsiteX9" fmla="*/ 2880134 w 3662933"/>
              <a:gd name="connsiteY9" fmla="*/ 533872 h 2638727"/>
              <a:gd name="connsiteX10" fmla="*/ 2880134 w 3662933"/>
              <a:gd name="connsiteY10" fmla="*/ 819622 h 2638727"/>
              <a:gd name="connsiteX11" fmla="*/ 2870609 w 3662933"/>
              <a:gd name="connsiteY11" fmla="*/ 1152997 h 2638727"/>
              <a:gd name="connsiteX12" fmla="*/ 2775359 w 3662933"/>
              <a:gd name="connsiteY12" fmla="*/ 1667347 h 2638727"/>
              <a:gd name="connsiteX13" fmla="*/ 3127784 w 3662933"/>
              <a:gd name="connsiteY13" fmla="*/ 1895947 h 2638727"/>
              <a:gd name="connsiteX14" fmla="*/ 3661184 w 3662933"/>
              <a:gd name="connsiteY14" fmla="*/ 1686397 h 2638727"/>
              <a:gd name="connsiteX15" fmla="*/ 3280184 w 3662933"/>
              <a:gd name="connsiteY15" fmla="*/ 2172172 h 2638727"/>
              <a:gd name="connsiteX16" fmla="*/ 2765834 w 3662933"/>
              <a:gd name="connsiteY16" fmla="*/ 2629372 h 2638727"/>
              <a:gd name="connsiteX17" fmla="*/ 2451509 w 3662933"/>
              <a:gd name="connsiteY17" fmla="*/ 2457922 h 2638727"/>
              <a:gd name="connsiteX18" fmla="*/ 1737134 w 3662933"/>
              <a:gd name="connsiteY18" fmla="*/ 2191222 h 2638727"/>
              <a:gd name="connsiteX19" fmla="*/ 1422809 w 3662933"/>
              <a:gd name="connsiteY19" fmla="*/ 1905472 h 2638727"/>
              <a:gd name="connsiteX20" fmla="*/ 1156109 w 3662933"/>
              <a:gd name="connsiteY20" fmla="*/ 1562572 h 2638727"/>
              <a:gd name="connsiteX21" fmla="*/ 1346609 w 3662933"/>
              <a:gd name="connsiteY21" fmla="*/ 1295872 h 2638727"/>
              <a:gd name="connsiteX22" fmla="*/ 1156109 w 3662933"/>
              <a:gd name="connsiteY22" fmla="*/ 1038697 h 2638727"/>
              <a:gd name="connsiteX23" fmla="*/ 889409 w 3662933"/>
              <a:gd name="connsiteY23" fmla="*/ 571972 h 2638727"/>
              <a:gd name="connsiteX24" fmla="*/ 498884 w 3662933"/>
              <a:gd name="connsiteY24" fmla="*/ 686272 h 2638727"/>
              <a:gd name="connsiteX25" fmla="*/ 203609 w 3662933"/>
              <a:gd name="connsiteY25" fmla="*/ 848197 h 2638727"/>
              <a:gd name="connsiteX26" fmla="*/ 32159 w 3662933"/>
              <a:gd name="connsiteY26" fmla="*/ 724372 h 2638727"/>
              <a:gd name="connsiteX27" fmla="*/ 879884 w 3662933"/>
              <a:gd name="connsiteY27" fmla="*/ 171922 h 2638727"/>
              <a:gd name="connsiteX0" fmla="*/ 683299 w 3466348"/>
              <a:gd name="connsiteY0" fmla="*/ 171922 h 2638727"/>
              <a:gd name="connsiteX1" fmla="*/ 1178599 w 3466348"/>
              <a:gd name="connsiteY1" fmla="*/ 472 h 2638727"/>
              <a:gd name="connsiteX2" fmla="*/ 1426249 w 3466348"/>
              <a:gd name="connsiteY2" fmla="*/ 143347 h 2638727"/>
              <a:gd name="connsiteX3" fmla="*/ 1654849 w 3466348"/>
              <a:gd name="connsiteY3" fmla="*/ 705322 h 2638727"/>
              <a:gd name="connsiteX4" fmla="*/ 1702474 w 3466348"/>
              <a:gd name="connsiteY4" fmla="*/ 848197 h 2638727"/>
              <a:gd name="connsiteX5" fmla="*/ 2026324 w 3466348"/>
              <a:gd name="connsiteY5" fmla="*/ 743422 h 2638727"/>
              <a:gd name="connsiteX6" fmla="*/ 2540674 w 3466348"/>
              <a:gd name="connsiteY6" fmla="*/ 419572 h 2638727"/>
              <a:gd name="connsiteX7" fmla="*/ 2835949 w 3466348"/>
              <a:gd name="connsiteY7" fmla="*/ 152872 h 2638727"/>
              <a:gd name="connsiteX8" fmla="*/ 2997874 w 3466348"/>
              <a:gd name="connsiteY8" fmla="*/ 219547 h 2638727"/>
              <a:gd name="connsiteX9" fmla="*/ 2683549 w 3466348"/>
              <a:gd name="connsiteY9" fmla="*/ 533872 h 2638727"/>
              <a:gd name="connsiteX10" fmla="*/ 2683549 w 3466348"/>
              <a:gd name="connsiteY10" fmla="*/ 819622 h 2638727"/>
              <a:gd name="connsiteX11" fmla="*/ 2674024 w 3466348"/>
              <a:gd name="connsiteY11" fmla="*/ 1152997 h 2638727"/>
              <a:gd name="connsiteX12" fmla="*/ 2578774 w 3466348"/>
              <a:gd name="connsiteY12" fmla="*/ 1667347 h 2638727"/>
              <a:gd name="connsiteX13" fmla="*/ 2931199 w 3466348"/>
              <a:gd name="connsiteY13" fmla="*/ 1895947 h 2638727"/>
              <a:gd name="connsiteX14" fmla="*/ 3464599 w 3466348"/>
              <a:gd name="connsiteY14" fmla="*/ 1686397 h 2638727"/>
              <a:gd name="connsiteX15" fmla="*/ 3083599 w 3466348"/>
              <a:gd name="connsiteY15" fmla="*/ 2172172 h 2638727"/>
              <a:gd name="connsiteX16" fmla="*/ 2569249 w 3466348"/>
              <a:gd name="connsiteY16" fmla="*/ 2629372 h 2638727"/>
              <a:gd name="connsiteX17" fmla="*/ 2254924 w 3466348"/>
              <a:gd name="connsiteY17" fmla="*/ 2457922 h 2638727"/>
              <a:gd name="connsiteX18" fmla="*/ 1540549 w 3466348"/>
              <a:gd name="connsiteY18" fmla="*/ 2191222 h 2638727"/>
              <a:gd name="connsiteX19" fmla="*/ 1226224 w 3466348"/>
              <a:gd name="connsiteY19" fmla="*/ 1905472 h 2638727"/>
              <a:gd name="connsiteX20" fmla="*/ 959524 w 3466348"/>
              <a:gd name="connsiteY20" fmla="*/ 1562572 h 2638727"/>
              <a:gd name="connsiteX21" fmla="*/ 1150024 w 3466348"/>
              <a:gd name="connsiteY21" fmla="*/ 1295872 h 2638727"/>
              <a:gd name="connsiteX22" fmla="*/ 959524 w 3466348"/>
              <a:gd name="connsiteY22" fmla="*/ 1038697 h 2638727"/>
              <a:gd name="connsiteX23" fmla="*/ 692824 w 3466348"/>
              <a:gd name="connsiteY23" fmla="*/ 571972 h 2638727"/>
              <a:gd name="connsiteX24" fmla="*/ 302299 w 3466348"/>
              <a:gd name="connsiteY24" fmla="*/ 686272 h 2638727"/>
              <a:gd name="connsiteX25" fmla="*/ 7024 w 3466348"/>
              <a:gd name="connsiteY25" fmla="*/ 848197 h 2638727"/>
              <a:gd name="connsiteX26" fmla="*/ 521374 w 3466348"/>
              <a:gd name="connsiteY26" fmla="*/ 381472 h 2638727"/>
              <a:gd name="connsiteX27" fmla="*/ 683299 w 3466348"/>
              <a:gd name="connsiteY27" fmla="*/ 171922 h 2638727"/>
              <a:gd name="connsiteX0" fmla="*/ 383989 w 3167038"/>
              <a:gd name="connsiteY0" fmla="*/ 171922 h 2638727"/>
              <a:gd name="connsiteX1" fmla="*/ 879289 w 3167038"/>
              <a:gd name="connsiteY1" fmla="*/ 472 h 2638727"/>
              <a:gd name="connsiteX2" fmla="*/ 1126939 w 3167038"/>
              <a:gd name="connsiteY2" fmla="*/ 143347 h 2638727"/>
              <a:gd name="connsiteX3" fmla="*/ 1355539 w 3167038"/>
              <a:gd name="connsiteY3" fmla="*/ 705322 h 2638727"/>
              <a:gd name="connsiteX4" fmla="*/ 1403164 w 3167038"/>
              <a:gd name="connsiteY4" fmla="*/ 848197 h 2638727"/>
              <a:gd name="connsiteX5" fmla="*/ 1727014 w 3167038"/>
              <a:gd name="connsiteY5" fmla="*/ 743422 h 2638727"/>
              <a:gd name="connsiteX6" fmla="*/ 2241364 w 3167038"/>
              <a:gd name="connsiteY6" fmla="*/ 419572 h 2638727"/>
              <a:gd name="connsiteX7" fmla="*/ 2536639 w 3167038"/>
              <a:gd name="connsiteY7" fmla="*/ 152872 h 2638727"/>
              <a:gd name="connsiteX8" fmla="*/ 2698564 w 3167038"/>
              <a:gd name="connsiteY8" fmla="*/ 219547 h 2638727"/>
              <a:gd name="connsiteX9" fmla="*/ 2384239 w 3167038"/>
              <a:gd name="connsiteY9" fmla="*/ 533872 h 2638727"/>
              <a:gd name="connsiteX10" fmla="*/ 2384239 w 3167038"/>
              <a:gd name="connsiteY10" fmla="*/ 819622 h 2638727"/>
              <a:gd name="connsiteX11" fmla="*/ 2374714 w 3167038"/>
              <a:gd name="connsiteY11" fmla="*/ 1152997 h 2638727"/>
              <a:gd name="connsiteX12" fmla="*/ 2279464 w 3167038"/>
              <a:gd name="connsiteY12" fmla="*/ 1667347 h 2638727"/>
              <a:gd name="connsiteX13" fmla="*/ 2631889 w 3167038"/>
              <a:gd name="connsiteY13" fmla="*/ 1895947 h 2638727"/>
              <a:gd name="connsiteX14" fmla="*/ 3165289 w 3167038"/>
              <a:gd name="connsiteY14" fmla="*/ 1686397 h 2638727"/>
              <a:gd name="connsiteX15" fmla="*/ 2784289 w 3167038"/>
              <a:gd name="connsiteY15" fmla="*/ 2172172 h 2638727"/>
              <a:gd name="connsiteX16" fmla="*/ 2269939 w 3167038"/>
              <a:gd name="connsiteY16" fmla="*/ 2629372 h 2638727"/>
              <a:gd name="connsiteX17" fmla="*/ 1955614 w 3167038"/>
              <a:gd name="connsiteY17" fmla="*/ 2457922 h 2638727"/>
              <a:gd name="connsiteX18" fmla="*/ 1241239 w 3167038"/>
              <a:gd name="connsiteY18" fmla="*/ 2191222 h 2638727"/>
              <a:gd name="connsiteX19" fmla="*/ 926914 w 3167038"/>
              <a:gd name="connsiteY19" fmla="*/ 1905472 h 2638727"/>
              <a:gd name="connsiteX20" fmla="*/ 660214 w 3167038"/>
              <a:gd name="connsiteY20" fmla="*/ 1562572 h 2638727"/>
              <a:gd name="connsiteX21" fmla="*/ 850714 w 3167038"/>
              <a:gd name="connsiteY21" fmla="*/ 1295872 h 2638727"/>
              <a:gd name="connsiteX22" fmla="*/ 660214 w 3167038"/>
              <a:gd name="connsiteY22" fmla="*/ 1038697 h 2638727"/>
              <a:gd name="connsiteX23" fmla="*/ 393514 w 3167038"/>
              <a:gd name="connsiteY23" fmla="*/ 571972 h 2638727"/>
              <a:gd name="connsiteX24" fmla="*/ 2989 w 3167038"/>
              <a:gd name="connsiteY24" fmla="*/ 686272 h 2638727"/>
              <a:gd name="connsiteX25" fmla="*/ 222064 w 3167038"/>
              <a:gd name="connsiteY25" fmla="*/ 381472 h 2638727"/>
              <a:gd name="connsiteX26" fmla="*/ 383989 w 3167038"/>
              <a:gd name="connsiteY26" fmla="*/ 171922 h 2638727"/>
              <a:gd name="connsiteX0" fmla="*/ 161959 w 2945008"/>
              <a:gd name="connsiteY0" fmla="*/ 171922 h 2638727"/>
              <a:gd name="connsiteX1" fmla="*/ 657259 w 2945008"/>
              <a:gd name="connsiteY1" fmla="*/ 472 h 2638727"/>
              <a:gd name="connsiteX2" fmla="*/ 904909 w 2945008"/>
              <a:gd name="connsiteY2" fmla="*/ 143347 h 2638727"/>
              <a:gd name="connsiteX3" fmla="*/ 1133509 w 2945008"/>
              <a:gd name="connsiteY3" fmla="*/ 705322 h 2638727"/>
              <a:gd name="connsiteX4" fmla="*/ 1181134 w 2945008"/>
              <a:gd name="connsiteY4" fmla="*/ 848197 h 2638727"/>
              <a:gd name="connsiteX5" fmla="*/ 1504984 w 2945008"/>
              <a:gd name="connsiteY5" fmla="*/ 743422 h 2638727"/>
              <a:gd name="connsiteX6" fmla="*/ 2019334 w 2945008"/>
              <a:gd name="connsiteY6" fmla="*/ 419572 h 2638727"/>
              <a:gd name="connsiteX7" fmla="*/ 2314609 w 2945008"/>
              <a:gd name="connsiteY7" fmla="*/ 152872 h 2638727"/>
              <a:gd name="connsiteX8" fmla="*/ 2476534 w 2945008"/>
              <a:gd name="connsiteY8" fmla="*/ 219547 h 2638727"/>
              <a:gd name="connsiteX9" fmla="*/ 2162209 w 2945008"/>
              <a:gd name="connsiteY9" fmla="*/ 533872 h 2638727"/>
              <a:gd name="connsiteX10" fmla="*/ 2162209 w 2945008"/>
              <a:gd name="connsiteY10" fmla="*/ 819622 h 2638727"/>
              <a:gd name="connsiteX11" fmla="*/ 2152684 w 2945008"/>
              <a:gd name="connsiteY11" fmla="*/ 1152997 h 2638727"/>
              <a:gd name="connsiteX12" fmla="*/ 2057434 w 2945008"/>
              <a:gd name="connsiteY12" fmla="*/ 1667347 h 2638727"/>
              <a:gd name="connsiteX13" fmla="*/ 2409859 w 2945008"/>
              <a:gd name="connsiteY13" fmla="*/ 1895947 h 2638727"/>
              <a:gd name="connsiteX14" fmla="*/ 2943259 w 2945008"/>
              <a:gd name="connsiteY14" fmla="*/ 1686397 h 2638727"/>
              <a:gd name="connsiteX15" fmla="*/ 2562259 w 2945008"/>
              <a:gd name="connsiteY15" fmla="*/ 2172172 h 2638727"/>
              <a:gd name="connsiteX16" fmla="*/ 2047909 w 2945008"/>
              <a:gd name="connsiteY16" fmla="*/ 2629372 h 2638727"/>
              <a:gd name="connsiteX17" fmla="*/ 1733584 w 2945008"/>
              <a:gd name="connsiteY17" fmla="*/ 2457922 h 2638727"/>
              <a:gd name="connsiteX18" fmla="*/ 1019209 w 2945008"/>
              <a:gd name="connsiteY18" fmla="*/ 2191222 h 2638727"/>
              <a:gd name="connsiteX19" fmla="*/ 704884 w 2945008"/>
              <a:gd name="connsiteY19" fmla="*/ 1905472 h 2638727"/>
              <a:gd name="connsiteX20" fmla="*/ 438184 w 2945008"/>
              <a:gd name="connsiteY20" fmla="*/ 1562572 h 2638727"/>
              <a:gd name="connsiteX21" fmla="*/ 628684 w 2945008"/>
              <a:gd name="connsiteY21" fmla="*/ 1295872 h 2638727"/>
              <a:gd name="connsiteX22" fmla="*/ 438184 w 2945008"/>
              <a:gd name="connsiteY22" fmla="*/ 1038697 h 2638727"/>
              <a:gd name="connsiteX23" fmla="*/ 171484 w 2945008"/>
              <a:gd name="connsiteY23" fmla="*/ 571972 h 2638727"/>
              <a:gd name="connsiteX24" fmla="*/ 34 w 2945008"/>
              <a:gd name="connsiteY24" fmla="*/ 381472 h 2638727"/>
              <a:gd name="connsiteX25" fmla="*/ 161959 w 2945008"/>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935826 w 2861500"/>
              <a:gd name="connsiteY6" fmla="*/ 419572 h 2638727"/>
              <a:gd name="connsiteX7" fmla="*/ 2231101 w 2861500"/>
              <a:gd name="connsiteY7" fmla="*/ 152872 h 2638727"/>
              <a:gd name="connsiteX8" fmla="*/ 2393026 w 2861500"/>
              <a:gd name="connsiteY8" fmla="*/ 219547 h 2638727"/>
              <a:gd name="connsiteX9" fmla="*/ 2078701 w 2861500"/>
              <a:gd name="connsiteY9" fmla="*/ 533872 h 2638727"/>
              <a:gd name="connsiteX10" fmla="*/ 2078701 w 2861500"/>
              <a:gd name="connsiteY10" fmla="*/ 819622 h 2638727"/>
              <a:gd name="connsiteX11" fmla="*/ 2069176 w 2861500"/>
              <a:gd name="connsiteY11" fmla="*/ 1152997 h 2638727"/>
              <a:gd name="connsiteX12" fmla="*/ 1973926 w 2861500"/>
              <a:gd name="connsiteY12" fmla="*/ 1667347 h 2638727"/>
              <a:gd name="connsiteX13" fmla="*/ 2326351 w 2861500"/>
              <a:gd name="connsiteY13" fmla="*/ 1895947 h 2638727"/>
              <a:gd name="connsiteX14" fmla="*/ 2859751 w 2861500"/>
              <a:gd name="connsiteY14" fmla="*/ 1686397 h 2638727"/>
              <a:gd name="connsiteX15" fmla="*/ 2478751 w 2861500"/>
              <a:gd name="connsiteY15" fmla="*/ 2172172 h 2638727"/>
              <a:gd name="connsiteX16" fmla="*/ 1964401 w 2861500"/>
              <a:gd name="connsiteY16" fmla="*/ 2629372 h 2638727"/>
              <a:gd name="connsiteX17" fmla="*/ 1650076 w 2861500"/>
              <a:gd name="connsiteY17" fmla="*/ 2457922 h 2638727"/>
              <a:gd name="connsiteX18" fmla="*/ 935701 w 2861500"/>
              <a:gd name="connsiteY18" fmla="*/ 2191222 h 2638727"/>
              <a:gd name="connsiteX19" fmla="*/ 621376 w 2861500"/>
              <a:gd name="connsiteY19" fmla="*/ 1905472 h 2638727"/>
              <a:gd name="connsiteX20" fmla="*/ 354676 w 2861500"/>
              <a:gd name="connsiteY20" fmla="*/ 1562572 h 2638727"/>
              <a:gd name="connsiteX21" fmla="*/ 545176 w 2861500"/>
              <a:gd name="connsiteY21" fmla="*/ 1295872 h 2638727"/>
              <a:gd name="connsiteX22" fmla="*/ 354676 w 2861500"/>
              <a:gd name="connsiteY22" fmla="*/ 1038697 h 2638727"/>
              <a:gd name="connsiteX23" fmla="*/ 87976 w 2861500"/>
              <a:gd name="connsiteY23" fmla="*/ 571972 h 2638727"/>
              <a:gd name="connsiteX24" fmla="*/ 2251 w 2861500"/>
              <a:gd name="connsiteY24" fmla="*/ 371947 h 2638727"/>
              <a:gd name="connsiteX25" fmla="*/ 78451 w 2861500"/>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2231101 w 2861500"/>
              <a:gd name="connsiteY6" fmla="*/ 152872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8639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2924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59934"/>
              <a:gd name="connsiteY0" fmla="*/ 171922 h 2638727"/>
              <a:gd name="connsiteX1" fmla="*/ 573751 w 2859934"/>
              <a:gd name="connsiteY1" fmla="*/ 472 h 2638727"/>
              <a:gd name="connsiteX2" fmla="*/ 821401 w 2859934"/>
              <a:gd name="connsiteY2" fmla="*/ 143347 h 2638727"/>
              <a:gd name="connsiteX3" fmla="*/ 1050001 w 2859934"/>
              <a:gd name="connsiteY3" fmla="*/ 705322 h 2638727"/>
              <a:gd name="connsiteX4" fmla="*/ 1097626 w 2859934"/>
              <a:gd name="connsiteY4" fmla="*/ 848197 h 2638727"/>
              <a:gd name="connsiteX5" fmla="*/ 1421476 w 2859934"/>
              <a:gd name="connsiteY5" fmla="*/ 743422 h 2638727"/>
              <a:gd name="connsiteX6" fmla="*/ 1802476 w 2859934"/>
              <a:gd name="connsiteY6" fmla="*/ 467197 h 2638727"/>
              <a:gd name="connsiteX7" fmla="*/ 2078701 w 2859934"/>
              <a:gd name="connsiteY7" fmla="*/ 533872 h 2638727"/>
              <a:gd name="connsiteX8" fmla="*/ 2078701 w 2859934"/>
              <a:gd name="connsiteY8" fmla="*/ 819622 h 2638727"/>
              <a:gd name="connsiteX9" fmla="*/ 2069176 w 2859934"/>
              <a:gd name="connsiteY9" fmla="*/ 1152997 h 2638727"/>
              <a:gd name="connsiteX10" fmla="*/ 1973926 w 2859934"/>
              <a:gd name="connsiteY10" fmla="*/ 1667347 h 2638727"/>
              <a:gd name="connsiteX11" fmla="*/ 2326351 w 2859934"/>
              <a:gd name="connsiteY11" fmla="*/ 1895947 h 2638727"/>
              <a:gd name="connsiteX12" fmla="*/ 2526375 w 2859934"/>
              <a:gd name="connsiteY12" fmla="*/ 1810222 h 2638727"/>
              <a:gd name="connsiteX13" fmla="*/ 2859751 w 2859934"/>
              <a:gd name="connsiteY13" fmla="*/ 1629247 h 2638727"/>
              <a:gd name="connsiteX14" fmla="*/ 2478751 w 2859934"/>
              <a:gd name="connsiteY14" fmla="*/ 2172172 h 2638727"/>
              <a:gd name="connsiteX15" fmla="*/ 1964401 w 2859934"/>
              <a:gd name="connsiteY15" fmla="*/ 2629372 h 2638727"/>
              <a:gd name="connsiteX16" fmla="*/ 1650076 w 2859934"/>
              <a:gd name="connsiteY16" fmla="*/ 2457922 h 2638727"/>
              <a:gd name="connsiteX17" fmla="*/ 935701 w 2859934"/>
              <a:gd name="connsiteY17" fmla="*/ 2191222 h 2638727"/>
              <a:gd name="connsiteX18" fmla="*/ 621376 w 2859934"/>
              <a:gd name="connsiteY18" fmla="*/ 1905472 h 2638727"/>
              <a:gd name="connsiteX19" fmla="*/ 354676 w 2859934"/>
              <a:gd name="connsiteY19" fmla="*/ 1562572 h 2638727"/>
              <a:gd name="connsiteX20" fmla="*/ 545176 w 2859934"/>
              <a:gd name="connsiteY20" fmla="*/ 1295872 h 2638727"/>
              <a:gd name="connsiteX21" fmla="*/ 354676 w 2859934"/>
              <a:gd name="connsiteY21" fmla="*/ 1038697 h 2638727"/>
              <a:gd name="connsiteX22" fmla="*/ 87976 w 2859934"/>
              <a:gd name="connsiteY22" fmla="*/ 571972 h 2638727"/>
              <a:gd name="connsiteX23" fmla="*/ 2251 w 2859934"/>
              <a:gd name="connsiteY23" fmla="*/ 371947 h 2638727"/>
              <a:gd name="connsiteX24" fmla="*/ 78451 w 2859934"/>
              <a:gd name="connsiteY24" fmla="*/ 171922 h 2638727"/>
              <a:gd name="connsiteX0" fmla="*/ 78451 w 2870418"/>
              <a:gd name="connsiteY0" fmla="*/ 171922 h 2638727"/>
              <a:gd name="connsiteX1" fmla="*/ 573751 w 2870418"/>
              <a:gd name="connsiteY1" fmla="*/ 472 h 2638727"/>
              <a:gd name="connsiteX2" fmla="*/ 821401 w 2870418"/>
              <a:gd name="connsiteY2" fmla="*/ 143347 h 2638727"/>
              <a:gd name="connsiteX3" fmla="*/ 1050001 w 2870418"/>
              <a:gd name="connsiteY3" fmla="*/ 705322 h 2638727"/>
              <a:gd name="connsiteX4" fmla="*/ 1097626 w 2870418"/>
              <a:gd name="connsiteY4" fmla="*/ 848197 h 2638727"/>
              <a:gd name="connsiteX5" fmla="*/ 1421476 w 2870418"/>
              <a:gd name="connsiteY5" fmla="*/ 743422 h 2638727"/>
              <a:gd name="connsiteX6" fmla="*/ 1802476 w 2870418"/>
              <a:gd name="connsiteY6" fmla="*/ 467197 h 2638727"/>
              <a:gd name="connsiteX7" fmla="*/ 2078701 w 2870418"/>
              <a:gd name="connsiteY7" fmla="*/ 533872 h 2638727"/>
              <a:gd name="connsiteX8" fmla="*/ 2078701 w 2870418"/>
              <a:gd name="connsiteY8" fmla="*/ 819622 h 2638727"/>
              <a:gd name="connsiteX9" fmla="*/ 2069176 w 2870418"/>
              <a:gd name="connsiteY9" fmla="*/ 1152997 h 2638727"/>
              <a:gd name="connsiteX10" fmla="*/ 1973926 w 2870418"/>
              <a:gd name="connsiteY10" fmla="*/ 1667347 h 2638727"/>
              <a:gd name="connsiteX11" fmla="*/ 2326351 w 2870418"/>
              <a:gd name="connsiteY11" fmla="*/ 1895947 h 2638727"/>
              <a:gd name="connsiteX12" fmla="*/ 2726400 w 2870418"/>
              <a:gd name="connsiteY12" fmla="*/ 1581622 h 2638727"/>
              <a:gd name="connsiteX13" fmla="*/ 2859751 w 2870418"/>
              <a:gd name="connsiteY13" fmla="*/ 1629247 h 2638727"/>
              <a:gd name="connsiteX14" fmla="*/ 2478751 w 2870418"/>
              <a:gd name="connsiteY14" fmla="*/ 2172172 h 2638727"/>
              <a:gd name="connsiteX15" fmla="*/ 1964401 w 2870418"/>
              <a:gd name="connsiteY15" fmla="*/ 2629372 h 2638727"/>
              <a:gd name="connsiteX16" fmla="*/ 1650076 w 2870418"/>
              <a:gd name="connsiteY16" fmla="*/ 2457922 h 2638727"/>
              <a:gd name="connsiteX17" fmla="*/ 935701 w 2870418"/>
              <a:gd name="connsiteY17" fmla="*/ 2191222 h 2638727"/>
              <a:gd name="connsiteX18" fmla="*/ 621376 w 2870418"/>
              <a:gd name="connsiteY18" fmla="*/ 1905472 h 2638727"/>
              <a:gd name="connsiteX19" fmla="*/ 354676 w 2870418"/>
              <a:gd name="connsiteY19" fmla="*/ 1562572 h 2638727"/>
              <a:gd name="connsiteX20" fmla="*/ 545176 w 2870418"/>
              <a:gd name="connsiteY20" fmla="*/ 1295872 h 2638727"/>
              <a:gd name="connsiteX21" fmla="*/ 354676 w 2870418"/>
              <a:gd name="connsiteY21" fmla="*/ 1038697 h 2638727"/>
              <a:gd name="connsiteX22" fmla="*/ 87976 w 2870418"/>
              <a:gd name="connsiteY22" fmla="*/ 571972 h 2638727"/>
              <a:gd name="connsiteX23" fmla="*/ 2251 w 2870418"/>
              <a:gd name="connsiteY23" fmla="*/ 371947 h 2638727"/>
              <a:gd name="connsiteX24" fmla="*/ 78451 w 2870418"/>
              <a:gd name="connsiteY24" fmla="*/ 171922 h 2638727"/>
              <a:gd name="connsiteX0" fmla="*/ 78451 w 2933372"/>
              <a:gd name="connsiteY0" fmla="*/ 171922 h 2638727"/>
              <a:gd name="connsiteX1" fmla="*/ 573751 w 2933372"/>
              <a:gd name="connsiteY1" fmla="*/ 472 h 2638727"/>
              <a:gd name="connsiteX2" fmla="*/ 821401 w 2933372"/>
              <a:gd name="connsiteY2" fmla="*/ 143347 h 2638727"/>
              <a:gd name="connsiteX3" fmla="*/ 1050001 w 2933372"/>
              <a:gd name="connsiteY3" fmla="*/ 705322 h 2638727"/>
              <a:gd name="connsiteX4" fmla="*/ 1097626 w 2933372"/>
              <a:gd name="connsiteY4" fmla="*/ 848197 h 2638727"/>
              <a:gd name="connsiteX5" fmla="*/ 1421476 w 2933372"/>
              <a:gd name="connsiteY5" fmla="*/ 743422 h 2638727"/>
              <a:gd name="connsiteX6" fmla="*/ 1802476 w 2933372"/>
              <a:gd name="connsiteY6" fmla="*/ 467197 h 2638727"/>
              <a:gd name="connsiteX7" fmla="*/ 2078701 w 2933372"/>
              <a:gd name="connsiteY7" fmla="*/ 533872 h 2638727"/>
              <a:gd name="connsiteX8" fmla="*/ 2078701 w 2933372"/>
              <a:gd name="connsiteY8" fmla="*/ 819622 h 2638727"/>
              <a:gd name="connsiteX9" fmla="*/ 2069176 w 2933372"/>
              <a:gd name="connsiteY9" fmla="*/ 1152997 h 2638727"/>
              <a:gd name="connsiteX10" fmla="*/ 1973926 w 2933372"/>
              <a:gd name="connsiteY10" fmla="*/ 1667347 h 2638727"/>
              <a:gd name="connsiteX11" fmla="*/ 2326351 w 2933372"/>
              <a:gd name="connsiteY11" fmla="*/ 1895947 h 2638727"/>
              <a:gd name="connsiteX12" fmla="*/ 2726400 w 2933372"/>
              <a:gd name="connsiteY12" fmla="*/ 1581622 h 2638727"/>
              <a:gd name="connsiteX13" fmla="*/ 2926426 w 2933372"/>
              <a:gd name="connsiteY13" fmla="*/ 1676872 h 2638727"/>
              <a:gd name="connsiteX14" fmla="*/ 2478751 w 2933372"/>
              <a:gd name="connsiteY14" fmla="*/ 2172172 h 2638727"/>
              <a:gd name="connsiteX15" fmla="*/ 1964401 w 2933372"/>
              <a:gd name="connsiteY15" fmla="*/ 2629372 h 2638727"/>
              <a:gd name="connsiteX16" fmla="*/ 1650076 w 2933372"/>
              <a:gd name="connsiteY16" fmla="*/ 2457922 h 2638727"/>
              <a:gd name="connsiteX17" fmla="*/ 935701 w 2933372"/>
              <a:gd name="connsiteY17" fmla="*/ 2191222 h 2638727"/>
              <a:gd name="connsiteX18" fmla="*/ 621376 w 2933372"/>
              <a:gd name="connsiteY18" fmla="*/ 1905472 h 2638727"/>
              <a:gd name="connsiteX19" fmla="*/ 354676 w 2933372"/>
              <a:gd name="connsiteY19" fmla="*/ 1562572 h 2638727"/>
              <a:gd name="connsiteX20" fmla="*/ 545176 w 2933372"/>
              <a:gd name="connsiteY20" fmla="*/ 1295872 h 2638727"/>
              <a:gd name="connsiteX21" fmla="*/ 354676 w 2933372"/>
              <a:gd name="connsiteY21" fmla="*/ 1038697 h 2638727"/>
              <a:gd name="connsiteX22" fmla="*/ 87976 w 2933372"/>
              <a:gd name="connsiteY22" fmla="*/ 571972 h 2638727"/>
              <a:gd name="connsiteX23" fmla="*/ 2251 w 2933372"/>
              <a:gd name="connsiteY23" fmla="*/ 371947 h 2638727"/>
              <a:gd name="connsiteX24" fmla="*/ 78451 w 2933372"/>
              <a:gd name="connsiteY24" fmla="*/ 171922 h 2638727"/>
              <a:gd name="connsiteX0" fmla="*/ 78451 w 2933372"/>
              <a:gd name="connsiteY0" fmla="*/ 171922 h 2638727"/>
              <a:gd name="connsiteX1" fmla="*/ 573751 w 2933372"/>
              <a:gd name="connsiteY1" fmla="*/ 472 h 2638727"/>
              <a:gd name="connsiteX2" fmla="*/ 821401 w 2933372"/>
              <a:gd name="connsiteY2" fmla="*/ 143347 h 2638727"/>
              <a:gd name="connsiteX3" fmla="*/ 1050001 w 2933372"/>
              <a:gd name="connsiteY3" fmla="*/ 705322 h 2638727"/>
              <a:gd name="connsiteX4" fmla="*/ 1097626 w 2933372"/>
              <a:gd name="connsiteY4" fmla="*/ 848197 h 2638727"/>
              <a:gd name="connsiteX5" fmla="*/ 1421476 w 2933372"/>
              <a:gd name="connsiteY5" fmla="*/ 743422 h 2638727"/>
              <a:gd name="connsiteX6" fmla="*/ 1802476 w 2933372"/>
              <a:gd name="connsiteY6" fmla="*/ 467197 h 2638727"/>
              <a:gd name="connsiteX7" fmla="*/ 2078701 w 2933372"/>
              <a:gd name="connsiteY7" fmla="*/ 533872 h 2638727"/>
              <a:gd name="connsiteX8" fmla="*/ 2189831 w 2933372"/>
              <a:gd name="connsiteY8" fmla="*/ 948954 h 2638727"/>
              <a:gd name="connsiteX9" fmla="*/ 2069176 w 2933372"/>
              <a:gd name="connsiteY9" fmla="*/ 1152997 h 2638727"/>
              <a:gd name="connsiteX10" fmla="*/ 1973926 w 2933372"/>
              <a:gd name="connsiteY10" fmla="*/ 1667347 h 2638727"/>
              <a:gd name="connsiteX11" fmla="*/ 2326351 w 2933372"/>
              <a:gd name="connsiteY11" fmla="*/ 1895947 h 2638727"/>
              <a:gd name="connsiteX12" fmla="*/ 2726400 w 2933372"/>
              <a:gd name="connsiteY12" fmla="*/ 1581622 h 2638727"/>
              <a:gd name="connsiteX13" fmla="*/ 2926426 w 2933372"/>
              <a:gd name="connsiteY13" fmla="*/ 1676872 h 2638727"/>
              <a:gd name="connsiteX14" fmla="*/ 2478751 w 2933372"/>
              <a:gd name="connsiteY14" fmla="*/ 2172172 h 2638727"/>
              <a:gd name="connsiteX15" fmla="*/ 1964401 w 2933372"/>
              <a:gd name="connsiteY15" fmla="*/ 2629372 h 2638727"/>
              <a:gd name="connsiteX16" fmla="*/ 1650076 w 2933372"/>
              <a:gd name="connsiteY16" fmla="*/ 2457922 h 2638727"/>
              <a:gd name="connsiteX17" fmla="*/ 935701 w 2933372"/>
              <a:gd name="connsiteY17" fmla="*/ 2191222 h 2638727"/>
              <a:gd name="connsiteX18" fmla="*/ 621376 w 2933372"/>
              <a:gd name="connsiteY18" fmla="*/ 1905472 h 2638727"/>
              <a:gd name="connsiteX19" fmla="*/ 354676 w 2933372"/>
              <a:gd name="connsiteY19" fmla="*/ 1562572 h 2638727"/>
              <a:gd name="connsiteX20" fmla="*/ 545176 w 2933372"/>
              <a:gd name="connsiteY20" fmla="*/ 1295872 h 2638727"/>
              <a:gd name="connsiteX21" fmla="*/ 354676 w 2933372"/>
              <a:gd name="connsiteY21" fmla="*/ 1038697 h 2638727"/>
              <a:gd name="connsiteX22" fmla="*/ 87976 w 2933372"/>
              <a:gd name="connsiteY22" fmla="*/ 571972 h 2638727"/>
              <a:gd name="connsiteX23" fmla="*/ 2251 w 2933372"/>
              <a:gd name="connsiteY23" fmla="*/ 371947 h 2638727"/>
              <a:gd name="connsiteX24" fmla="*/ 78451 w 2933372"/>
              <a:gd name="connsiteY24" fmla="*/ 171922 h 26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3372" h="2638727">
                <a:moveTo>
                  <a:pt x="78451" y="171922"/>
                </a:moveTo>
                <a:cubicBezTo>
                  <a:pt x="173701" y="110010"/>
                  <a:pt x="449926" y="5234"/>
                  <a:pt x="573751" y="472"/>
                </a:cubicBezTo>
                <a:cubicBezTo>
                  <a:pt x="697576" y="-4290"/>
                  <a:pt x="742026" y="25872"/>
                  <a:pt x="821401" y="143347"/>
                </a:cubicBezTo>
                <a:cubicBezTo>
                  <a:pt x="900776" y="260822"/>
                  <a:pt x="1003964" y="587847"/>
                  <a:pt x="1050001" y="705322"/>
                </a:cubicBezTo>
                <a:cubicBezTo>
                  <a:pt x="1096038" y="822797"/>
                  <a:pt x="1035714" y="841847"/>
                  <a:pt x="1097626" y="848197"/>
                </a:cubicBezTo>
                <a:cubicBezTo>
                  <a:pt x="1159539" y="854547"/>
                  <a:pt x="1304001" y="806922"/>
                  <a:pt x="1421476" y="743422"/>
                </a:cubicBezTo>
                <a:cubicBezTo>
                  <a:pt x="1538951" y="679922"/>
                  <a:pt x="1692939" y="502122"/>
                  <a:pt x="1802476" y="467197"/>
                </a:cubicBezTo>
                <a:cubicBezTo>
                  <a:pt x="1912014" y="432272"/>
                  <a:pt x="2014142" y="453579"/>
                  <a:pt x="2078701" y="533872"/>
                </a:cubicBezTo>
                <a:cubicBezTo>
                  <a:pt x="2143260" y="614165"/>
                  <a:pt x="2191418" y="845767"/>
                  <a:pt x="2189831" y="948954"/>
                </a:cubicBezTo>
                <a:cubicBezTo>
                  <a:pt x="2188244" y="1052141"/>
                  <a:pt x="2105160" y="1033265"/>
                  <a:pt x="2069176" y="1152997"/>
                </a:cubicBezTo>
                <a:cubicBezTo>
                  <a:pt x="2033192" y="1272729"/>
                  <a:pt x="1931064" y="1543522"/>
                  <a:pt x="1973926" y="1667347"/>
                </a:cubicBezTo>
                <a:cubicBezTo>
                  <a:pt x="2016788" y="1791172"/>
                  <a:pt x="2234276" y="1872135"/>
                  <a:pt x="2326351" y="1895947"/>
                </a:cubicBezTo>
                <a:cubicBezTo>
                  <a:pt x="2418426" y="1919759"/>
                  <a:pt x="2637500" y="1626072"/>
                  <a:pt x="2726400" y="1581622"/>
                </a:cubicBezTo>
                <a:cubicBezTo>
                  <a:pt x="2815300" y="1537172"/>
                  <a:pt x="2967701" y="1578447"/>
                  <a:pt x="2926426" y="1676872"/>
                </a:cubicBezTo>
                <a:cubicBezTo>
                  <a:pt x="2885151" y="1775297"/>
                  <a:pt x="2639089" y="2013422"/>
                  <a:pt x="2478751" y="2172172"/>
                </a:cubicBezTo>
                <a:cubicBezTo>
                  <a:pt x="2318414" y="2330922"/>
                  <a:pt x="2102513" y="2581747"/>
                  <a:pt x="1964401" y="2629372"/>
                </a:cubicBezTo>
                <a:cubicBezTo>
                  <a:pt x="1826289" y="2676997"/>
                  <a:pt x="1821526" y="2530947"/>
                  <a:pt x="1650076" y="2457922"/>
                </a:cubicBezTo>
                <a:cubicBezTo>
                  <a:pt x="1478626" y="2384897"/>
                  <a:pt x="1107151" y="2283297"/>
                  <a:pt x="935701" y="2191222"/>
                </a:cubicBezTo>
                <a:cubicBezTo>
                  <a:pt x="764251" y="2099147"/>
                  <a:pt x="718213" y="2010247"/>
                  <a:pt x="621376" y="1905472"/>
                </a:cubicBezTo>
                <a:cubicBezTo>
                  <a:pt x="524539" y="1800697"/>
                  <a:pt x="367376" y="1664172"/>
                  <a:pt x="354676" y="1562572"/>
                </a:cubicBezTo>
                <a:cubicBezTo>
                  <a:pt x="341976" y="1460972"/>
                  <a:pt x="545176" y="1383184"/>
                  <a:pt x="545176" y="1295872"/>
                </a:cubicBezTo>
                <a:cubicBezTo>
                  <a:pt x="545176" y="1208560"/>
                  <a:pt x="430876" y="1159347"/>
                  <a:pt x="354676" y="1038697"/>
                </a:cubicBezTo>
                <a:cubicBezTo>
                  <a:pt x="278476" y="918047"/>
                  <a:pt x="146713" y="683097"/>
                  <a:pt x="87976" y="571972"/>
                </a:cubicBezTo>
                <a:cubicBezTo>
                  <a:pt x="29239" y="460847"/>
                  <a:pt x="3838" y="438622"/>
                  <a:pt x="2251" y="371947"/>
                </a:cubicBezTo>
                <a:cubicBezTo>
                  <a:pt x="664" y="305272"/>
                  <a:pt x="-16799" y="233834"/>
                  <a:pt x="78451" y="171922"/>
                </a:cubicBezTo>
                <a:close/>
              </a:path>
            </a:pathLst>
          </a:custGeom>
          <a:solidFill>
            <a:srgbClr val="0088CF">
              <a:alpha val="60000"/>
            </a:srgbClr>
          </a:solid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solidFill>
                  <a:srgbClr val="FF0000"/>
                </a:solidFill>
              </a:rPr>
              <a:t>	</a:t>
            </a:r>
            <a:endParaRPr lang="fr-BE" sz="1800" b="1">
              <a:solidFill>
                <a:srgbClr val="FF0000"/>
              </a:solidFill>
            </a:endParaRPr>
          </a:p>
        </p:txBody>
      </p:sp>
      <p:sp>
        <p:nvSpPr>
          <p:cNvPr id="19" name="ZoneTexte 18">
            <a:extLst>
              <a:ext uri="{FF2B5EF4-FFF2-40B4-BE49-F238E27FC236}">
                <a16:creationId xmlns:a16="http://schemas.microsoft.com/office/drawing/2014/main" id="{1453EADE-854A-388B-2DD9-9BED10736778}"/>
              </a:ext>
            </a:extLst>
          </p:cNvPr>
          <p:cNvSpPr txBox="1"/>
          <p:nvPr/>
        </p:nvSpPr>
        <p:spPr>
          <a:xfrm>
            <a:off x="9064833" y="3818227"/>
            <a:ext cx="720069" cy="707886"/>
          </a:xfrm>
          <a:prstGeom prst="rect">
            <a:avLst/>
          </a:prstGeom>
          <a:noFill/>
        </p:spPr>
        <p:txBody>
          <a:bodyPr wrap="none" rtlCol="0">
            <a:spAutoFit/>
          </a:bodyPr>
          <a:lstStyle/>
          <a:p>
            <a:r>
              <a:rPr lang="fr-BE" sz="4000" b="1">
                <a:solidFill>
                  <a:schemeClr val="bg1"/>
                </a:solidFill>
                <a:latin typeface="+mj-lt"/>
              </a:rPr>
              <a:t>1h</a:t>
            </a:r>
          </a:p>
        </p:txBody>
      </p:sp>
      <p:pic>
        <p:nvPicPr>
          <p:cNvPr id="21" name="Graphique 20" descr="Chronomètre avec un remplissage uni">
            <a:extLst>
              <a:ext uri="{FF2B5EF4-FFF2-40B4-BE49-F238E27FC236}">
                <a16:creationId xmlns:a16="http://schemas.microsoft.com/office/drawing/2014/main" id="{E5C3DF5C-6B25-0696-CDE6-6A5F0B0DD8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6240" y="3714970"/>
            <a:ext cx="914400" cy="914400"/>
          </a:xfrm>
          <a:prstGeom prst="rect">
            <a:avLst/>
          </a:prstGeom>
        </p:spPr>
      </p:pic>
      <p:pic>
        <p:nvPicPr>
          <p:cNvPr id="6" name="Image 5">
            <a:extLst>
              <a:ext uri="{FF2B5EF4-FFF2-40B4-BE49-F238E27FC236}">
                <a16:creationId xmlns:a16="http://schemas.microsoft.com/office/drawing/2014/main" id="{B6B5F803-CBA7-3A03-E7C7-0A07539DC1FB}"/>
              </a:ext>
            </a:extLst>
          </p:cNvPr>
          <p:cNvPicPr>
            <a:picLocks noChangeAspect="1"/>
          </p:cNvPicPr>
          <p:nvPr/>
        </p:nvPicPr>
        <p:blipFill>
          <a:blip r:embed="rId5"/>
          <a:stretch>
            <a:fillRect/>
          </a:stretch>
        </p:blipFill>
        <p:spPr>
          <a:xfrm>
            <a:off x="5463939" y="5668622"/>
            <a:ext cx="1106422" cy="1088284"/>
          </a:xfrm>
          <a:prstGeom prst="rect">
            <a:avLst/>
          </a:prstGeom>
        </p:spPr>
      </p:pic>
      <p:pic>
        <p:nvPicPr>
          <p:cNvPr id="9" name="Image 8">
            <a:extLst>
              <a:ext uri="{FF2B5EF4-FFF2-40B4-BE49-F238E27FC236}">
                <a16:creationId xmlns:a16="http://schemas.microsoft.com/office/drawing/2014/main" id="{8696A1F8-2640-32F5-F047-7D15FC05B103}"/>
              </a:ext>
            </a:extLst>
          </p:cNvPr>
          <p:cNvPicPr>
            <a:picLocks noChangeAspect="1"/>
          </p:cNvPicPr>
          <p:nvPr/>
        </p:nvPicPr>
        <p:blipFill>
          <a:blip r:embed="rId6"/>
          <a:stretch>
            <a:fillRect/>
          </a:stretch>
        </p:blipFill>
        <p:spPr>
          <a:xfrm>
            <a:off x="5447463" y="1124744"/>
            <a:ext cx="871136" cy="612000"/>
          </a:xfrm>
          <a:prstGeom prst="rect">
            <a:avLst/>
          </a:prstGeom>
        </p:spPr>
      </p:pic>
      <p:sp>
        <p:nvSpPr>
          <p:cNvPr id="10" name="Espace réservé du contenu 3">
            <a:extLst>
              <a:ext uri="{FF2B5EF4-FFF2-40B4-BE49-F238E27FC236}">
                <a16:creationId xmlns:a16="http://schemas.microsoft.com/office/drawing/2014/main" id="{F41A7D38-7695-ED33-C7C6-8F98503275BE}"/>
              </a:ext>
            </a:extLst>
          </p:cNvPr>
          <p:cNvSpPr>
            <a:spLocks noGrp="1"/>
          </p:cNvSpPr>
          <p:nvPr>
            <p:ph idx="10"/>
          </p:nvPr>
        </p:nvSpPr>
        <p:spPr>
          <a:xfrm>
            <a:off x="208925" y="1058120"/>
            <a:ext cx="5076508" cy="2642069"/>
          </a:xfrm>
        </p:spPr>
        <p:txBody>
          <a:bodyPr/>
          <a:lstStyle/>
          <a:p>
            <a:pPr marL="0" indent="0" algn="just">
              <a:buNone/>
            </a:pPr>
            <a:r>
              <a:rPr lang="fr-BE" sz="1800" dirty="0"/>
              <a:t>Der </a:t>
            </a:r>
            <a:r>
              <a:rPr lang="fr-BE" sz="1800" dirty="0" err="1"/>
              <a:t>aktuelle</a:t>
            </a:r>
            <a:r>
              <a:rPr lang="fr-BE" sz="1800" dirty="0"/>
              <a:t> </a:t>
            </a:r>
            <a:r>
              <a:rPr lang="fr-BE" sz="1800" dirty="0" err="1"/>
              <a:t>Perimeter</a:t>
            </a:r>
            <a:r>
              <a:rPr lang="fr-BE" sz="1800" dirty="0"/>
              <a:t> der </a:t>
            </a:r>
            <a:r>
              <a:rPr lang="fr-BE" sz="1800" dirty="0" err="1"/>
              <a:t>blauen</a:t>
            </a:r>
            <a:r>
              <a:rPr lang="fr-BE" sz="1800" dirty="0"/>
              <a:t> Zone </a:t>
            </a:r>
            <a:r>
              <a:rPr lang="fr-BE" sz="1800" dirty="0" err="1"/>
              <a:t>ist</a:t>
            </a:r>
            <a:r>
              <a:rPr lang="fr-BE" sz="1800" dirty="0"/>
              <a:t> </a:t>
            </a:r>
            <a:r>
              <a:rPr lang="fr-BE" sz="1800" dirty="0" err="1"/>
              <a:t>kohärent</a:t>
            </a:r>
            <a:r>
              <a:rPr lang="fr-BE" sz="1800" dirty="0"/>
              <a:t> und </a:t>
            </a:r>
            <a:r>
              <a:rPr lang="fr-BE" sz="1800" dirty="0" err="1"/>
              <a:t>kann</a:t>
            </a:r>
            <a:r>
              <a:rPr lang="fr-BE" sz="1800" dirty="0"/>
              <a:t> </a:t>
            </a:r>
            <a:r>
              <a:rPr lang="fr-BE" sz="1800" dirty="0" err="1"/>
              <a:t>so</a:t>
            </a:r>
            <a:r>
              <a:rPr lang="fr-BE" sz="1800" dirty="0"/>
              <a:t> </a:t>
            </a:r>
            <a:r>
              <a:rPr lang="fr-BE" sz="1800" dirty="0" err="1"/>
              <a:t>erhalten</a:t>
            </a:r>
            <a:r>
              <a:rPr lang="fr-BE" sz="1800" dirty="0"/>
              <a:t> </a:t>
            </a:r>
            <a:r>
              <a:rPr lang="fr-BE" sz="1800" dirty="0" err="1"/>
              <a:t>bleiben</a:t>
            </a:r>
            <a:r>
              <a:rPr lang="fr-BE" sz="1800" dirty="0"/>
              <a:t>.</a:t>
            </a:r>
          </a:p>
          <a:p>
            <a:pPr marL="0" indent="0" algn="just">
              <a:buNone/>
            </a:pPr>
            <a:endParaRPr lang="fr-BE" sz="600" dirty="0"/>
          </a:p>
          <a:p>
            <a:pPr marL="0" indent="0" algn="just">
              <a:buNone/>
            </a:pPr>
            <a:r>
              <a:rPr lang="fr-BE" sz="1800" dirty="0" err="1"/>
              <a:t>Verbesserungsmöglichkeiten</a:t>
            </a:r>
            <a:r>
              <a:rPr lang="fr-BE" sz="1800" dirty="0"/>
              <a:t> </a:t>
            </a:r>
            <a:r>
              <a:rPr lang="fr-BE" sz="1800" dirty="0" err="1"/>
              <a:t>sind</a:t>
            </a:r>
            <a:r>
              <a:rPr lang="fr-BE" sz="1800" dirty="0"/>
              <a:t>:</a:t>
            </a:r>
          </a:p>
          <a:p>
            <a:pPr algn="just">
              <a:buFont typeface="Arial" panose="020B0604020202020204" pitchFamily="34" charset="0"/>
              <a:buChar char="•"/>
            </a:pPr>
            <a:r>
              <a:rPr lang="fr-BE" sz="1800" dirty="0" err="1">
                <a:solidFill>
                  <a:schemeClr val="tx2">
                    <a:lumMod val="50000"/>
                  </a:schemeClr>
                </a:solidFill>
              </a:rPr>
              <a:t>Eine</a:t>
            </a:r>
            <a:r>
              <a:rPr lang="fr-BE" sz="1800" dirty="0">
                <a:solidFill>
                  <a:schemeClr val="tx2">
                    <a:lumMod val="50000"/>
                  </a:schemeClr>
                </a:solidFill>
              </a:rPr>
              <a:t> </a:t>
            </a:r>
            <a:r>
              <a:rPr lang="fr-BE" sz="1800" dirty="0" err="1">
                <a:solidFill>
                  <a:schemeClr val="tx2">
                    <a:lumMod val="50000"/>
                  </a:schemeClr>
                </a:solidFill>
              </a:rPr>
              <a:t>bessere</a:t>
            </a:r>
            <a:r>
              <a:rPr lang="fr-BE" sz="1800" dirty="0">
                <a:solidFill>
                  <a:schemeClr val="tx2">
                    <a:lumMod val="50000"/>
                  </a:schemeClr>
                </a:solidFill>
              </a:rPr>
              <a:t> </a:t>
            </a:r>
            <a:r>
              <a:rPr lang="fr-BE" sz="1800" b="1" dirty="0" err="1">
                <a:solidFill>
                  <a:schemeClr val="tx2">
                    <a:lumMod val="50000"/>
                  </a:schemeClr>
                </a:solidFill>
                <a:latin typeface="+mj-lt"/>
              </a:rPr>
              <a:t>Lesbarkeit</a:t>
            </a:r>
            <a:r>
              <a:rPr lang="fr-BE" sz="1800" dirty="0">
                <a:solidFill>
                  <a:schemeClr val="tx2">
                    <a:lumMod val="50000"/>
                  </a:schemeClr>
                </a:solidFill>
              </a:rPr>
              <a:t> der </a:t>
            </a:r>
            <a:r>
              <a:rPr lang="fr-BE" sz="1800" dirty="0" err="1">
                <a:solidFill>
                  <a:schemeClr val="tx2">
                    <a:lumMod val="50000"/>
                  </a:schemeClr>
                </a:solidFill>
              </a:rPr>
              <a:t>Regeln</a:t>
            </a:r>
            <a:r>
              <a:rPr lang="fr-BE" sz="1800" dirty="0">
                <a:solidFill>
                  <a:schemeClr val="tx2">
                    <a:lumMod val="50000"/>
                  </a:schemeClr>
                </a:solidFill>
              </a:rPr>
              <a:t> vor </a:t>
            </a:r>
            <a:r>
              <a:rPr lang="fr-BE" sz="1800" dirty="0" err="1">
                <a:solidFill>
                  <a:schemeClr val="tx2">
                    <a:lumMod val="50000"/>
                  </a:schemeClr>
                </a:solidFill>
              </a:rPr>
              <a:t>Ort</a:t>
            </a:r>
            <a:r>
              <a:rPr lang="fr-BE" sz="1800" dirty="0">
                <a:solidFill>
                  <a:schemeClr val="tx2">
                    <a:lumMod val="50000"/>
                  </a:schemeClr>
                </a:solidFill>
              </a:rPr>
              <a:t> (</a:t>
            </a:r>
            <a:r>
              <a:rPr lang="fr-BE" sz="1800" dirty="0" err="1">
                <a:solidFill>
                  <a:schemeClr val="tx2">
                    <a:lumMod val="50000"/>
                  </a:schemeClr>
                </a:solidFill>
              </a:rPr>
              <a:t>Vereinheitlichen</a:t>
            </a:r>
            <a:r>
              <a:rPr lang="fr-BE" sz="1800" dirty="0">
                <a:solidFill>
                  <a:schemeClr val="tx2">
                    <a:lumMod val="50000"/>
                  </a:schemeClr>
                </a:solidFill>
              </a:rPr>
              <a:t> der Schilder und </a:t>
            </a:r>
            <a:r>
              <a:rPr lang="fr-BE" sz="1800" dirty="0" err="1">
                <a:solidFill>
                  <a:schemeClr val="tx2">
                    <a:lumMod val="50000"/>
                  </a:schemeClr>
                </a:solidFill>
              </a:rPr>
              <a:t>Entfernen</a:t>
            </a:r>
            <a:r>
              <a:rPr lang="fr-BE" sz="1800" dirty="0">
                <a:solidFill>
                  <a:schemeClr val="tx2">
                    <a:lumMod val="50000"/>
                  </a:schemeClr>
                </a:solidFill>
              </a:rPr>
              <a:t> der </a:t>
            </a:r>
            <a:r>
              <a:rPr lang="fr-BE" sz="1800" dirty="0" err="1">
                <a:solidFill>
                  <a:schemeClr val="tx2">
                    <a:lumMod val="50000"/>
                  </a:schemeClr>
                </a:solidFill>
              </a:rPr>
              <a:t>Parkautomaten</a:t>
            </a:r>
            <a:r>
              <a:rPr lang="fr-BE" sz="1800" dirty="0">
                <a:solidFill>
                  <a:schemeClr val="tx2">
                    <a:lumMod val="50000"/>
                  </a:schemeClr>
                </a:solidFill>
              </a:rPr>
              <a:t>)</a:t>
            </a:r>
          </a:p>
          <a:p>
            <a:pPr algn="just">
              <a:buFont typeface="Arial" panose="020B0604020202020204" pitchFamily="34" charset="0"/>
              <a:buChar char="•"/>
            </a:pPr>
            <a:r>
              <a:rPr lang="fr-BE" sz="1800" dirty="0" err="1">
                <a:solidFill>
                  <a:schemeClr val="tx2">
                    <a:lumMod val="50000"/>
                  </a:schemeClr>
                </a:solidFill>
              </a:rPr>
              <a:t>Eine</a:t>
            </a:r>
            <a:r>
              <a:rPr lang="fr-BE" sz="1800" dirty="0">
                <a:solidFill>
                  <a:schemeClr val="tx2">
                    <a:lumMod val="50000"/>
                  </a:schemeClr>
                </a:solidFill>
              </a:rPr>
              <a:t> </a:t>
            </a:r>
            <a:r>
              <a:rPr lang="fr-BE" sz="1800" dirty="0" err="1">
                <a:solidFill>
                  <a:schemeClr val="tx2">
                    <a:lumMod val="50000"/>
                  </a:schemeClr>
                </a:solidFill>
              </a:rPr>
              <a:t>bessere</a:t>
            </a:r>
            <a:r>
              <a:rPr lang="fr-BE" sz="1800" dirty="0">
                <a:solidFill>
                  <a:schemeClr val="tx2">
                    <a:lumMod val="50000"/>
                  </a:schemeClr>
                </a:solidFill>
              </a:rPr>
              <a:t> </a:t>
            </a:r>
            <a:r>
              <a:rPr lang="fr-BE" sz="1800" b="1" dirty="0" err="1">
                <a:solidFill>
                  <a:schemeClr val="tx2">
                    <a:lumMod val="50000"/>
                  </a:schemeClr>
                </a:solidFill>
                <a:latin typeface="+mj-lt"/>
              </a:rPr>
              <a:t>Kommunikation</a:t>
            </a:r>
            <a:endParaRPr lang="fr-BE" sz="1800" b="1" dirty="0">
              <a:solidFill>
                <a:schemeClr val="tx2">
                  <a:lumMod val="50000"/>
                </a:schemeClr>
              </a:solidFill>
              <a:latin typeface="+mj-lt"/>
            </a:endParaRPr>
          </a:p>
          <a:p>
            <a:pPr algn="just">
              <a:buFont typeface="Arial" panose="020B0604020202020204" pitchFamily="34" charset="0"/>
              <a:buChar char="•"/>
            </a:pPr>
            <a:r>
              <a:rPr lang="fr-BE" sz="1800" dirty="0" err="1">
                <a:solidFill>
                  <a:schemeClr val="tx2">
                    <a:lumMod val="50000"/>
                  </a:schemeClr>
                </a:solidFill>
              </a:rPr>
              <a:t>regelmäßige</a:t>
            </a:r>
            <a:r>
              <a:rPr lang="fr-BE" sz="1800" dirty="0">
                <a:solidFill>
                  <a:schemeClr val="tx2">
                    <a:lumMod val="50000"/>
                  </a:schemeClr>
                </a:solidFill>
              </a:rPr>
              <a:t> </a:t>
            </a:r>
            <a:r>
              <a:rPr lang="fr-BE" sz="1800" b="1" dirty="0" err="1">
                <a:solidFill>
                  <a:schemeClr val="tx2">
                    <a:lumMod val="50000"/>
                  </a:schemeClr>
                </a:solidFill>
                <a:latin typeface="+mj-lt"/>
              </a:rPr>
              <a:t>Kontrolle</a:t>
            </a:r>
            <a:endParaRPr lang="fr-BE" sz="1800" dirty="0">
              <a:solidFill>
                <a:schemeClr val="tx2">
                  <a:lumMod val="50000"/>
                </a:schemeClr>
              </a:solidFill>
            </a:endParaRPr>
          </a:p>
          <a:p>
            <a:pPr marL="0" indent="0" algn="just">
              <a:buNone/>
            </a:pPr>
            <a:endParaRPr lang="fr-BE" sz="1800" dirty="0"/>
          </a:p>
        </p:txBody>
      </p:sp>
      <p:pic>
        <p:nvPicPr>
          <p:cNvPr id="11" name="Picture 2">
            <a:extLst>
              <a:ext uri="{FF2B5EF4-FFF2-40B4-BE49-F238E27FC236}">
                <a16:creationId xmlns:a16="http://schemas.microsoft.com/office/drawing/2014/main" id="{AD384A6D-5327-6602-C196-4C5DC19B5A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975" y="4038048"/>
            <a:ext cx="2718858" cy="271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696D9BE5-CD75-1BF7-4F39-626E9DF4D40E}"/>
              </a:ext>
            </a:extLst>
          </p:cNvPr>
          <p:cNvPicPr>
            <a:picLocks noChangeAspect="1"/>
          </p:cNvPicPr>
          <p:nvPr/>
        </p:nvPicPr>
        <p:blipFill>
          <a:blip r:embed="rId8"/>
          <a:stretch>
            <a:fillRect/>
          </a:stretch>
        </p:blipFill>
        <p:spPr>
          <a:xfrm>
            <a:off x="3021360" y="3523730"/>
            <a:ext cx="2321420" cy="3233176"/>
          </a:xfrm>
          <a:prstGeom prst="rect">
            <a:avLst/>
          </a:prstGeom>
        </p:spPr>
      </p:pic>
      <p:sp>
        <p:nvSpPr>
          <p:cNvPr id="13" name="ZoneTexte 12">
            <a:extLst>
              <a:ext uri="{FF2B5EF4-FFF2-40B4-BE49-F238E27FC236}">
                <a16:creationId xmlns:a16="http://schemas.microsoft.com/office/drawing/2014/main" id="{0D9DBE46-4426-897A-A840-25186E966596}"/>
              </a:ext>
            </a:extLst>
          </p:cNvPr>
          <p:cNvSpPr txBox="1"/>
          <p:nvPr/>
        </p:nvSpPr>
        <p:spPr>
          <a:xfrm>
            <a:off x="308673" y="3699494"/>
            <a:ext cx="2295372" cy="338554"/>
          </a:xfrm>
          <a:prstGeom prst="rect">
            <a:avLst/>
          </a:prstGeom>
          <a:noFill/>
        </p:spPr>
        <p:txBody>
          <a:bodyPr wrap="none" rtlCol="0">
            <a:spAutoFit/>
          </a:bodyPr>
          <a:lstStyle/>
          <a:p>
            <a:r>
              <a:rPr lang="fr-BE" sz="1600" dirty="0" err="1"/>
              <a:t>Kommunikationsbeispiele</a:t>
            </a:r>
            <a:endParaRPr lang="fr-BE" sz="1600" dirty="0"/>
          </a:p>
        </p:txBody>
      </p:sp>
    </p:spTree>
    <p:extLst>
      <p:ext uri="{BB962C8B-B14F-4D97-AF65-F5344CB8AC3E}">
        <p14:creationId xmlns:p14="http://schemas.microsoft.com/office/powerpoint/2010/main" val="2978972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39</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BE" dirty="0" err="1"/>
              <a:t>Kurzzeitparkmöglichkeiten</a:t>
            </a:r>
            <a:r>
              <a:rPr lang="fr-BE" dirty="0"/>
              <a:t> </a:t>
            </a:r>
            <a:r>
              <a:rPr lang="fr-BE" dirty="0" err="1"/>
              <a:t>schaffen</a:t>
            </a:r>
            <a:r>
              <a:rPr lang="fr-BE" dirty="0"/>
              <a:t> (</a:t>
            </a:r>
            <a:r>
              <a:rPr lang="fr-BE" dirty="0" err="1"/>
              <a:t>sehr</a:t>
            </a:r>
            <a:r>
              <a:rPr lang="fr-BE" dirty="0"/>
              <a:t> </a:t>
            </a:r>
            <a:r>
              <a:rPr lang="fr-BE" dirty="0" err="1"/>
              <a:t>kurze</a:t>
            </a:r>
            <a:r>
              <a:rPr lang="fr-BE" dirty="0"/>
              <a:t> </a:t>
            </a:r>
            <a:r>
              <a:rPr lang="fr-BE" dirty="0" err="1"/>
              <a:t>Dauer</a:t>
            </a:r>
            <a:r>
              <a:rPr lang="fr-BE" dirty="0"/>
              <a:t>)</a:t>
            </a:r>
          </a:p>
        </p:txBody>
      </p:sp>
      <p:pic>
        <p:nvPicPr>
          <p:cNvPr id="5" name="Espace réservé du contenu 5" descr="Une image contenant diagramme&#10;&#10;Description générée automatiquement">
            <a:extLst>
              <a:ext uri="{FF2B5EF4-FFF2-40B4-BE49-F238E27FC236}">
                <a16:creationId xmlns:a16="http://schemas.microsoft.com/office/drawing/2014/main" id="{9262F89D-EE46-0A72-1C38-F9C8D4C5520C}"/>
              </a:ext>
            </a:extLst>
          </p:cNvPr>
          <p:cNvPicPr>
            <a:picLocks noGrp="1" noChangeAspect="1"/>
          </p:cNvPicPr>
          <p:nvPr>
            <p:ph idx="10"/>
          </p:nvPr>
        </p:nvPicPr>
        <p:blipFill rotWithShape="1">
          <a:blip r:embed="rId2" cstate="email">
            <a:alphaModFix amt="85000"/>
            <a:extLst>
              <a:ext uri="{28A0092B-C50C-407E-A947-70E740481C1C}">
                <a14:useLocalDpi xmlns:a14="http://schemas.microsoft.com/office/drawing/2010/main"/>
              </a:ext>
            </a:extLst>
          </a:blip>
          <a:srcRect/>
          <a:stretch/>
        </p:blipFill>
        <p:spPr>
          <a:xfrm>
            <a:off x="7536159" y="836712"/>
            <a:ext cx="4536505" cy="3676133"/>
          </a:xfrm>
          <a:ln>
            <a:solidFill>
              <a:schemeClr val="tx1"/>
            </a:solidFill>
          </a:ln>
        </p:spPr>
      </p:pic>
      <p:grpSp>
        <p:nvGrpSpPr>
          <p:cNvPr id="18" name="Groupe 17">
            <a:extLst>
              <a:ext uri="{FF2B5EF4-FFF2-40B4-BE49-F238E27FC236}">
                <a16:creationId xmlns:a16="http://schemas.microsoft.com/office/drawing/2014/main" id="{DF919F9A-30EA-B7C2-0A4C-FC8C00A28594}"/>
              </a:ext>
            </a:extLst>
          </p:cNvPr>
          <p:cNvGrpSpPr/>
          <p:nvPr/>
        </p:nvGrpSpPr>
        <p:grpSpPr>
          <a:xfrm>
            <a:off x="8112223" y="1417999"/>
            <a:ext cx="3186250" cy="2807156"/>
            <a:chOff x="7752184" y="1556792"/>
            <a:chExt cx="3186250" cy="2807156"/>
          </a:xfrm>
        </p:grpSpPr>
        <p:sp>
          <p:nvSpPr>
            <p:cNvPr id="6" name="Forme libre : forme 5">
              <a:extLst>
                <a:ext uri="{FF2B5EF4-FFF2-40B4-BE49-F238E27FC236}">
                  <a16:creationId xmlns:a16="http://schemas.microsoft.com/office/drawing/2014/main" id="{1CF62702-7E80-8AD2-3CAB-75BD62A79E33}"/>
                </a:ext>
              </a:extLst>
            </p:cNvPr>
            <p:cNvSpPr/>
            <p:nvPr/>
          </p:nvSpPr>
          <p:spPr>
            <a:xfrm>
              <a:off x="7752184" y="1556792"/>
              <a:ext cx="3186250" cy="2807156"/>
            </a:xfrm>
            <a:custGeom>
              <a:avLst/>
              <a:gdLst>
                <a:gd name="connsiteX0" fmla="*/ 891067 w 3190287"/>
                <a:gd name="connsiteY0" fmla="*/ 221403 h 2550914"/>
                <a:gd name="connsiteX1" fmla="*/ 1367317 w 3190287"/>
                <a:gd name="connsiteY1" fmla="*/ 2328 h 2550914"/>
                <a:gd name="connsiteX2" fmla="*/ 1614967 w 3190287"/>
                <a:gd name="connsiteY2" fmla="*/ 145203 h 2550914"/>
                <a:gd name="connsiteX3" fmla="*/ 1843567 w 3190287"/>
                <a:gd name="connsiteY3" fmla="*/ 707178 h 2550914"/>
                <a:gd name="connsiteX4" fmla="*/ 1891192 w 3190287"/>
                <a:gd name="connsiteY4" fmla="*/ 850053 h 2550914"/>
                <a:gd name="connsiteX5" fmla="*/ 2215042 w 3190287"/>
                <a:gd name="connsiteY5" fmla="*/ 745278 h 2550914"/>
                <a:gd name="connsiteX6" fmla="*/ 2729392 w 3190287"/>
                <a:gd name="connsiteY6" fmla="*/ 421428 h 2550914"/>
                <a:gd name="connsiteX7" fmla="*/ 3024667 w 3190287"/>
                <a:gd name="connsiteY7" fmla="*/ 154728 h 2550914"/>
                <a:gd name="connsiteX8" fmla="*/ 3186592 w 3190287"/>
                <a:gd name="connsiteY8" fmla="*/ 221403 h 2550914"/>
                <a:gd name="connsiteX9" fmla="*/ 2872267 w 3190287"/>
                <a:gd name="connsiteY9" fmla="*/ 535728 h 2550914"/>
                <a:gd name="connsiteX10" fmla="*/ 2777017 w 3190287"/>
                <a:gd name="connsiteY10" fmla="*/ 869103 h 2550914"/>
                <a:gd name="connsiteX11" fmla="*/ 2805592 w 3190287"/>
                <a:gd name="connsiteY11" fmla="*/ 1192953 h 2550914"/>
                <a:gd name="connsiteX12" fmla="*/ 2662717 w 3190287"/>
                <a:gd name="connsiteY12" fmla="*/ 1669203 h 2550914"/>
                <a:gd name="connsiteX13" fmla="*/ 3024667 w 3190287"/>
                <a:gd name="connsiteY13" fmla="*/ 1964478 h 2550914"/>
                <a:gd name="connsiteX14" fmla="*/ 3091342 w 3190287"/>
                <a:gd name="connsiteY14" fmla="*/ 2193078 h 2550914"/>
                <a:gd name="connsiteX15" fmla="*/ 2767492 w 3190287"/>
                <a:gd name="connsiteY15" fmla="*/ 2535978 h 2550914"/>
                <a:gd name="connsiteX16" fmla="*/ 2443642 w 3190287"/>
                <a:gd name="connsiteY16" fmla="*/ 2459778 h 2550914"/>
                <a:gd name="connsiteX17" fmla="*/ 1729267 w 3190287"/>
                <a:gd name="connsiteY17" fmla="*/ 2193078 h 2550914"/>
                <a:gd name="connsiteX18" fmla="*/ 1414942 w 3190287"/>
                <a:gd name="connsiteY18" fmla="*/ 1907328 h 2550914"/>
                <a:gd name="connsiteX19" fmla="*/ 1148242 w 3190287"/>
                <a:gd name="connsiteY19" fmla="*/ 1564428 h 2550914"/>
                <a:gd name="connsiteX20" fmla="*/ 1338742 w 3190287"/>
                <a:gd name="connsiteY20" fmla="*/ 1297728 h 2550914"/>
                <a:gd name="connsiteX21" fmla="*/ 1148242 w 3190287"/>
                <a:gd name="connsiteY21" fmla="*/ 1040553 h 2550914"/>
                <a:gd name="connsiteX22" fmla="*/ 881542 w 3190287"/>
                <a:gd name="connsiteY22" fmla="*/ 573828 h 2550914"/>
                <a:gd name="connsiteX23" fmla="*/ 452917 w 3190287"/>
                <a:gd name="connsiteY23" fmla="*/ 659553 h 2550914"/>
                <a:gd name="connsiteX24" fmla="*/ 195742 w 3190287"/>
                <a:gd name="connsiteY24" fmla="*/ 821478 h 2550914"/>
                <a:gd name="connsiteX25" fmla="*/ 33817 w 3190287"/>
                <a:gd name="connsiteY25" fmla="*/ 783378 h 2550914"/>
                <a:gd name="connsiteX26" fmla="*/ 891067 w 3190287"/>
                <a:gd name="connsiteY26" fmla="*/ 221403 h 2550914"/>
                <a:gd name="connsiteX0" fmla="*/ 899546 w 3198766"/>
                <a:gd name="connsiteY0" fmla="*/ 221403 h 2550914"/>
                <a:gd name="connsiteX1" fmla="*/ 1375796 w 3198766"/>
                <a:gd name="connsiteY1" fmla="*/ 2328 h 2550914"/>
                <a:gd name="connsiteX2" fmla="*/ 1623446 w 3198766"/>
                <a:gd name="connsiteY2" fmla="*/ 145203 h 2550914"/>
                <a:gd name="connsiteX3" fmla="*/ 1852046 w 3198766"/>
                <a:gd name="connsiteY3" fmla="*/ 707178 h 2550914"/>
                <a:gd name="connsiteX4" fmla="*/ 1899671 w 3198766"/>
                <a:gd name="connsiteY4" fmla="*/ 850053 h 2550914"/>
                <a:gd name="connsiteX5" fmla="*/ 2223521 w 3198766"/>
                <a:gd name="connsiteY5" fmla="*/ 745278 h 2550914"/>
                <a:gd name="connsiteX6" fmla="*/ 2737871 w 3198766"/>
                <a:gd name="connsiteY6" fmla="*/ 421428 h 2550914"/>
                <a:gd name="connsiteX7" fmla="*/ 3033146 w 3198766"/>
                <a:gd name="connsiteY7" fmla="*/ 154728 h 2550914"/>
                <a:gd name="connsiteX8" fmla="*/ 3195071 w 3198766"/>
                <a:gd name="connsiteY8" fmla="*/ 221403 h 2550914"/>
                <a:gd name="connsiteX9" fmla="*/ 2880746 w 3198766"/>
                <a:gd name="connsiteY9" fmla="*/ 535728 h 2550914"/>
                <a:gd name="connsiteX10" fmla="*/ 2785496 w 3198766"/>
                <a:gd name="connsiteY10" fmla="*/ 869103 h 2550914"/>
                <a:gd name="connsiteX11" fmla="*/ 2814071 w 3198766"/>
                <a:gd name="connsiteY11" fmla="*/ 1192953 h 2550914"/>
                <a:gd name="connsiteX12" fmla="*/ 2671196 w 3198766"/>
                <a:gd name="connsiteY12" fmla="*/ 1669203 h 2550914"/>
                <a:gd name="connsiteX13" fmla="*/ 3033146 w 3198766"/>
                <a:gd name="connsiteY13" fmla="*/ 1964478 h 2550914"/>
                <a:gd name="connsiteX14" fmla="*/ 3099821 w 3198766"/>
                <a:gd name="connsiteY14" fmla="*/ 2193078 h 2550914"/>
                <a:gd name="connsiteX15" fmla="*/ 2775971 w 3198766"/>
                <a:gd name="connsiteY15" fmla="*/ 2535978 h 2550914"/>
                <a:gd name="connsiteX16" fmla="*/ 2452121 w 3198766"/>
                <a:gd name="connsiteY16" fmla="*/ 2459778 h 2550914"/>
                <a:gd name="connsiteX17" fmla="*/ 1737746 w 3198766"/>
                <a:gd name="connsiteY17" fmla="*/ 2193078 h 2550914"/>
                <a:gd name="connsiteX18" fmla="*/ 1423421 w 3198766"/>
                <a:gd name="connsiteY18" fmla="*/ 1907328 h 2550914"/>
                <a:gd name="connsiteX19" fmla="*/ 1156721 w 3198766"/>
                <a:gd name="connsiteY19" fmla="*/ 1564428 h 2550914"/>
                <a:gd name="connsiteX20" fmla="*/ 1347221 w 3198766"/>
                <a:gd name="connsiteY20" fmla="*/ 1297728 h 2550914"/>
                <a:gd name="connsiteX21" fmla="*/ 1156721 w 3198766"/>
                <a:gd name="connsiteY21" fmla="*/ 1040553 h 2550914"/>
                <a:gd name="connsiteX22" fmla="*/ 890021 w 3198766"/>
                <a:gd name="connsiteY22" fmla="*/ 573828 h 2550914"/>
                <a:gd name="connsiteX23" fmla="*/ 461396 w 3198766"/>
                <a:gd name="connsiteY23" fmla="*/ 659553 h 2550914"/>
                <a:gd name="connsiteX24" fmla="*/ 204221 w 3198766"/>
                <a:gd name="connsiteY24" fmla="*/ 821478 h 2550914"/>
                <a:gd name="connsiteX25" fmla="*/ 32771 w 3198766"/>
                <a:gd name="connsiteY25" fmla="*/ 726228 h 2550914"/>
                <a:gd name="connsiteX26" fmla="*/ 899546 w 3198766"/>
                <a:gd name="connsiteY26" fmla="*/ 221403 h 2550914"/>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19622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880134 w 3198154"/>
                <a:gd name="connsiteY10" fmla="*/ 819622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637775"/>
                <a:gd name="connsiteX1" fmla="*/ 1375184 w 3198154"/>
                <a:gd name="connsiteY1" fmla="*/ 472 h 2637775"/>
                <a:gd name="connsiteX2" fmla="*/ 1622834 w 3198154"/>
                <a:gd name="connsiteY2" fmla="*/ 143347 h 2637775"/>
                <a:gd name="connsiteX3" fmla="*/ 1851434 w 3198154"/>
                <a:gd name="connsiteY3" fmla="*/ 705322 h 2637775"/>
                <a:gd name="connsiteX4" fmla="*/ 1899059 w 3198154"/>
                <a:gd name="connsiteY4" fmla="*/ 848197 h 2637775"/>
                <a:gd name="connsiteX5" fmla="*/ 2222909 w 3198154"/>
                <a:gd name="connsiteY5" fmla="*/ 743422 h 2637775"/>
                <a:gd name="connsiteX6" fmla="*/ 2737259 w 3198154"/>
                <a:gd name="connsiteY6" fmla="*/ 419572 h 2637775"/>
                <a:gd name="connsiteX7" fmla="*/ 3032534 w 3198154"/>
                <a:gd name="connsiteY7" fmla="*/ 152872 h 2637775"/>
                <a:gd name="connsiteX8" fmla="*/ 3194459 w 3198154"/>
                <a:gd name="connsiteY8" fmla="*/ 219547 h 2637775"/>
                <a:gd name="connsiteX9" fmla="*/ 2880134 w 3198154"/>
                <a:gd name="connsiteY9" fmla="*/ 533872 h 2637775"/>
                <a:gd name="connsiteX10" fmla="*/ 2880134 w 3198154"/>
                <a:gd name="connsiteY10" fmla="*/ 819622 h 2637775"/>
                <a:gd name="connsiteX11" fmla="*/ 2870609 w 3198154"/>
                <a:gd name="connsiteY11" fmla="*/ 1152997 h 2637775"/>
                <a:gd name="connsiteX12" fmla="*/ 2775359 w 3198154"/>
                <a:gd name="connsiteY12" fmla="*/ 1667347 h 2637775"/>
                <a:gd name="connsiteX13" fmla="*/ 3032534 w 3198154"/>
                <a:gd name="connsiteY13" fmla="*/ 1962622 h 2637775"/>
                <a:gd name="connsiteX14" fmla="*/ 3099209 w 3198154"/>
                <a:gd name="connsiteY14" fmla="*/ 2191222 h 2637775"/>
                <a:gd name="connsiteX15" fmla="*/ 2765834 w 3198154"/>
                <a:gd name="connsiteY15" fmla="*/ 2629372 h 2637775"/>
                <a:gd name="connsiteX16" fmla="*/ 2451509 w 3198154"/>
                <a:gd name="connsiteY16" fmla="*/ 2457922 h 2637775"/>
                <a:gd name="connsiteX17" fmla="*/ 1737134 w 3198154"/>
                <a:gd name="connsiteY17" fmla="*/ 2191222 h 2637775"/>
                <a:gd name="connsiteX18" fmla="*/ 1422809 w 3198154"/>
                <a:gd name="connsiteY18" fmla="*/ 1905472 h 2637775"/>
                <a:gd name="connsiteX19" fmla="*/ 1156109 w 3198154"/>
                <a:gd name="connsiteY19" fmla="*/ 1562572 h 2637775"/>
                <a:gd name="connsiteX20" fmla="*/ 1346609 w 3198154"/>
                <a:gd name="connsiteY20" fmla="*/ 1295872 h 2637775"/>
                <a:gd name="connsiteX21" fmla="*/ 1156109 w 3198154"/>
                <a:gd name="connsiteY21" fmla="*/ 1038697 h 2637775"/>
                <a:gd name="connsiteX22" fmla="*/ 889409 w 3198154"/>
                <a:gd name="connsiteY22" fmla="*/ 571972 h 2637775"/>
                <a:gd name="connsiteX23" fmla="*/ 498884 w 3198154"/>
                <a:gd name="connsiteY23" fmla="*/ 686272 h 2637775"/>
                <a:gd name="connsiteX24" fmla="*/ 203609 w 3198154"/>
                <a:gd name="connsiteY24" fmla="*/ 848197 h 2637775"/>
                <a:gd name="connsiteX25" fmla="*/ 32159 w 3198154"/>
                <a:gd name="connsiteY25" fmla="*/ 724372 h 2637775"/>
                <a:gd name="connsiteX26" fmla="*/ 879884 w 3198154"/>
                <a:gd name="connsiteY26" fmla="*/ 171922 h 2637775"/>
                <a:gd name="connsiteX0" fmla="*/ 879884 w 3286340"/>
                <a:gd name="connsiteY0" fmla="*/ 171922 h 2638727"/>
                <a:gd name="connsiteX1" fmla="*/ 1375184 w 3286340"/>
                <a:gd name="connsiteY1" fmla="*/ 472 h 2638727"/>
                <a:gd name="connsiteX2" fmla="*/ 1622834 w 3286340"/>
                <a:gd name="connsiteY2" fmla="*/ 143347 h 2638727"/>
                <a:gd name="connsiteX3" fmla="*/ 1851434 w 3286340"/>
                <a:gd name="connsiteY3" fmla="*/ 705322 h 2638727"/>
                <a:gd name="connsiteX4" fmla="*/ 1899059 w 3286340"/>
                <a:gd name="connsiteY4" fmla="*/ 848197 h 2638727"/>
                <a:gd name="connsiteX5" fmla="*/ 2222909 w 3286340"/>
                <a:gd name="connsiteY5" fmla="*/ 743422 h 2638727"/>
                <a:gd name="connsiteX6" fmla="*/ 2737259 w 3286340"/>
                <a:gd name="connsiteY6" fmla="*/ 419572 h 2638727"/>
                <a:gd name="connsiteX7" fmla="*/ 3032534 w 3286340"/>
                <a:gd name="connsiteY7" fmla="*/ 152872 h 2638727"/>
                <a:gd name="connsiteX8" fmla="*/ 3194459 w 3286340"/>
                <a:gd name="connsiteY8" fmla="*/ 219547 h 2638727"/>
                <a:gd name="connsiteX9" fmla="*/ 2880134 w 3286340"/>
                <a:gd name="connsiteY9" fmla="*/ 533872 h 2638727"/>
                <a:gd name="connsiteX10" fmla="*/ 2880134 w 3286340"/>
                <a:gd name="connsiteY10" fmla="*/ 819622 h 2638727"/>
                <a:gd name="connsiteX11" fmla="*/ 2870609 w 3286340"/>
                <a:gd name="connsiteY11" fmla="*/ 1152997 h 2638727"/>
                <a:gd name="connsiteX12" fmla="*/ 2775359 w 3286340"/>
                <a:gd name="connsiteY12" fmla="*/ 1667347 h 2638727"/>
                <a:gd name="connsiteX13" fmla="*/ 3032534 w 3286340"/>
                <a:gd name="connsiteY13" fmla="*/ 1962622 h 2638727"/>
                <a:gd name="connsiteX14" fmla="*/ 3280184 w 3286340"/>
                <a:gd name="connsiteY14" fmla="*/ 2172172 h 2638727"/>
                <a:gd name="connsiteX15" fmla="*/ 2765834 w 3286340"/>
                <a:gd name="connsiteY15" fmla="*/ 2629372 h 2638727"/>
                <a:gd name="connsiteX16" fmla="*/ 2451509 w 3286340"/>
                <a:gd name="connsiteY16" fmla="*/ 2457922 h 2638727"/>
                <a:gd name="connsiteX17" fmla="*/ 1737134 w 3286340"/>
                <a:gd name="connsiteY17" fmla="*/ 2191222 h 2638727"/>
                <a:gd name="connsiteX18" fmla="*/ 1422809 w 3286340"/>
                <a:gd name="connsiteY18" fmla="*/ 1905472 h 2638727"/>
                <a:gd name="connsiteX19" fmla="*/ 1156109 w 3286340"/>
                <a:gd name="connsiteY19" fmla="*/ 1562572 h 2638727"/>
                <a:gd name="connsiteX20" fmla="*/ 1346609 w 3286340"/>
                <a:gd name="connsiteY20" fmla="*/ 1295872 h 2638727"/>
                <a:gd name="connsiteX21" fmla="*/ 1156109 w 3286340"/>
                <a:gd name="connsiteY21" fmla="*/ 1038697 h 2638727"/>
                <a:gd name="connsiteX22" fmla="*/ 889409 w 3286340"/>
                <a:gd name="connsiteY22" fmla="*/ 571972 h 2638727"/>
                <a:gd name="connsiteX23" fmla="*/ 498884 w 3286340"/>
                <a:gd name="connsiteY23" fmla="*/ 686272 h 2638727"/>
                <a:gd name="connsiteX24" fmla="*/ 203609 w 3286340"/>
                <a:gd name="connsiteY24" fmla="*/ 848197 h 2638727"/>
                <a:gd name="connsiteX25" fmla="*/ 32159 w 3286340"/>
                <a:gd name="connsiteY25" fmla="*/ 724372 h 2638727"/>
                <a:gd name="connsiteX26" fmla="*/ 879884 w 3286340"/>
                <a:gd name="connsiteY26" fmla="*/ 171922 h 2638727"/>
                <a:gd name="connsiteX0" fmla="*/ 879884 w 3675201"/>
                <a:gd name="connsiteY0" fmla="*/ 171922 h 2638727"/>
                <a:gd name="connsiteX1" fmla="*/ 1375184 w 3675201"/>
                <a:gd name="connsiteY1" fmla="*/ 472 h 2638727"/>
                <a:gd name="connsiteX2" fmla="*/ 1622834 w 3675201"/>
                <a:gd name="connsiteY2" fmla="*/ 143347 h 2638727"/>
                <a:gd name="connsiteX3" fmla="*/ 1851434 w 3675201"/>
                <a:gd name="connsiteY3" fmla="*/ 705322 h 2638727"/>
                <a:gd name="connsiteX4" fmla="*/ 1899059 w 3675201"/>
                <a:gd name="connsiteY4" fmla="*/ 848197 h 2638727"/>
                <a:gd name="connsiteX5" fmla="*/ 2222909 w 3675201"/>
                <a:gd name="connsiteY5" fmla="*/ 743422 h 2638727"/>
                <a:gd name="connsiteX6" fmla="*/ 2737259 w 3675201"/>
                <a:gd name="connsiteY6" fmla="*/ 419572 h 2638727"/>
                <a:gd name="connsiteX7" fmla="*/ 3032534 w 3675201"/>
                <a:gd name="connsiteY7" fmla="*/ 152872 h 2638727"/>
                <a:gd name="connsiteX8" fmla="*/ 3194459 w 3675201"/>
                <a:gd name="connsiteY8" fmla="*/ 219547 h 2638727"/>
                <a:gd name="connsiteX9" fmla="*/ 2880134 w 3675201"/>
                <a:gd name="connsiteY9" fmla="*/ 533872 h 2638727"/>
                <a:gd name="connsiteX10" fmla="*/ 2880134 w 3675201"/>
                <a:gd name="connsiteY10" fmla="*/ 819622 h 2638727"/>
                <a:gd name="connsiteX11" fmla="*/ 2870609 w 3675201"/>
                <a:gd name="connsiteY11" fmla="*/ 1152997 h 2638727"/>
                <a:gd name="connsiteX12" fmla="*/ 2775359 w 3675201"/>
                <a:gd name="connsiteY12" fmla="*/ 1667347 h 2638727"/>
                <a:gd name="connsiteX13" fmla="*/ 3661184 w 3675201"/>
                <a:gd name="connsiteY13" fmla="*/ 1686397 h 2638727"/>
                <a:gd name="connsiteX14" fmla="*/ 3280184 w 3675201"/>
                <a:gd name="connsiteY14" fmla="*/ 2172172 h 2638727"/>
                <a:gd name="connsiteX15" fmla="*/ 2765834 w 3675201"/>
                <a:gd name="connsiteY15" fmla="*/ 2629372 h 2638727"/>
                <a:gd name="connsiteX16" fmla="*/ 2451509 w 3675201"/>
                <a:gd name="connsiteY16" fmla="*/ 2457922 h 2638727"/>
                <a:gd name="connsiteX17" fmla="*/ 1737134 w 3675201"/>
                <a:gd name="connsiteY17" fmla="*/ 2191222 h 2638727"/>
                <a:gd name="connsiteX18" fmla="*/ 1422809 w 3675201"/>
                <a:gd name="connsiteY18" fmla="*/ 1905472 h 2638727"/>
                <a:gd name="connsiteX19" fmla="*/ 1156109 w 3675201"/>
                <a:gd name="connsiteY19" fmla="*/ 1562572 h 2638727"/>
                <a:gd name="connsiteX20" fmla="*/ 1346609 w 3675201"/>
                <a:gd name="connsiteY20" fmla="*/ 1295872 h 2638727"/>
                <a:gd name="connsiteX21" fmla="*/ 1156109 w 3675201"/>
                <a:gd name="connsiteY21" fmla="*/ 1038697 h 2638727"/>
                <a:gd name="connsiteX22" fmla="*/ 889409 w 3675201"/>
                <a:gd name="connsiteY22" fmla="*/ 571972 h 2638727"/>
                <a:gd name="connsiteX23" fmla="*/ 498884 w 3675201"/>
                <a:gd name="connsiteY23" fmla="*/ 686272 h 2638727"/>
                <a:gd name="connsiteX24" fmla="*/ 203609 w 3675201"/>
                <a:gd name="connsiteY24" fmla="*/ 848197 h 2638727"/>
                <a:gd name="connsiteX25" fmla="*/ 32159 w 3675201"/>
                <a:gd name="connsiteY25" fmla="*/ 724372 h 2638727"/>
                <a:gd name="connsiteX26" fmla="*/ 879884 w 3675201"/>
                <a:gd name="connsiteY26" fmla="*/ 171922 h 2638727"/>
                <a:gd name="connsiteX0" fmla="*/ 879884 w 3661192"/>
                <a:gd name="connsiteY0" fmla="*/ 171922 h 2638727"/>
                <a:gd name="connsiteX1" fmla="*/ 1375184 w 3661192"/>
                <a:gd name="connsiteY1" fmla="*/ 472 h 2638727"/>
                <a:gd name="connsiteX2" fmla="*/ 1622834 w 3661192"/>
                <a:gd name="connsiteY2" fmla="*/ 143347 h 2638727"/>
                <a:gd name="connsiteX3" fmla="*/ 1851434 w 3661192"/>
                <a:gd name="connsiteY3" fmla="*/ 705322 h 2638727"/>
                <a:gd name="connsiteX4" fmla="*/ 1899059 w 3661192"/>
                <a:gd name="connsiteY4" fmla="*/ 848197 h 2638727"/>
                <a:gd name="connsiteX5" fmla="*/ 2222909 w 3661192"/>
                <a:gd name="connsiteY5" fmla="*/ 743422 h 2638727"/>
                <a:gd name="connsiteX6" fmla="*/ 2737259 w 3661192"/>
                <a:gd name="connsiteY6" fmla="*/ 419572 h 2638727"/>
                <a:gd name="connsiteX7" fmla="*/ 3032534 w 3661192"/>
                <a:gd name="connsiteY7" fmla="*/ 152872 h 2638727"/>
                <a:gd name="connsiteX8" fmla="*/ 3194459 w 3661192"/>
                <a:gd name="connsiteY8" fmla="*/ 219547 h 2638727"/>
                <a:gd name="connsiteX9" fmla="*/ 2880134 w 3661192"/>
                <a:gd name="connsiteY9" fmla="*/ 533872 h 2638727"/>
                <a:gd name="connsiteX10" fmla="*/ 2880134 w 3661192"/>
                <a:gd name="connsiteY10" fmla="*/ 819622 h 2638727"/>
                <a:gd name="connsiteX11" fmla="*/ 2870609 w 3661192"/>
                <a:gd name="connsiteY11" fmla="*/ 1152997 h 2638727"/>
                <a:gd name="connsiteX12" fmla="*/ 2775359 w 3661192"/>
                <a:gd name="connsiteY12" fmla="*/ 1667347 h 2638727"/>
                <a:gd name="connsiteX13" fmla="*/ 3270659 w 3661192"/>
                <a:gd name="connsiteY13" fmla="*/ 1695922 h 2638727"/>
                <a:gd name="connsiteX14" fmla="*/ 3661184 w 3661192"/>
                <a:gd name="connsiteY14" fmla="*/ 1686397 h 2638727"/>
                <a:gd name="connsiteX15" fmla="*/ 3280184 w 3661192"/>
                <a:gd name="connsiteY15" fmla="*/ 2172172 h 2638727"/>
                <a:gd name="connsiteX16" fmla="*/ 2765834 w 3661192"/>
                <a:gd name="connsiteY16" fmla="*/ 2629372 h 2638727"/>
                <a:gd name="connsiteX17" fmla="*/ 2451509 w 3661192"/>
                <a:gd name="connsiteY17" fmla="*/ 2457922 h 2638727"/>
                <a:gd name="connsiteX18" fmla="*/ 1737134 w 3661192"/>
                <a:gd name="connsiteY18" fmla="*/ 2191222 h 2638727"/>
                <a:gd name="connsiteX19" fmla="*/ 1422809 w 3661192"/>
                <a:gd name="connsiteY19" fmla="*/ 1905472 h 2638727"/>
                <a:gd name="connsiteX20" fmla="*/ 1156109 w 3661192"/>
                <a:gd name="connsiteY20" fmla="*/ 1562572 h 2638727"/>
                <a:gd name="connsiteX21" fmla="*/ 1346609 w 3661192"/>
                <a:gd name="connsiteY21" fmla="*/ 1295872 h 2638727"/>
                <a:gd name="connsiteX22" fmla="*/ 1156109 w 3661192"/>
                <a:gd name="connsiteY22" fmla="*/ 1038697 h 2638727"/>
                <a:gd name="connsiteX23" fmla="*/ 889409 w 3661192"/>
                <a:gd name="connsiteY23" fmla="*/ 571972 h 2638727"/>
                <a:gd name="connsiteX24" fmla="*/ 498884 w 3661192"/>
                <a:gd name="connsiteY24" fmla="*/ 686272 h 2638727"/>
                <a:gd name="connsiteX25" fmla="*/ 203609 w 3661192"/>
                <a:gd name="connsiteY25" fmla="*/ 848197 h 2638727"/>
                <a:gd name="connsiteX26" fmla="*/ 32159 w 3661192"/>
                <a:gd name="connsiteY26" fmla="*/ 724372 h 2638727"/>
                <a:gd name="connsiteX27" fmla="*/ 879884 w 3661192"/>
                <a:gd name="connsiteY27" fmla="*/ 171922 h 2638727"/>
                <a:gd name="connsiteX0" fmla="*/ 879884 w 3662933"/>
                <a:gd name="connsiteY0" fmla="*/ 171922 h 2638727"/>
                <a:gd name="connsiteX1" fmla="*/ 1375184 w 3662933"/>
                <a:gd name="connsiteY1" fmla="*/ 472 h 2638727"/>
                <a:gd name="connsiteX2" fmla="*/ 1622834 w 3662933"/>
                <a:gd name="connsiteY2" fmla="*/ 143347 h 2638727"/>
                <a:gd name="connsiteX3" fmla="*/ 1851434 w 3662933"/>
                <a:gd name="connsiteY3" fmla="*/ 705322 h 2638727"/>
                <a:gd name="connsiteX4" fmla="*/ 1899059 w 3662933"/>
                <a:gd name="connsiteY4" fmla="*/ 848197 h 2638727"/>
                <a:gd name="connsiteX5" fmla="*/ 2222909 w 3662933"/>
                <a:gd name="connsiteY5" fmla="*/ 743422 h 2638727"/>
                <a:gd name="connsiteX6" fmla="*/ 2737259 w 3662933"/>
                <a:gd name="connsiteY6" fmla="*/ 419572 h 2638727"/>
                <a:gd name="connsiteX7" fmla="*/ 3032534 w 3662933"/>
                <a:gd name="connsiteY7" fmla="*/ 152872 h 2638727"/>
                <a:gd name="connsiteX8" fmla="*/ 3194459 w 3662933"/>
                <a:gd name="connsiteY8" fmla="*/ 219547 h 2638727"/>
                <a:gd name="connsiteX9" fmla="*/ 2880134 w 3662933"/>
                <a:gd name="connsiteY9" fmla="*/ 533872 h 2638727"/>
                <a:gd name="connsiteX10" fmla="*/ 2880134 w 3662933"/>
                <a:gd name="connsiteY10" fmla="*/ 819622 h 2638727"/>
                <a:gd name="connsiteX11" fmla="*/ 2870609 w 3662933"/>
                <a:gd name="connsiteY11" fmla="*/ 1152997 h 2638727"/>
                <a:gd name="connsiteX12" fmla="*/ 2775359 w 3662933"/>
                <a:gd name="connsiteY12" fmla="*/ 1667347 h 2638727"/>
                <a:gd name="connsiteX13" fmla="*/ 3127784 w 3662933"/>
                <a:gd name="connsiteY13" fmla="*/ 1895947 h 2638727"/>
                <a:gd name="connsiteX14" fmla="*/ 3661184 w 3662933"/>
                <a:gd name="connsiteY14" fmla="*/ 1686397 h 2638727"/>
                <a:gd name="connsiteX15" fmla="*/ 3280184 w 3662933"/>
                <a:gd name="connsiteY15" fmla="*/ 2172172 h 2638727"/>
                <a:gd name="connsiteX16" fmla="*/ 2765834 w 3662933"/>
                <a:gd name="connsiteY16" fmla="*/ 2629372 h 2638727"/>
                <a:gd name="connsiteX17" fmla="*/ 2451509 w 3662933"/>
                <a:gd name="connsiteY17" fmla="*/ 2457922 h 2638727"/>
                <a:gd name="connsiteX18" fmla="*/ 1737134 w 3662933"/>
                <a:gd name="connsiteY18" fmla="*/ 2191222 h 2638727"/>
                <a:gd name="connsiteX19" fmla="*/ 1422809 w 3662933"/>
                <a:gd name="connsiteY19" fmla="*/ 1905472 h 2638727"/>
                <a:gd name="connsiteX20" fmla="*/ 1156109 w 3662933"/>
                <a:gd name="connsiteY20" fmla="*/ 1562572 h 2638727"/>
                <a:gd name="connsiteX21" fmla="*/ 1346609 w 3662933"/>
                <a:gd name="connsiteY21" fmla="*/ 1295872 h 2638727"/>
                <a:gd name="connsiteX22" fmla="*/ 1156109 w 3662933"/>
                <a:gd name="connsiteY22" fmla="*/ 1038697 h 2638727"/>
                <a:gd name="connsiteX23" fmla="*/ 889409 w 3662933"/>
                <a:gd name="connsiteY23" fmla="*/ 571972 h 2638727"/>
                <a:gd name="connsiteX24" fmla="*/ 498884 w 3662933"/>
                <a:gd name="connsiteY24" fmla="*/ 686272 h 2638727"/>
                <a:gd name="connsiteX25" fmla="*/ 203609 w 3662933"/>
                <a:gd name="connsiteY25" fmla="*/ 848197 h 2638727"/>
                <a:gd name="connsiteX26" fmla="*/ 32159 w 3662933"/>
                <a:gd name="connsiteY26" fmla="*/ 724372 h 2638727"/>
                <a:gd name="connsiteX27" fmla="*/ 879884 w 3662933"/>
                <a:gd name="connsiteY27" fmla="*/ 171922 h 2638727"/>
                <a:gd name="connsiteX0" fmla="*/ 683299 w 3466348"/>
                <a:gd name="connsiteY0" fmla="*/ 171922 h 2638727"/>
                <a:gd name="connsiteX1" fmla="*/ 1178599 w 3466348"/>
                <a:gd name="connsiteY1" fmla="*/ 472 h 2638727"/>
                <a:gd name="connsiteX2" fmla="*/ 1426249 w 3466348"/>
                <a:gd name="connsiteY2" fmla="*/ 143347 h 2638727"/>
                <a:gd name="connsiteX3" fmla="*/ 1654849 w 3466348"/>
                <a:gd name="connsiteY3" fmla="*/ 705322 h 2638727"/>
                <a:gd name="connsiteX4" fmla="*/ 1702474 w 3466348"/>
                <a:gd name="connsiteY4" fmla="*/ 848197 h 2638727"/>
                <a:gd name="connsiteX5" fmla="*/ 2026324 w 3466348"/>
                <a:gd name="connsiteY5" fmla="*/ 743422 h 2638727"/>
                <a:gd name="connsiteX6" fmla="*/ 2540674 w 3466348"/>
                <a:gd name="connsiteY6" fmla="*/ 419572 h 2638727"/>
                <a:gd name="connsiteX7" fmla="*/ 2835949 w 3466348"/>
                <a:gd name="connsiteY7" fmla="*/ 152872 h 2638727"/>
                <a:gd name="connsiteX8" fmla="*/ 2997874 w 3466348"/>
                <a:gd name="connsiteY8" fmla="*/ 219547 h 2638727"/>
                <a:gd name="connsiteX9" fmla="*/ 2683549 w 3466348"/>
                <a:gd name="connsiteY9" fmla="*/ 533872 h 2638727"/>
                <a:gd name="connsiteX10" fmla="*/ 2683549 w 3466348"/>
                <a:gd name="connsiteY10" fmla="*/ 819622 h 2638727"/>
                <a:gd name="connsiteX11" fmla="*/ 2674024 w 3466348"/>
                <a:gd name="connsiteY11" fmla="*/ 1152997 h 2638727"/>
                <a:gd name="connsiteX12" fmla="*/ 2578774 w 3466348"/>
                <a:gd name="connsiteY12" fmla="*/ 1667347 h 2638727"/>
                <a:gd name="connsiteX13" fmla="*/ 2931199 w 3466348"/>
                <a:gd name="connsiteY13" fmla="*/ 1895947 h 2638727"/>
                <a:gd name="connsiteX14" fmla="*/ 3464599 w 3466348"/>
                <a:gd name="connsiteY14" fmla="*/ 1686397 h 2638727"/>
                <a:gd name="connsiteX15" fmla="*/ 3083599 w 3466348"/>
                <a:gd name="connsiteY15" fmla="*/ 2172172 h 2638727"/>
                <a:gd name="connsiteX16" fmla="*/ 2569249 w 3466348"/>
                <a:gd name="connsiteY16" fmla="*/ 2629372 h 2638727"/>
                <a:gd name="connsiteX17" fmla="*/ 2254924 w 3466348"/>
                <a:gd name="connsiteY17" fmla="*/ 2457922 h 2638727"/>
                <a:gd name="connsiteX18" fmla="*/ 1540549 w 3466348"/>
                <a:gd name="connsiteY18" fmla="*/ 2191222 h 2638727"/>
                <a:gd name="connsiteX19" fmla="*/ 1226224 w 3466348"/>
                <a:gd name="connsiteY19" fmla="*/ 1905472 h 2638727"/>
                <a:gd name="connsiteX20" fmla="*/ 959524 w 3466348"/>
                <a:gd name="connsiteY20" fmla="*/ 1562572 h 2638727"/>
                <a:gd name="connsiteX21" fmla="*/ 1150024 w 3466348"/>
                <a:gd name="connsiteY21" fmla="*/ 1295872 h 2638727"/>
                <a:gd name="connsiteX22" fmla="*/ 959524 w 3466348"/>
                <a:gd name="connsiteY22" fmla="*/ 1038697 h 2638727"/>
                <a:gd name="connsiteX23" fmla="*/ 692824 w 3466348"/>
                <a:gd name="connsiteY23" fmla="*/ 571972 h 2638727"/>
                <a:gd name="connsiteX24" fmla="*/ 302299 w 3466348"/>
                <a:gd name="connsiteY24" fmla="*/ 686272 h 2638727"/>
                <a:gd name="connsiteX25" fmla="*/ 7024 w 3466348"/>
                <a:gd name="connsiteY25" fmla="*/ 848197 h 2638727"/>
                <a:gd name="connsiteX26" fmla="*/ 521374 w 3466348"/>
                <a:gd name="connsiteY26" fmla="*/ 381472 h 2638727"/>
                <a:gd name="connsiteX27" fmla="*/ 683299 w 3466348"/>
                <a:gd name="connsiteY27" fmla="*/ 171922 h 2638727"/>
                <a:gd name="connsiteX0" fmla="*/ 383989 w 3167038"/>
                <a:gd name="connsiteY0" fmla="*/ 171922 h 2638727"/>
                <a:gd name="connsiteX1" fmla="*/ 879289 w 3167038"/>
                <a:gd name="connsiteY1" fmla="*/ 472 h 2638727"/>
                <a:gd name="connsiteX2" fmla="*/ 1126939 w 3167038"/>
                <a:gd name="connsiteY2" fmla="*/ 143347 h 2638727"/>
                <a:gd name="connsiteX3" fmla="*/ 1355539 w 3167038"/>
                <a:gd name="connsiteY3" fmla="*/ 705322 h 2638727"/>
                <a:gd name="connsiteX4" fmla="*/ 1403164 w 3167038"/>
                <a:gd name="connsiteY4" fmla="*/ 848197 h 2638727"/>
                <a:gd name="connsiteX5" fmla="*/ 1727014 w 3167038"/>
                <a:gd name="connsiteY5" fmla="*/ 743422 h 2638727"/>
                <a:gd name="connsiteX6" fmla="*/ 2241364 w 3167038"/>
                <a:gd name="connsiteY6" fmla="*/ 419572 h 2638727"/>
                <a:gd name="connsiteX7" fmla="*/ 2536639 w 3167038"/>
                <a:gd name="connsiteY7" fmla="*/ 152872 h 2638727"/>
                <a:gd name="connsiteX8" fmla="*/ 2698564 w 3167038"/>
                <a:gd name="connsiteY8" fmla="*/ 219547 h 2638727"/>
                <a:gd name="connsiteX9" fmla="*/ 2384239 w 3167038"/>
                <a:gd name="connsiteY9" fmla="*/ 533872 h 2638727"/>
                <a:gd name="connsiteX10" fmla="*/ 2384239 w 3167038"/>
                <a:gd name="connsiteY10" fmla="*/ 819622 h 2638727"/>
                <a:gd name="connsiteX11" fmla="*/ 2374714 w 3167038"/>
                <a:gd name="connsiteY11" fmla="*/ 1152997 h 2638727"/>
                <a:gd name="connsiteX12" fmla="*/ 2279464 w 3167038"/>
                <a:gd name="connsiteY12" fmla="*/ 1667347 h 2638727"/>
                <a:gd name="connsiteX13" fmla="*/ 2631889 w 3167038"/>
                <a:gd name="connsiteY13" fmla="*/ 1895947 h 2638727"/>
                <a:gd name="connsiteX14" fmla="*/ 3165289 w 3167038"/>
                <a:gd name="connsiteY14" fmla="*/ 1686397 h 2638727"/>
                <a:gd name="connsiteX15" fmla="*/ 2784289 w 3167038"/>
                <a:gd name="connsiteY15" fmla="*/ 2172172 h 2638727"/>
                <a:gd name="connsiteX16" fmla="*/ 2269939 w 3167038"/>
                <a:gd name="connsiteY16" fmla="*/ 2629372 h 2638727"/>
                <a:gd name="connsiteX17" fmla="*/ 1955614 w 3167038"/>
                <a:gd name="connsiteY17" fmla="*/ 2457922 h 2638727"/>
                <a:gd name="connsiteX18" fmla="*/ 1241239 w 3167038"/>
                <a:gd name="connsiteY18" fmla="*/ 2191222 h 2638727"/>
                <a:gd name="connsiteX19" fmla="*/ 926914 w 3167038"/>
                <a:gd name="connsiteY19" fmla="*/ 1905472 h 2638727"/>
                <a:gd name="connsiteX20" fmla="*/ 660214 w 3167038"/>
                <a:gd name="connsiteY20" fmla="*/ 1562572 h 2638727"/>
                <a:gd name="connsiteX21" fmla="*/ 850714 w 3167038"/>
                <a:gd name="connsiteY21" fmla="*/ 1295872 h 2638727"/>
                <a:gd name="connsiteX22" fmla="*/ 660214 w 3167038"/>
                <a:gd name="connsiteY22" fmla="*/ 1038697 h 2638727"/>
                <a:gd name="connsiteX23" fmla="*/ 393514 w 3167038"/>
                <a:gd name="connsiteY23" fmla="*/ 571972 h 2638727"/>
                <a:gd name="connsiteX24" fmla="*/ 2989 w 3167038"/>
                <a:gd name="connsiteY24" fmla="*/ 686272 h 2638727"/>
                <a:gd name="connsiteX25" fmla="*/ 222064 w 3167038"/>
                <a:gd name="connsiteY25" fmla="*/ 381472 h 2638727"/>
                <a:gd name="connsiteX26" fmla="*/ 383989 w 3167038"/>
                <a:gd name="connsiteY26" fmla="*/ 171922 h 2638727"/>
                <a:gd name="connsiteX0" fmla="*/ 161959 w 2945008"/>
                <a:gd name="connsiteY0" fmla="*/ 171922 h 2638727"/>
                <a:gd name="connsiteX1" fmla="*/ 657259 w 2945008"/>
                <a:gd name="connsiteY1" fmla="*/ 472 h 2638727"/>
                <a:gd name="connsiteX2" fmla="*/ 904909 w 2945008"/>
                <a:gd name="connsiteY2" fmla="*/ 143347 h 2638727"/>
                <a:gd name="connsiteX3" fmla="*/ 1133509 w 2945008"/>
                <a:gd name="connsiteY3" fmla="*/ 705322 h 2638727"/>
                <a:gd name="connsiteX4" fmla="*/ 1181134 w 2945008"/>
                <a:gd name="connsiteY4" fmla="*/ 848197 h 2638727"/>
                <a:gd name="connsiteX5" fmla="*/ 1504984 w 2945008"/>
                <a:gd name="connsiteY5" fmla="*/ 743422 h 2638727"/>
                <a:gd name="connsiteX6" fmla="*/ 2019334 w 2945008"/>
                <a:gd name="connsiteY6" fmla="*/ 419572 h 2638727"/>
                <a:gd name="connsiteX7" fmla="*/ 2314609 w 2945008"/>
                <a:gd name="connsiteY7" fmla="*/ 152872 h 2638727"/>
                <a:gd name="connsiteX8" fmla="*/ 2476534 w 2945008"/>
                <a:gd name="connsiteY8" fmla="*/ 219547 h 2638727"/>
                <a:gd name="connsiteX9" fmla="*/ 2162209 w 2945008"/>
                <a:gd name="connsiteY9" fmla="*/ 533872 h 2638727"/>
                <a:gd name="connsiteX10" fmla="*/ 2162209 w 2945008"/>
                <a:gd name="connsiteY10" fmla="*/ 819622 h 2638727"/>
                <a:gd name="connsiteX11" fmla="*/ 2152684 w 2945008"/>
                <a:gd name="connsiteY11" fmla="*/ 1152997 h 2638727"/>
                <a:gd name="connsiteX12" fmla="*/ 2057434 w 2945008"/>
                <a:gd name="connsiteY12" fmla="*/ 1667347 h 2638727"/>
                <a:gd name="connsiteX13" fmla="*/ 2409859 w 2945008"/>
                <a:gd name="connsiteY13" fmla="*/ 1895947 h 2638727"/>
                <a:gd name="connsiteX14" fmla="*/ 2943259 w 2945008"/>
                <a:gd name="connsiteY14" fmla="*/ 1686397 h 2638727"/>
                <a:gd name="connsiteX15" fmla="*/ 2562259 w 2945008"/>
                <a:gd name="connsiteY15" fmla="*/ 2172172 h 2638727"/>
                <a:gd name="connsiteX16" fmla="*/ 2047909 w 2945008"/>
                <a:gd name="connsiteY16" fmla="*/ 2629372 h 2638727"/>
                <a:gd name="connsiteX17" fmla="*/ 1733584 w 2945008"/>
                <a:gd name="connsiteY17" fmla="*/ 2457922 h 2638727"/>
                <a:gd name="connsiteX18" fmla="*/ 1019209 w 2945008"/>
                <a:gd name="connsiteY18" fmla="*/ 2191222 h 2638727"/>
                <a:gd name="connsiteX19" fmla="*/ 704884 w 2945008"/>
                <a:gd name="connsiteY19" fmla="*/ 1905472 h 2638727"/>
                <a:gd name="connsiteX20" fmla="*/ 438184 w 2945008"/>
                <a:gd name="connsiteY20" fmla="*/ 1562572 h 2638727"/>
                <a:gd name="connsiteX21" fmla="*/ 628684 w 2945008"/>
                <a:gd name="connsiteY21" fmla="*/ 1295872 h 2638727"/>
                <a:gd name="connsiteX22" fmla="*/ 438184 w 2945008"/>
                <a:gd name="connsiteY22" fmla="*/ 1038697 h 2638727"/>
                <a:gd name="connsiteX23" fmla="*/ 171484 w 2945008"/>
                <a:gd name="connsiteY23" fmla="*/ 571972 h 2638727"/>
                <a:gd name="connsiteX24" fmla="*/ 34 w 2945008"/>
                <a:gd name="connsiteY24" fmla="*/ 381472 h 2638727"/>
                <a:gd name="connsiteX25" fmla="*/ 161959 w 2945008"/>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935826 w 2861500"/>
                <a:gd name="connsiteY6" fmla="*/ 419572 h 2638727"/>
                <a:gd name="connsiteX7" fmla="*/ 2231101 w 2861500"/>
                <a:gd name="connsiteY7" fmla="*/ 152872 h 2638727"/>
                <a:gd name="connsiteX8" fmla="*/ 2393026 w 2861500"/>
                <a:gd name="connsiteY8" fmla="*/ 219547 h 2638727"/>
                <a:gd name="connsiteX9" fmla="*/ 2078701 w 2861500"/>
                <a:gd name="connsiteY9" fmla="*/ 533872 h 2638727"/>
                <a:gd name="connsiteX10" fmla="*/ 2078701 w 2861500"/>
                <a:gd name="connsiteY10" fmla="*/ 819622 h 2638727"/>
                <a:gd name="connsiteX11" fmla="*/ 2069176 w 2861500"/>
                <a:gd name="connsiteY11" fmla="*/ 1152997 h 2638727"/>
                <a:gd name="connsiteX12" fmla="*/ 1973926 w 2861500"/>
                <a:gd name="connsiteY12" fmla="*/ 1667347 h 2638727"/>
                <a:gd name="connsiteX13" fmla="*/ 2326351 w 2861500"/>
                <a:gd name="connsiteY13" fmla="*/ 1895947 h 2638727"/>
                <a:gd name="connsiteX14" fmla="*/ 2859751 w 2861500"/>
                <a:gd name="connsiteY14" fmla="*/ 1686397 h 2638727"/>
                <a:gd name="connsiteX15" fmla="*/ 2478751 w 2861500"/>
                <a:gd name="connsiteY15" fmla="*/ 2172172 h 2638727"/>
                <a:gd name="connsiteX16" fmla="*/ 1964401 w 2861500"/>
                <a:gd name="connsiteY16" fmla="*/ 2629372 h 2638727"/>
                <a:gd name="connsiteX17" fmla="*/ 1650076 w 2861500"/>
                <a:gd name="connsiteY17" fmla="*/ 2457922 h 2638727"/>
                <a:gd name="connsiteX18" fmla="*/ 935701 w 2861500"/>
                <a:gd name="connsiteY18" fmla="*/ 2191222 h 2638727"/>
                <a:gd name="connsiteX19" fmla="*/ 621376 w 2861500"/>
                <a:gd name="connsiteY19" fmla="*/ 1905472 h 2638727"/>
                <a:gd name="connsiteX20" fmla="*/ 354676 w 2861500"/>
                <a:gd name="connsiteY20" fmla="*/ 1562572 h 2638727"/>
                <a:gd name="connsiteX21" fmla="*/ 545176 w 2861500"/>
                <a:gd name="connsiteY21" fmla="*/ 1295872 h 2638727"/>
                <a:gd name="connsiteX22" fmla="*/ 354676 w 2861500"/>
                <a:gd name="connsiteY22" fmla="*/ 1038697 h 2638727"/>
                <a:gd name="connsiteX23" fmla="*/ 87976 w 2861500"/>
                <a:gd name="connsiteY23" fmla="*/ 571972 h 2638727"/>
                <a:gd name="connsiteX24" fmla="*/ 2251 w 2861500"/>
                <a:gd name="connsiteY24" fmla="*/ 371947 h 2638727"/>
                <a:gd name="connsiteX25" fmla="*/ 78451 w 2861500"/>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2231101 w 2861500"/>
                <a:gd name="connsiteY6" fmla="*/ 152872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8639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2924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59934"/>
                <a:gd name="connsiteY0" fmla="*/ 171922 h 2638727"/>
                <a:gd name="connsiteX1" fmla="*/ 573751 w 2859934"/>
                <a:gd name="connsiteY1" fmla="*/ 472 h 2638727"/>
                <a:gd name="connsiteX2" fmla="*/ 821401 w 2859934"/>
                <a:gd name="connsiteY2" fmla="*/ 143347 h 2638727"/>
                <a:gd name="connsiteX3" fmla="*/ 1050001 w 2859934"/>
                <a:gd name="connsiteY3" fmla="*/ 705322 h 2638727"/>
                <a:gd name="connsiteX4" fmla="*/ 1097626 w 2859934"/>
                <a:gd name="connsiteY4" fmla="*/ 848197 h 2638727"/>
                <a:gd name="connsiteX5" fmla="*/ 1421476 w 2859934"/>
                <a:gd name="connsiteY5" fmla="*/ 743422 h 2638727"/>
                <a:gd name="connsiteX6" fmla="*/ 1802476 w 2859934"/>
                <a:gd name="connsiteY6" fmla="*/ 467197 h 2638727"/>
                <a:gd name="connsiteX7" fmla="*/ 2078701 w 2859934"/>
                <a:gd name="connsiteY7" fmla="*/ 533872 h 2638727"/>
                <a:gd name="connsiteX8" fmla="*/ 2078701 w 2859934"/>
                <a:gd name="connsiteY8" fmla="*/ 819622 h 2638727"/>
                <a:gd name="connsiteX9" fmla="*/ 2069176 w 2859934"/>
                <a:gd name="connsiteY9" fmla="*/ 1152997 h 2638727"/>
                <a:gd name="connsiteX10" fmla="*/ 1973926 w 2859934"/>
                <a:gd name="connsiteY10" fmla="*/ 1667347 h 2638727"/>
                <a:gd name="connsiteX11" fmla="*/ 2326351 w 2859934"/>
                <a:gd name="connsiteY11" fmla="*/ 1895947 h 2638727"/>
                <a:gd name="connsiteX12" fmla="*/ 2526375 w 2859934"/>
                <a:gd name="connsiteY12" fmla="*/ 1810222 h 2638727"/>
                <a:gd name="connsiteX13" fmla="*/ 2859751 w 2859934"/>
                <a:gd name="connsiteY13" fmla="*/ 1629247 h 2638727"/>
                <a:gd name="connsiteX14" fmla="*/ 2478751 w 2859934"/>
                <a:gd name="connsiteY14" fmla="*/ 2172172 h 2638727"/>
                <a:gd name="connsiteX15" fmla="*/ 1964401 w 2859934"/>
                <a:gd name="connsiteY15" fmla="*/ 2629372 h 2638727"/>
                <a:gd name="connsiteX16" fmla="*/ 1650076 w 2859934"/>
                <a:gd name="connsiteY16" fmla="*/ 2457922 h 2638727"/>
                <a:gd name="connsiteX17" fmla="*/ 935701 w 2859934"/>
                <a:gd name="connsiteY17" fmla="*/ 2191222 h 2638727"/>
                <a:gd name="connsiteX18" fmla="*/ 621376 w 2859934"/>
                <a:gd name="connsiteY18" fmla="*/ 1905472 h 2638727"/>
                <a:gd name="connsiteX19" fmla="*/ 354676 w 2859934"/>
                <a:gd name="connsiteY19" fmla="*/ 1562572 h 2638727"/>
                <a:gd name="connsiteX20" fmla="*/ 545176 w 2859934"/>
                <a:gd name="connsiteY20" fmla="*/ 1295872 h 2638727"/>
                <a:gd name="connsiteX21" fmla="*/ 354676 w 2859934"/>
                <a:gd name="connsiteY21" fmla="*/ 1038697 h 2638727"/>
                <a:gd name="connsiteX22" fmla="*/ 87976 w 2859934"/>
                <a:gd name="connsiteY22" fmla="*/ 571972 h 2638727"/>
                <a:gd name="connsiteX23" fmla="*/ 2251 w 2859934"/>
                <a:gd name="connsiteY23" fmla="*/ 371947 h 2638727"/>
                <a:gd name="connsiteX24" fmla="*/ 78451 w 2859934"/>
                <a:gd name="connsiteY24" fmla="*/ 171922 h 2638727"/>
                <a:gd name="connsiteX0" fmla="*/ 78451 w 2870418"/>
                <a:gd name="connsiteY0" fmla="*/ 171922 h 2638727"/>
                <a:gd name="connsiteX1" fmla="*/ 573751 w 2870418"/>
                <a:gd name="connsiteY1" fmla="*/ 472 h 2638727"/>
                <a:gd name="connsiteX2" fmla="*/ 821401 w 2870418"/>
                <a:gd name="connsiteY2" fmla="*/ 143347 h 2638727"/>
                <a:gd name="connsiteX3" fmla="*/ 1050001 w 2870418"/>
                <a:gd name="connsiteY3" fmla="*/ 705322 h 2638727"/>
                <a:gd name="connsiteX4" fmla="*/ 1097626 w 2870418"/>
                <a:gd name="connsiteY4" fmla="*/ 848197 h 2638727"/>
                <a:gd name="connsiteX5" fmla="*/ 1421476 w 2870418"/>
                <a:gd name="connsiteY5" fmla="*/ 743422 h 2638727"/>
                <a:gd name="connsiteX6" fmla="*/ 1802476 w 2870418"/>
                <a:gd name="connsiteY6" fmla="*/ 467197 h 2638727"/>
                <a:gd name="connsiteX7" fmla="*/ 2078701 w 2870418"/>
                <a:gd name="connsiteY7" fmla="*/ 533872 h 2638727"/>
                <a:gd name="connsiteX8" fmla="*/ 2078701 w 2870418"/>
                <a:gd name="connsiteY8" fmla="*/ 819622 h 2638727"/>
                <a:gd name="connsiteX9" fmla="*/ 2069176 w 2870418"/>
                <a:gd name="connsiteY9" fmla="*/ 1152997 h 2638727"/>
                <a:gd name="connsiteX10" fmla="*/ 1973926 w 2870418"/>
                <a:gd name="connsiteY10" fmla="*/ 1667347 h 2638727"/>
                <a:gd name="connsiteX11" fmla="*/ 2326351 w 2870418"/>
                <a:gd name="connsiteY11" fmla="*/ 1895947 h 2638727"/>
                <a:gd name="connsiteX12" fmla="*/ 2726400 w 2870418"/>
                <a:gd name="connsiteY12" fmla="*/ 1581622 h 2638727"/>
                <a:gd name="connsiteX13" fmla="*/ 2859751 w 2870418"/>
                <a:gd name="connsiteY13" fmla="*/ 1629247 h 2638727"/>
                <a:gd name="connsiteX14" fmla="*/ 2478751 w 2870418"/>
                <a:gd name="connsiteY14" fmla="*/ 2172172 h 2638727"/>
                <a:gd name="connsiteX15" fmla="*/ 1964401 w 2870418"/>
                <a:gd name="connsiteY15" fmla="*/ 2629372 h 2638727"/>
                <a:gd name="connsiteX16" fmla="*/ 1650076 w 2870418"/>
                <a:gd name="connsiteY16" fmla="*/ 2457922 h 2638727"/>
                <a:gd name="connsiteX17" fmla="*/ 935701 w 2870418"/>
                <a:gd name="connsiteY17" fmla="*/ 2191222 h 2638727"/>
                <a:gd name="connsiteX18" fmla="*/ 621376 w 2870418"/>
                <a:gd name="connsiteY18" fmla="*/ 1905472 h 2638727"/>
                <a:gd name="connsiteX19" fmla="*/ 354676 w 2870418"/>
                <a:gd name="connsiteY19" fmla="*/ 1562572 h 2638727"/>
                <a:gd name="connsiteX20" fmla="*/ 545176 w 2870418"/>
                <a:gd name="connsiteY20" fmla="*/ 1295872 h 2638727"/>
                <a:gd name="connsiteX21" fmla="*/ 354676 w 2870418"/>
                <a:gd name="connsiteY21" fmla="*/ 1038697 h 2638727"/>
                <a:gd name="connsiteX22" fmla="*/ 87976 w 2870418"/>
                <a:gd name="connsiteY22" fmla="*/ 571972 h 2638727"/>
                <a:gd name="connsiteX23" fmla="*/ 2251 w 2870418"/>
                <a:gd name="connsiteY23" fmla="*/ 371947 h 2638727"/>
                <a:gd name="connsiteX24" fmla="*/ 78451 w 2870418"/>
                <a:gd name="connsiteY24" fmla="*/ 171922 h 2638727"/>
                <a:gd name="connsiteX0" fmla="*/ 78451 w 2933372"/>
                <a:gd name="connsiteY0" fmla="*/ 171922 h 2638727"/>
                <a:gd name="connsiteX1" fmla="*/ 573751 w 2933372"/>
                <a:gd name="connsiteY1" fmla="*/ 472 h 2638727"/>
                <a:gd name="connsiteX2" fmla="*/ 821401 w 2933372"/>
                <a:gd name="connsiteY2" fmla="*/ 143347 h 2638727"/>
                <a:gd name="connsiteX3" fmla="*/ 1050001 w 2933372"/>
                <a:gd name="connsiteY3" fmla="*/ 705322 h 2638727"/>
                <a:gd name="connsiteX4" fmla="*/ 1097626 w 2933372"/>
                <a:gd name="connsiteY4" fmla="*/ 848197 h 2638727"/>
                <a:gd name="connsiteX5" fmla="*/ 1421476 w 2933372"/>
                <a:gd name="connsiteY5" fmla="*/ 743422 h 2638727"/>
                <a:gd name="connsiteX6" fmla="*/ 1802476 w 2933372"/>
                <a:gd name="connsiteY6" fmla="*/ 467197 h 2638727"/>
                <a:gd name="connsiteX7" fmla="*/ 2078701 w 2933372"/>
                <a:gd name="connsiteY7" fmla="*/ 533872 h 2638727"/>
                <a:gd name="connsiteX8" fmla="*/ 2078701 w 2933372"/>
                <a:gd name="connsiteY8" fmla="*/ 819622 h 2638727"/>
                <a:gd name="connsiteX9" fmla="*/ 2069176 w 2933372"/>
                <a:gd name="connsiteY9" fmla="*/ 1152997 h 2638727"/>
                <a:gd name="connsiteX10" fmla="*/ 1973926 w 2933372"/>
                <a:gd name="connsiteY10" fmla="*/ 1667347 h 2638727"/>
                <a:gd name="connsiteX11" fmla="*/ 2326351 w 2933372"/>
                <a:gd name="connsiteY11" fmla="*/ 1895947 h 2638727"/>
                <a:gd name="connsiteX12" fmla="*/ 2726400 w 2933372"/>
                <a:gd name="connsiteY12" fmla="*/ 1581622 h 2638727"/>
                <a:gd name="connsiteX13" fmla="*/ 2926426 w 2933372"/>
                <a:gd name="connsiteY13" fmla="*/ 1676872 h 2638727"/>
                <a:gd name="connsiteX14" fmla="*/ 2478751 w 2933372"/>
                <a:gd name="connsiteY14" fmla="*/ 2172172 h 2638727"/>
                <a:gd name="connsiteX15" fmla="*/ 1964401 w 2933372"/>
                <a:gd name="connsiteY15" fmla="*/ 2629372 h 2638727"/>
                <a:gd name="connsiteX16" fmla="*/ 1650076 w 2933372"/>
                <a:gd name="connsiteY16" fmla="*/ 2457922 h 2638727"/>
                <a:gd name="connsiteX17" fmla="*/ 935701 w 2933372"/>
                <a:gd name="connsiteY17" fmla="*/ 2191222 h 2638727"/>
                <a:gd name="connsiteX18" fmla="*/ 621376 w 2933372"/>
                <a:gd name="connsiteY18" fmla="*/ 1905472 h 2638727"/>
                <a:gd name="connsiteX19" fmla="*/ 354676 w 2933372"/>
                <a:gd name="connsiteY19" fmla="*/ 1562572 h 2638727"/>
                <a:gd name="connsiteX20" fmla="*/ 545176 w 2933372"/>
                <a:gd name="connsiteY20" fmla="*/ 1295872 h 2638727"/>
                <a:gd name="connsiteX21" fmla="*/ 354676 w 2933372"/>
                <a:gd name="connsiteY21" fmla="*/ 1038697 h 2638727"/>
                <a:gd name="connsiteX22" fmla="*/ 87976 w 2933372"/>
                <a:gd name="connsiteY22" fmla="*/ 571972 h 2638727"/>
                <a:gd name="connsiteX23" fmla="*/ 2251 w 2933372"/>
                <a:gd name="connsiteY23" fmla="*/ 371947 h 2638727"/>
                <a:gd name="connsiteX24" fmla="*/ 78451 w 2933372"/>
                <a:gd name="connsiteY24" fmla="*/ 171922 h 26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3372" h="2638727">
                  <a:moveTo>
                    <a:pt x="78451" y="171922"/>
                  </a:moveTo>
                  <a:cubicBezTo>
                    <a:pt x="173701" y="110010"/>
                    <a:pt x="449926" y="5234"/>
                    <a:pt x="573751" y="472"/>
                  </a:cubicBezTo>
                  <a:cubicBezTo>
                    <a:pt x="697576" y="-4290"/>
                    <a:pt x="742026" y="25872"/>
                    <a:pt x="821401" y="143347"/>
                  </a:cubicBezTo>
                  <a:cubicBezTo>
                    <a:pt x="900776" y="260822"/>
                    <a:pt x="1003964" y="587847"/>
                    <a:pt x="1050001" y="705322"/>
                  </a:cubicBezTo>
                  <a:cubicBezTo>
                    <a:pt x="1096038" y="822797"/>
                    <a:pt x="1035714" y="841847"/>
                    <a:pt x="1097626" y="848197"/>
                  </a:cubicBezTo>
                  <a:cubicBezTo>
                    <a:pt x="1159539" y="854547"/>
                    <a:pt x="1304001" y="806922"/>
                    <a:pt x="1421476" y="743422"/>
                  </a:cubicBezTo>
                  <a:cubicBezTo>
                    <a:pt x="1538951" y="679922"/>
                    <a:pt x="1692939" y="502122"/>
                    <a:pt x="1802476" y="467197"/>
                  </a:cubicBezTo>
                  <a:cubicBezTo>
                    <a:pt x="1912014" y="432272"/>
                    <a:pt x="2032664" y="475135"/>
                    <a:pt x="2078701" y="533872"/>
                  </a:cubicBezTo>
                  <a:cubicBezTo>
                    <a:pt x="2124738" y="592609"/>
                    <a:pt x="2080288" y="716435"/>
                    <a:pt x="2078701" y="819622"/>
                  </a:cubicBezTo>
                  <a:cubicBezTo>
                    <a:pt x="2077114" y="922809"/>
                    <a:pt x="2086639" y="1011709"/>
                    <a:pt x="2069176" y="1152997"/>
                  </a:cubicBezTo>
                  <a:cubicBezTo>
                    <a:pt x="2051713" y="1294285"/>
                    <a:pt x="1931064" y="1543522"/>
                    <a:pt x="1973926" y="1667347"/>
                  </a:cubicBezTo>
                  <a:cubicBezTo>
                    <a:pt x="2016788" y="1791172"/>
                    <a:pt x="2234276" y="1872135"/>
                    <a:pt x="2326351" y="1895947"/>
                  </a:cubicBezTo>
                  <a:cubicBezTo>
                    <a:pt x="2418426" y="1919759"/>
                    <a:pt x="2637500" y="1626072"/>
                    <a:pt x="2726400" y="1581622"/>
                  </a:cubicBezTo>
                  <a:cubicBezTo>
                    <a:pt x="2815300" y="1537172"/>
                    <a:pt x="2967701" y="1578447"/>
                    <a:pt x="2926426" y="1676872"/>
                  </a:cubicBezTo>
                  <a:cubicBezTo>
                    <a:pt x="2885151" y="1775297"/>
                    <a:pt x="2639089" y="2013422"/>
                    <a:pt x="2478751" y="2172172"/>
                  </a:cubicBezTo>
                  <a:cubicBezTo>
                    <a:pt x="2318414" y="2330922"/>
                    <a:pt x="2102513" y="2581747"/>
                    <a:pt x="1964401" y="2629372"/>
                  </a:cubicBezTo>
                  <a:cubicBezTo>
                    <a:pt x="1826289" y="2676997"/>
                    <a:pt x="1821526" y="2530947"/>
                    <a:pt x="1650076" y="2457922"/>
                  </a:cubicBezTo>
                  <a:cubicBezTo>
                    <a:pt x="1478626" y="2384897"/>
                    <a:pt x="1107151" y="2283297"/>
                    <a:pt x="935701" y="2191222"/>
                  </a:cubicBezTo>
                  <a:cubicBezTo>
                    <a:pt x="764251" y="2099147"/>
                    <a:pt x="718213" y="2010247"/>
                    <a:pt x="621376" y="1905472"/>
                  </a:cubicBezTo>
                  <a:cubicBezTo>
                    <a:pt x="524539" y="1800697"/>
                    <a:pt x="367376" y="1664172"/>
                    <a:pt x="354676" y="1562572"/>
                  </a:cubicBezTo>
                  <a:cubicBezTo>
                    <a:pt x="341976" y="1460972"/>
                    <a:pt x="545176" y="1383184"/>
                    <a:pt x="545176" y="1295872"/>
                  </a:cubicBezTo>
                  <a:cubicBezTo>
                    <a:pt x="545176" y="1208560"/>
                    <a:pt x="430876" y="1159347"/>
                    <a:pt x="354676" y="1038697"/>
                  </a:cubicBezTo>
                  <a:cubicBezTo>
                    <a:pt x="278476" y="918047"/>
                    <a:pt x="146713" y="683097"/>
                    <a:pt x="87976" y="571972"/>
                  </a:cubicBezTo>
                  <a:cubicBezTo>
                    <a:pt x="29239" y="460847"/>
                    <a:pt x="3838" y="438622"/>
                    <a:pt x="2251" y="371947"/>
                  </a:cubicBezTo>
                  <a:cubicBezTo>
                    <a:pt x="664" y="305272"/>
                    <a:pt x="-16799" y="233834"/>
                    <a:pt x="78451" y="171922"/>
                  </a:cubicBezTo>
                  <a:close/>
                </a:path>
              </a:pathLst>
            </a:custGeom>
            <a:solidFill>
              <a:srgbClr val="0088CF">
                <a:alpha val="60000"/>
              </a:srgbClr>
            </a:solid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solidFill>
                    <a:srgbClr val="FF0000"/>
                  </a:solidFill>
                </a:rPr>
                <a:t>	</a:t>
              </a:r>
              <a:endParaRPr lang="fr-BE" sz="1800" b="1">
                <a:solidFill>
                  <a:srgbClr val="FF0000"/>
                </a:solidFill>
              </a:endParaRPr>
            </a:p>
          </p:txBody>
        </p:sp>
        <p:sp>
          <p:nvSpPr>
            <p:cNvPr id="8" name="Ellipse 7">
              <a:extLst>
                <a:ext uri="{FF2B5EF4-FFF2-40B4-BE49-F238E27FC236}">
                  <a16:creationId xmlns:a16="http://schemas.microsoft.com/office/drawing/2014/main" id="{557A1A44-82D5-86E2-2C29-8DB200065170}"/>
                </a:ext>
              </a:extLst>
            </p:cNvPr>
            <p:cNvSpPr/>
            <p:nvPr/>
          </p:nvSpPr>
          <p:spPr>
            <a:xfrm>
              <a:off x="8616280" y="1916832"/>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8C5753FB-8FB7-794A-1B68-4A8CBE1A3116}"/>
                </a:ext>
              </a:extLst>
            </p:cNvPr>
            <p:cNvSpPr/>
            <p:nvPr/>
          </p:nvSpPr>
          <p:spPr>
            <a:xfrm>
              <a:off x="9048328" y="3140968"/>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3F255E35-110C-6D36-ECD7-F294DF6D43F5}"/>
                </a:ext>
              </a:extLst>
            </p:cNvPr>
            <p:cNvSpPr/>
            <p:nvPr/>
          </p:nvSpPr>
          <p:spPr>
            <a:xfrm>
              <a:off x="8937653" y="2492896"/>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BFD75736-DD22-1D11-E993-74379CEFFD88}"/>
                </a:ext>
              </a:extLst>
            </p:cNvPr>
            <p:cNvSpPr/>
            <p:nvPr/>
          </p:nvSpPr>
          <p:spPr>
            <a:xfrm>
              <a:off x="8400256" y="2777567"/>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3" name="Ellipse 12">
              <a:extLst>
                <a:ext uri="{FF2B5EF4-FFF2-40B4-BE49-F238E27FC236}">
                  <a16:creationId xmlns:a16="http://schemas.microsoft.com/office/drawing/2014/main" id="{18765333-2BE1-9E7B-8798-0F00CDA1E410}"/>
                </a:ext>
              </a:extLst>
            </p:cNvPr>
            <p:cNvSpPr/>
            <p:nvPr/>
          </p:nvSpPr>
          <p:spPr>
            <a:xfrm>
              <a:off x="9140303" y="3176972"/>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4" name="Ellipse 13">
              <a:extLst>
                <a:ext uri="{FF2B5EF4-FFF2-40B4-BE49-F238E27FC236}">
                  <a16:creationId xmlns:a16="http://schemas.microsoft.com/office/drawing/2014/main" id="{08963718-710B-C9C5-A54B-71A195B0914D}"/>
                </a:ext>
              </a:extLst>
            </p:cNvPr>
            <p:cNvSpPr/>
            <p:nvPr/>
          </p:nvSpPr>
          <p:spPr>
            <a:xfrm>
              <a:off x="9624392" y="2348880"/>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9D2F5FB0-A028-B1CE-470A-DE12AC2E9A43}"/>
                </a:ext>
              </a:extLst>
            </p:cNvPr>
            <p:cNvSpPr/>
            <p:nvPr/>
          </p:nvSpPr>
          <p:spPr>
            <a:xfrm>
              <a:off x="9660396" y="2420888"/>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6" name="Ellipse 15">
              <a:extLst>
                <a:ext uri="{FF2B5EF4-FFF2-40B4-BE49-F238E27FC236}">
                  <a16:creationId xmlns:a16="http://schemas.microsoft.com/office/drawing/2014/main" id="{0136F9D6-F412-B4E4-E081-B51AA8BB2109}"/>
                </a:ext>
              </a:extLst>
            </p:cNvPr>
            <p:cNvSpPr/>
            <p:nvPr/>
          </p:nvSpPr>
          <p:spPr>
            <a:xfrm>
              <a:off x="9750833" y="4149080"/>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7" name="Ellipse 16">
              <a:extLst>
                <a:ext uri="{FF2B5EF4-FFF2-40B4-BE49-F238E27FC236}">
                  <a16:creationId xmlns:a16="http://schemas.microsoft.com/office/drawing/2014/main" id="{5D6EF80E-1C36-036F-6C72-35B99D3656BD}"/>
                </a:ext>
              </a:extLst>
            </p:cNvPr>
            <p:cNvSpPr/>
            <p:nvPr/>
          </p:nvSpPr>
          <p:spPr>
            <a:xfrm>
              <a:off x="9786837" y="4269869"/>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grpSp>
      <p:pic>
        <p:nvPicPr>
          <p:cNvPr id="1026" name="Picture 2" descr="Shop and drive : le nouveau système de #parking gratuit mais pas au point  ...">
            <a:extLst>
              <a:ext uri="{FF2B5EF4-FFF2-40B4-BE49-F238E27FC236}">
                <a16:creationId xmlns:a16="http://schemas.microsoft.com/office/drawing/2014/main" id="{04A03222-F130-7383-1AD7-33FD80168AE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1344" y="3361118"/>
            <a:ext cx="4543912" cy="3362384"/>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72E8CFC0-43B9-4C3E-86DE-680A5FA8C167}"/>
              </a:ext>
            </a:extLst>
          </p:cNvPr>
          <p:cNvSpPr txBox="1"/>
          <p:nvPr/>
        </p:nvSpPr>
        <p:spPr>
          <a:xfrm>
            <a:off x="283642" y="836712"/>
            <a:ext cx="6966553" cy="2369880"/>
          </a:xfrm>
          <a:prstGeom prst="rect">
            <a:avLst/>
          </a:prstGeom>
          <a:noFill/>
        </p:spPr>
        <p:txBody>
          <a:bodyPr wrap="square" rtlCol="0">
            <a:spAutoFit/>
          </a:bodyPr>
          <a:lstStyle/>
          <a:p>
            <a:pPr algn="just"/>
            <a:r>
              <a:rPr lang="fr-BE" sz="2000" b="1" dirty="0">
                <a:solidFill>
                  <a:schemeClr val="accent2"/>
                </a:solidFill>
                <a:latin typeface="+mj-lt"/>
              </a:rPr>
              <a:t>Gut </a:t>
            </a:r>
            <a:r>
              <a:rPr lang="fr-BE" sz="2000" b="1" dirty="0" err="1">
                <a:solidFill>
                  <a:schemeClr val="accent2"/>
                </a:solidFill>
                <a:latin typeface="+mj-lt"/>
              </a:rPr>
              <a:t>gekennzeichnete</a:t>
            </a:r>
            <a:r>
              <a:rPr lang="fr-BE" sz="2000" b="1" dirty="0">
                <a:solidFill>
                  <a:schemeClr val="accent2"/>
                </a:solidFill>
                <a:latin typeface="+mj-lt"/>
              </a:rPr>
              <a:t> Shop-and-Drive </a:t>
            </a:r>
            <a:r>
              <a:rPr lang="fr-BE" sz="2000" dirty="0">
                <a:solidFill>
                  <a:srgbClr val="000000"/>
                </a:solidFill>
                <a:latin typeface="+mj-lt"/>
              </a:rPr>
              <a:t>von</a:t>
            </a:r>
            <a:r>
              <a:rPr lang="fr-BE" sz="2000" dirty="0">
                <a:solidFill>
                  <a:srgbClr val="000000"/>
                </a:solidFill>
              </a:rPr>
              <a:t> </a:t>
            </a:r>
            <a:r>
              <a:rPr lang="fr-BE" sz="2000" b="1" dirty="0">
                <a:solidFill>
                  <a:srgbClr val="000000"/>
                </a:solidFill>
              </a:rPr>
              <a:t>30 </a:t>
            </a:r>
            <a:r>
              <a:rPr lang="fr-BE" sz="2000" b="1" dirty="0" err="1">
                <a:solidFill>
                  <a:srgbClr val="000000"/>
                </a:solidFill>
              </a:rPr>
              <a:t>Minuten</a:t>
            </a:r>
            <a:r>
              <a:rPr lang="fr-BE" sz="2000" b="1" dirty="0">
                <a:solidFill>
                  <a:srgbClr val="000000"/>
                </a:solidFill>
              </a:rPr>
              <a:t> </a:t>
            </a:r>
            <a:r>
              <a:rPr lang="fr-BE" sz="2000" dirty="0">
                <a:solidFill>
                  <a:srgbClr val="000000"/>
                </a:solidFill>
              </a:rPr>
              <a:t>in der </a:t>
            </a:r>
            <a:r>
              <a:rPr lang="fr-BE" sz="2000" dirty="0" err="1">
                <a:solidFill>
                  <a:srgbClr val="000000"/>
                </a:solidFill>
              </a:rPr>
              <a:t>Nähe</a:t>
            </a:r>
            <a:r>
              <a:rPr lang="fr-BE" sz="2000" dirty="0">
                <a:solidFill>
                  <a:srgbClr val="000000"/>
                </a:solidFill>
              </a:rPr>
              <a:t> von </a:t>
            </a:r>
            <a:r>
              <a:rPr lang="fr-BE" sz="2000" dirty="0" err="1">
                <a:solidFill>
                  <a:srgbClr val="000000"/>
                </a:solidFill>
              </a:rPr>
              <a:t>Geschäfte</a:t>
            </a:r>
            <a:r>
              <a:rPr lang="fr-BE" sz="2000" dirty="0">
                <a:solidFill>
                  <a:srgbClr val="000000"/>
                </a:solidFill>
              </a:rPr>
              <a:t> mit </a:t>
            </a:r>
            <a:r>
              <a:rPr lang="fr-BE" sz="2000" dirty="0" err="1">
                <a:solidFill>
                  <a:srgbClr val="000000"/>
                </a:solidFill>
              </a:rPr>
              <a:t>hoher</a:t>
            </a:r>
            <a:r>
              <a:rPr lang="fr-BE" sz="2000" dirty="0">
                <a:solidFill>
                  <a:srgbClr val="000000"/>
                </a:solidFill>
              </a:rPr>
              <a:t> Rotation</a:t>
            </a:r>
            <a:r>
              <a:rPr lang="fr-BE" sz="2000" b="1" dirty="0">
                <a:solidFill>
                  <a:srgbClr val="000000"/>
                </a:solidFill>
              </a:rPr>
              <a:t>.</a:t>
            </a:r>
            <a:r>
              <a:rPr lang="fr-BE" sz="2000" dirty="0">
                <a:solidFill>
                  <a:srgbClr val="000000"/>
                </a:solidFill>
              </a:rPr>
              <a:t> </a:t>
            </a:r>
            <a:r>
              <a:rPr lang="fr-BE" sz="2000" dirty="0" err="1">
                <a:solidFill>
                  <a:srgbClr val="000000"/>
                </a:solidFill>
              </a:rPr>
              <a:t>Zum</a:t>
            </a:r>
            <a:r>
              <a:rPr lang="fr-BE" sz="2000" dirty="0">
                <a:solidFill>
                  <a:srgbClr val="000000"/>
                </a:solidFill>
              </a:rPr>
              <a:t> </a:t>
            </a:r>
            <a:r>
              <a:rPr lang="fr-BE" sz="2000" dirty="0" err="1">
                <a:solidFill>
                  <a:srgbClr val="000000"/>
                </a:solidFill>
              </a:rPr>
              <a:t>Beispiel</a:t>
            </a:r>
            <a:r>
              <a:rPr lang="fr-BE" sz="2000" dirty="0">
                <a:solidFill>
                  <a:srgbClr val="000000"/>
                </a:solidFill>
              </a:rPr>
              <a:t>: </a:t>
            </a:r>
          </a:p>
          <a:p>
            <a:pPr marL="607207" lvl="1" indent="-285750" algn="just">
              <a:buFont typeface="Arial" panose="020B0604020202020204" pitchFamily="34" charset="0"/>
              <a:buChar char="•"/>
            </a:pPr>
            <a:r>
              <a:rPr lang="fr-BE" sz="1800" dirty="0" err="1">
                <a:solidFill>
                  <a:srgbClr val="000000"/>
                </a:solidFill>
              </a:rPr>
              <a:t>Bäckerei</a:t>
            </a:r>
            <a:r>
              <a:rPr lang="fr-BE" sz="1800" dirty="0">
                <a:solidFill>
                  <a:srgbClr val="000000"/>
                </a:solidFill>
              </a:rPr>
              <a:t>, </a:t>
            </a:r>
            <a:r>
              <a:rPr lang="fr-BE" sz="1800" dirty="0" err="1">
                <a:solidFill>
                  <a:srgbClr val="000000"/>
                </a:solidFill>
              </a:rPr>
              <a:t>Apotheke</a:t>
            </a:r>
            <a:r>
              <a:rPr lang="fr-BE" sz="1800" dirty="0">
                <a:solidFill>
                  <a:srgbClr val="000000"/>
                </a:solidFill>
              </a:rPr>
              <a:t>, </a:t>
            </a:r>
            <a:r>
              <a:rPr lang="fr-BE" sz="1800" dirty="0" err="1">
                <a:solidFill>
                  <a:srgbClr val="000000"/>
                </a:solidFill>
              </a:rPr>
              <a:t>Bankautomaten</a:t>
            </a:r>
            <a:r>
              <a:rPr lang="fr-BE" sz="1800" dirty="0">
                <a:solidFill>
                  <a:srgbClr val="000000"/>
                </a:solidFill>
              </a:rPr>
              <a:t> </a:t>
            </a:r>
            <a:r>
              <a:rPr lang="fr-BE" sz="1800" dirty="0" err="1">
                <a:solidFill>
                  <a:srgbClr val="000000"/>
                </a:solidFill>
              </a:rPr>
              <a:t>usw</a:t>
            </a:r>
            <a:r>
              <a:rPr lang="fr-BE" sz="1800" dirty="0">
                <a:solidFill>
                  <a:srgbClr val="000000"/>
                </a:solidFill>
              </a:rPr>
              <a:t>. </a:t>
            </a:r>
            <a:r>
              <a:rPr lang="fr-BE" sz="1800" dirty="0" err="1">
                <a:solidFill>
                  <a:srgbClr val="000000"/>
                </a:solidFill>
              </a:rPr>
              <a:t>Kirchplatz</a:t>
            </a:r>
            <a:endParaRPr lang="fr-BE" sz="1800" dirty="0">
              <a:solidFill>
                <a:srgbClr val="000000"/>
              </a:solidFill>
            </a:endParaRPr>
          </a:p>
          <a:p>
            <a:pPr marL="607207" lvl="1" indent="-285750" algn="just">
              <a:buFont typeface="Arial" panose="020B0604020202020204" pitchFamily="34" charset="0"/>
              <a:buChar char="•"/>
            </a:pPr>
            <a:r>
              <a:rPr lang="fr-BE" sz="1800" dirty="0" err="1">
                <a:solidFill>
                  <a:srgbClr val="000000"/>
                </a:solidFill>
              </a:rPr>
              <a:t>Bäckerei</a:t>
            </a:r>
            <a:r>
              <a:rPr lang="fr-BE" sz="1800" dirty="0">
                <a:solidFill>
                  <a:srgbClr val="000000"/>
                </a:solidFill>
              </a:rPr>
              <a:t>, </a:t>
            </a:r>
            <a:r>
              <a:rPr lang="fr-BE" sz="1800" dirty="0" err="1">
                <a:solidFill>
                  <a:srgbClr val="000000"/>
                </a:solidFill>
              </a:rPr>
              <a:t>Waschsalon</a:t>
            </a:r>
            <a:r>
              <a:rPr lang="fr-BE" sz="1800" dirty="0">
                <a:solidFill>
                  <a:srgbClr val="000000"/>
                </a:solidFill>
              </a:rPr>
              <a:t> </a:t>
            </a:r>
            <a:r>
              <a:rPr lang="fr-BE" sz="1800" dirty="0" err="1">
                <a:solidFill>
                  <a:srgbClr val="000000"/>
                </a:solidFill>
              </a:rPr>
              <a:t>usw</a:t>
            </a:r>
            <a:r>
              <a:rPr lang="fr-BE" sz="1800" dirty="0">
                <a:solidFill>
                  <a:srgbClr val="000000"/>
                </a:solidFill>
              </a:rPr>
              <a:t>. </a:t>
            </a:r>
            <a:r>
              <a:rPr lang="fr-BE" sz="1800" dirty="0" err="1">
                <a:solidFill>
                  <a:srgbClr val="000000"/>
                </a:solidFill>
              </a:rPr>
              <a:t>Kapellstraße</a:t>
            </a:r>
            <a:endParaRPr lang="fr-BE" sz="1800" dirty="0">
              <a:solidFill>
                <a:srgbClr val="000000"/>
              </a:solidFill>
            </a:endParaRPr>
          </a:p>
          <a:p>
            <a:pPr marL="607207" lvl="1" indent="-285750" algn="just">
              <a:buFont typeface="Arial" panose="020B0604020202020204" pitchFamily="34" charset="0"/>
              <a:buChar char="•"/>
            </a:pPr>
            <a:r>
              <a:rPr lang="fr-BE" sz="1800" dirty="0" err="1">
                <a:solidFill>
                  <a:srgbClr val="000000"/>
                </a:solidFill>
              </a:rPr>
              <a:t>Metzgerei</a:t>
            </a:r>
            <a:r>
              <a:rPr lang="fr-BE" sz="1800" dirty="0">
                <a:solidFill>
                  <a:srgbClr val="000000"/>
                </a:solidFill>
              </a:rPr>
              <a:t> </a:t>
            </a:r>
            <a:r>
              <a:rPr lang="fr-BE" sz="1800" dirty="0" err="1">
                <a:solidFill>
                  <a:srgbClr val="000000"/>
                </a:solidFill>
              </a:rPr>
              <a:t>usw</a:t>
            </a:r>
            <a:r>
              <a:rPr lang="fr-BE" sz="1800" dirty="0">
                <a:solidFill>
                  <a:srgbClr val="000000"/>
                </a:solidFill>
              </a:rPr>
              <a:t>. </a:t>
            </a:r>
            <a:r>
              <a:rPr lang="fr-BE" sz="1800" dirty="0" err="1">
                <a:solidFill>
                  <a:srgbClr val="000000"/>
                </a:solidFill>
              </a:rPr>
              <a:t>Thymstraße</a:t>
            </a:r>
            <a:endParaRPr lang="fr-BE" sz="1800" dirty="0">
              <a:solidFill>
                <a:srgbClr val="000000"/>
              </a:solidFill>
            </a:endParaRPr>
          </a:p>
          <a:p>
            <a:pPr marL="607207" lvl="1" indent="-285750" algn="just">
              <a:buFont typeface="Arial" panose="020B0604020202020204" pitchFamily="34" charset="0"/>
              <a:buChar char="•"/>
            </a:pPr>
            <a:r>
              <a:rPr lang="fr-BE" sz="1800" dirty="0" err="1">
                <a:solidFill>
                  <a:srgbClr val="000000"/>
                </a:solidFill>
              </a:rPr>
              <a:t>Bäckerei</a:t>
            </a:r>
            <a:r>
              <a:rPr lang="fr-BE" sz="1800" dirty="0">
                <a:solidFill>
                  <a:srgbClr val="000000"/>
                </a:solidFill>
              </a:rPr>
              <a:t>, </a:t>
            </a:r>
            <a:r>
              <a:rPr lang="fr-BE" sz="1800" dirty="0" err="1">
                <a:solidFill>
                  <a:srgbClr val="000000"/>
                </a:solidFill>
              </a:rPr>
              <a:t>Florist</a:t>
            </a:r>
            <a:r>
              <a:rPr lang="fr-BE" sz="1800" dirty="0">
                <a:solidFill>
                  <a:srgbClr val="000000"/>
                </a:solidFill>
              </a:rPr>
              <a:t> </a:t>
            </a:r>
            <a:r>
              <a:rPr lang="fr-BE" sz="1800" dirty="0" err="1">
                <a:solidFill>
                  <a:srgbClr val="000000"/>
                </a:solidFill>
              </a:rPr>
              <a:t>usw</a:t>
            </a:r>
            <a:r>
              <a:rPr lang="fr-BE" sz="1800" dirty="0">
                <a:solidFill>
                  <a:srgbClr val="000000"/>
                </a:solidFill>
              </a:rPr>
              <a:t>. </a:t>
            </a:r>
            <a:r>
              <a:rPr lang="fr-BE" sz="1800" dirty="0" err="1">
                <a:solidFill>
                  <a:srgbClr val="000000"/>
                </a:solidFill>
              </a:rPr>
              <a:t>Albertstraße</a:t>
            </a:r>
            <a:endParaRPr lang="fr-BE" sz="1800" dirty="0">
              <a:solidFill>
                <a:srgbClr val="000000"/>
              </a:solidFill>
            </a:endParaRPr>
          </a:p>
          <a:p>
            <a:pPr marL="607207" lvl="1" indent="-285750" algn="just">
              <a:buFont typeface="Arial" panose="020B0604020202020204" pitchFamily="34" charset="0"/>
              <a:buChar char="•"/>
            </a:pPr>
            <a:r>
              <a:rPr lang="fr-BE" sz="1800" dirty="0" err="1">
                <a:solidFill>
                  <a:srgbClr val="000000"/>
                </a:solidFill>
              </a:rPr>
              <a:t>Einige</a:t>
            </a:r>
            <a:r>
              <a:rPr lang="fr-BE" sz="1800" dirty="0">
                <a:solidFill>
                  <a:srgbClr val="000000"/>
                </a:solidFill>
              </a:rPr>
              <a:t> </a:t>
            </a:r>
            <a:r>
              <a:rPr lang="fr-BE" sz="1800" dirty="0" err="1">
                <a:solidFill>
                  <a:srgbClr val="000000"/>
                </a:solidFill>
              </a:rPr>
              <a:t>Plätze</a:t>
            </a:r>
            <a:r>
              <a:rPr lang="fr-BE" sz="1800" dirty="0">
                <a:solidFill>
                  <a:srgbClr val="000000"/>
                </a:solidFill>
              </a:rPr>
              <a:t> </a:t>
            </a:r>
            <a:r>
              <a:rPr lang="fr-BE" sz="1800" dirty="0" err="1">
                <a:solidFill>
                  <a:srgbClr val="000000"/>
                </a:solidFill>
              </a:rPr>
              <a:t>auf</a:t>
            </a:r>
            <a:r>
              <a:rPr lang="fr-BE" sz="1800" dirty="0">
                <a:solidFill>
                  <a:srgbClr val="000000"/>
                </a:solidFill>
              </a:rPr>
              <a:t> </a:t>
            </a:r>
            <a:r>
              <a:rPr lang="fr-BE" sz="1800" dirty="0" err="1">
                <a:solidFill>
                  <a:srgbClr val="000000"/>
                </a:solidFill>
              </a:rPr>
              <a:t>dem</a:t>
            </a:r>
            <a:r>
              <a:rPr lang="fr-BE" sz="1800" dirty="0">
                <a:solidFill>
                  <a:srgbClr val="000000"/>
                </a:solidFill>
              </a:rPr>
              <a:t> </a:t>
            </a:r>
            <a:r>
              <a:rPr lang="fr-BE" sz="1800" dirty="0" err="1">
                <a:solidFill>
                  <a:srgbClr val="000000"/>
                </a:solidFill>
              </a:rPr>
              <a:t>Kirchplatz</a:t>
            </a:r>
            <a:endParaRPr lang="fr-BE" sz="1800" dirty="0">
              <a:solidFill>
                <a:srgbClr val="000000"/>
              </a:solidFill>
            </a:endParaRPr>
          </a:p>
          <a:p>
            <a:pPr marL="607207" lvl="1" indent="-285750" algn="just">
              <a:buFont typeface="Arial" panose="020B0604020202020204" pitchFamily="34" charset="0"/>
              <a:buChar char="•"/>
            </a:pPr>
            <a:endParaRPr lang="fr-BE" sz="1800" dirty="0">
              <a:solidFill>
                <a:srgbClr val="000000"/>
              </a:solidFill>
            </a:endParaRPr>
          </a:p>
        </p:txBody>
      </p:sp>
      <p:pic>
        <p:nvPicPr>
          <p:cNvPr id="1028" name="Picture 4" descr="Parking « Shop &amp; Go »: 30 minutes gratuities pour faire ses achats |  Smartcity">
            <a:extLst>
              <a:ext uri="{FF2B5EF4-FFF2-40B4-BE49-F238E27FC236}">
                <a16:creationId xmlns:a16="http://schemas.microsoft.com/office/drawing/2014/main" id="{A19584D6-A659-1F4B-2863-C1FA977F59D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36159" y="4636542"/>
            <a:ext cx="295232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hop &amp; Drive — Liège">
            <a:extLst>
              <a:ext uri="{FF2B5EF4-FFF2-40B4-BE49-F238E27FC236}">
                <a16:creationId xmlns:a16="http://schemas.microsoft.com/office/drawing/2014/main" id="{71AAF75B-D50C-2A3A-389B-30BBDC9852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921197" y="3361118"/>
            <a:ext cx="2398939" cy="3351874"/>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93AE645C-B829-687C-843F-A803A689FBF1}"/>
              </a:ext>
            </a:extLst>
          </p:cNvPr>
          <p:cNvSpPr/>
          <p:nvPr/>
        </p:nvSpPr>
        <p:spPr>
          <a:xfrm>
            <a:off x="9831466" y="301967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99568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4</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dirty="0" err="1"/>
              <a:t>Regionale</a:t>
            </a:r>
            <a:r>
              <a:rPr lang="fr-BE" dirty="0"/>
              <a:t> </a:t>
            </a:r>
            <a:r>
              <a:rPr lang="fr-BE" dirty="0" err="1"/>
              <a:t>Ambitionen</a:t>
            </a:r>
            <a:r>
              <a:rPr lang="fr-BE" dirty="0"/>
              <a:t>: </a:t>
            </a:r>
            <a:r>
              <a:rPr lang="fr-BE" dirty="0" err="1"/>
              <a:t>Verkehrsverlagerung</a:t>
            </a:r>
            <a:endParaRPr lang="fr-BE" dirty="0"/>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60" y="1002955"/>
            <a:ext cx="5567500" cy="5455897"/>
          </a:xfrm>
        </p:spPr>
        <p:txBody>
          <a:bodyPr/>
          <a:lstStyle/>
          <a:p>
            <a:pPr marL="0" indent="0" algn="just">
              <a:buNone/>
            </a:pPr>
            <a:r>
              <a:rPr lang="fr-FR" sz="1800" dirty="0">
                <a:ea typeface="Tahoma" panose="020B0604030504040204" pitchFamily="34" charset="0"/>
                <a:cs typeface="Times New Roman" panose="02020603050405020304" pitchFamily="18" charset="0"/>
              </a:rPr>
              <a:t>Die </a:t>
            </a:r>
            <a:r>
              <a:rPr lang="fr-FR" sz="1800" dirty="0" err="1">
                <a:ea typeface="Tahoma" panose="020B0604030504040204" pitchFamily="34" charset="0"/>
                <a:cs typeface="Times New Roman" panose="02020603050405020304" pitchFamily="18" charset="0"/>
              </a:rPr>
              <a:t>wallonische</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Regierung</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hat</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im</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Jahr</a:t>
            </a:r>
            <a:r>
              <a:rPr lang="fr-FR" sz="1800" dirty="0">
                <a:ea typeface="Tahoma" panose="020B0604030504040204" pitchFamily="34" charset="0"/>
                <a:cs typeface="Times New Roman" panose="02020603050405020304" pitchFamily="18" charset="0"/>
              </a:rPr>
              <a:t> 2017 VISION FAST 2030 </a:t>
            </a:r>
            <a:r>
              <a:rPr lang="fr-FR" sz="1800" dirty="0" err="1">
                <a:ea typeface="Tahoma" panose="020B0604030504040204" pitchFamily="34" charset="0"/>
                <a:cs typeface="Times New Roman" panose="02020603050405020304" pitchFamily="18" charset="0"/>
              </a:rPr>
              <a:t>angenommen</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Hierbei</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legt</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sie</a:t>
            </a:r>
            <a:r>
              <a:rPr lang="fr-FR" sz="1800" dirty="0">
                <a:ea typeface="Tahoma" panose="020B0604030504040204" pitchFamily="34" charset="0"/>
                <a:cs typeface="Times New Roman" panose="02020603050405020304" pitchFamily="18" charset="0"/>
              </a:rPr>
              <a:t> die </a:t>
            </a:r>
            <a:r>
              <a:rPr lang="fr-FR" sz="1800" dirty="0" err="1">
                <a:ea typeface="Tahoma" panose="020B0604030504040204" pitchFamily="34" charset="0"/>
                <a:cs typeface="Times New Roman" panose="02020603050405020304" pitchFamily="18" charset="0"/>
              </a:rPr>
              <a:t>ambitiösen</a:t>
            </a:r>
            <a:r>
              <a:rPr lang="fr-FR" sz="1800" dirty="0">
                <a:ea typeface="Tahoma" panose="020B0604030504040204" pitchFamily="34" charset="0"/>
                <a:cs typeface="Times New Roman" panose="02020603050405020304" pitchFamily="18" charset="0"/>
              </a:rPr>
              <a:t> und </a:t>
            </a:r>
            <a:r>
              <a:rPr lang="fr-FR" sz="1800" dirty="0" err="1">
                <a:ea typeface="Tahoma" panose="020B0604030504040204" pitchFamily="34" charset="0"/>
                <a:cs typeface="Times New Roman" panose="02020603050405020304" pitchFamily="18" charset="0"/>
              </a:rPr>
              <a:t>anerkannten</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Ziele</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für</a:t>
            </a:r>
            <a:r>
              <a:rPr lang="fr-FR" sz="1800" dirty="0">
                <a:ea typeface="Tahoma" panose="020B0604030504040204" pitchFamily="34" charset="0"/>
                <a:cs typeface="Times New Roman" panose="02020603050405020304" pitchFamily="18" charset="0"/>
              </a:rPr>
              <a:t> die </a:t>
            </a:r>
            <a:r>
              <a:rPr lang="fr-FR" sz="1800" dirty="0" err="1">
                <a:ea typeface="Tahoma" panose="020B0604030504040204" pitchFamily="34" charset="0"/>
                <a:cs typeface="Times New Roman" panose="02020603050405020304" pitchFamily="18" charset="0"/>
              </a:rPr>
              <a:t>erforderliche</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Anpassung</a:t>
            </a:r>
            <a:r>
              <a:rPr lang="fr-FR" sz="1800" dirty="0">
                <a:ea typeface="Tahoma" panose="020B0604030504040204" pitchFamily="34" charset="0"/>
                <a:cs typeface="Times New Roman" panose="02020603050405020304" pitchFamily="18" charset="0"/>
              </a:rPr>
              <a:t> der </a:t>
            </a:r>
            <a:r>
              <a:rPr lang="fr-FR" sz="1800" dirty="0" err="1">
                <a:ea typeface="Tahoma" panose="020B0604030504040204" pitchFamily="34" charset="0"/>
                <a:cs typeface="Times New Roman" panose="02020603050405020304" pitchFamily="18" charset="0"/>
              </a:rPr>
              <a:t>Mobilität</a:t>
            </a:r>
            <a:r>
              <a:rPr lang="fr-FR" sz="1800" dirty="0">
                <a:ea typeface="Tahoma" panose="020B0604030504040204" pitchFamily="34" charset="0"/>
                <a:cs typeface="Times New Roman" panose="02020603050405020304" pitchFamily="18" charset="0"/>
              </a:rPr>
              <a:t> in der Wallonie bis 2030 </a:t>
            </a:r>
            <a:r>
              <a:rPr lang="fr-FR" sz="1800" dirty="0" err="1">
                <a:ea typeface="Tahoma" panose="020B0604030504040204" pitchFamily="34" charset="0"/>
                <a:cs typeface="Times New Roman" panose="02020603050405020304" pitchFamily="18" charset="0"/>
              </a:rPr>
              <a:t>fest</a:t>
            </a:r>
            <a:r>
              <a:rPr lang="fr-FR" sz="1800" dirty="0">
                <a:ea typeface="Tahoma" panose="020B0604030504040204" pitchFamily="34" charset="0"/>
                <a:cs typeface="Times New Roman" panose="02020603050405020304" pitchFamily="18" charset="0"/>
              </a:rPr>
              <a:t>. </a:t>
            </a:r>
          </a:p>
          <a:p>
            <a:pPr marL="0" indent="0" algn="just">
              <a:buNone/>
            </a:pPr>
            <a:r>
              <a:rPr lang="fr-FR" sz="1800" dirty="0">
                <a:ea typeface="Tahoma" panose="020B0604030504040204" pitchFamily="34" charset="0"/>
                <a:cs typeface="Times New Roman" panose="02020603050405020304" pitchFamily="18" charset="0"/>
              </a:rPr>
              <a:t> </a:t>
            </a:r>
          </a:p>
          <a:p>
            <a:pPr marL="0" indent="0" algn="just">
              <a:buNone/>
            </a:pPr>
            <a:r>
              <a:rPr lang="fr-FR" sz="1800" dirty="0" err="1">
                <a:ea typeface="Tahoma" panose="020B0604030504040204" pitchFamily="34" charset="0"/>
                <a:cs typeface="Times New Roman" panose="02020603050405020304" pitchFamily="18" charset="0"/>
              </a:rPr>
              <a:t>Über</a:t>
            </a:r>
            <a:r>
              <a:rPr lang="fr-FR" sz="1800" dirty="0">
                <a:ea typeface="Tahoma" panose="020B0604030504040204" pitchFamily="34" charset="0"/>
                <a:cs typeface="Times New Roman" panose="02020603050405020304" pitchFamily="18" charset="0"/>
              </a:rPr>
              <a:t> </a:t>
            </a:r>
            <a:r>
              <a:rPr lang="fr-FR" sz="1800" dirty="0">
                <a:solidFill>
                  <a:srgbClr val="FF0000"/>
                </a:solidFill>
                <a:ea typeface="Tahoma" panose="020B0604030504040204" pitchFamily="34" charset="0"/>
                <a:cs typeface="Times New Roman" panose="02020603050405020304" pitchFamily="18" charset="0"/>
              </a:rPr>
              <a:t>die  </a:t>
            </a:r>
            <a:r>
              <a:rPr lang="fr-FR" sz="1800" dirty="0" err="1">
                <a:solidFill>
                  <a:srgbClr val="FF0000"/>
                </a:solidFill>
                <a:ea typeface="Tahoma" panose="020B0604030504040204" pitchFamily="34" charset="0"/>
                <a:cs typeface="Times New Roman" panose="02020603050405020304" pitchFamily="18" charset="0"/>
              </a:rPr>
              <a:t>Verkehrsverlagerung</a:t>
            </a:r>
            <a:r>
              <a:rPr lang="fr-FR" sz="1800" dirty="0">
                <a:solidFill>
                  <a:srgbClr val="FF0000"/>
                </a:solidFill>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will</a:t>
            </a:r>
            <a:r>
              <a:rPr lang="fr-FR" sz="1800" dirty="0">
                <a:ea typeface="Tahoma" panose="020B0604030504040204" pitchFamily="34" charset="0"/>
                <a:cs typeface="Times New Roman" panose="02020603050405020304" pitchFamily="18" charset="0"/>
              </a:rPr>
              <a:t> die Wallonie bis 2030 </a:t>
            </a:r>
            <a:r>
              <a:rPr lang="fr-FR" sz="1800" dirty="0" err="1">
                <a:ea typeface="Tahoma" panose="020B0604030504040204" pitchFamily="34" charset="0"/>
                <a:cs typeface="Times New Roman" panose="02020603050405020304" pitchFamily="18" charset="0"/>
              </a:rPr>
              <a:t>ein</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Mobilitätssystem</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instand</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setzen</a:t>
            </a:r>
            <a:r>
              <a:rPr lang="fr-FR" sz="1800" dirty="0">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das</a:t>
            </a:r>
            <a:r>
              <a:rPr lang="fr-FR" sz="1800" dirty="0">
                <a:ea typeface="Tahoma" panose="020B0604030504040204" pitchFamily="34" charset="0"/>
                <a:cs typeface="Times New Roman" panose="02020603050405020304" pitchFamily="18" charset="0"/>
              </a:rPr>
              <a:t>  </a:t>
            </a:r>
            <a:r>
              <a:rPr lang="fr-FR" sz="1800" dirty="0" err="1">
                <a:solidFill>
                  <a:srgbClr val="FF0000"/>
                </a:solidFill>
                <a:ea typeface="Tahoma" panose="020B0604030504040204" pitchFamily="34" charset="0"/>
                <a:cs typeface="Times New Roman" panose="02020603050405020304" pitchFamily="18" charset="0"/>
              </a:rPr>
              <a:t>Verkehrsfluss</a:t>
            </a:r>
            <a:r>
              <a:rPr lang="fr-FR" sz="1800" dirty="0">
                <a:solidFill>
                  <a:srgbClr val="FF0000"/>
                </a:solidFill>
                <a:ea typeface="Tahoma" panose="020B0604030504040204" pitchFamily="34" charset="0"/>
                <a:cs typeface="Times New Roman" panose="02020603050405020304" pitchFamily="18" charset="0"/>
              </a:rPr>
              <a:t>, </a:t>
            </a:r>
            <a:r>
              <a:rPr lang="fr-FR" sz="1800" dirty="0" err="1">
                <a:solidFill>
                  <a:srgbClr val="FF0000"/>
                </a:solidFill>
                <a:ea typeface="Tahoma" panose="020B0604030504040204" pitchFamily="34" charset="0"/>
                <a:cs typeface="Times New Roman" panose="02020603050405020304" pitchFamily="18" charset="0"/>
              </a:rPr>
              <a:t>Zugänglichkeit</a:t>
            </a:r>
            <a:r>
              <a:rPr lang="fr-FR" sz="1800" dirty="0">
                <a:solidFill>
                  <a:srgbClr val="FF0000"/>
                </a:solidFill>
                <a:ea typeface="Tahoma" panose="020B0604030504040204" pitchFamily="34" charset="0"/>
                <a:cs typeface="Times New Roman" panose="02020603050405020304" pitchFamily="18" charset="0"/>
              </a:rPr>
              <a:t>, </a:t>
            </a:r>
            <a:r>
              <a:rPr lang="fr-FR" sz="1800" dirty="0" err="1">
                <a:solidFill>
                  <a:srgbClr val="FF0000"/>
                </a:solidFill>
                <a:ea typeface="Tahoma" panose="020B0604030504040204" pitchFamily="34" charset="0"/>
                <a:cs typeface="Times New Roman" panose="02020603050405020304" pitchFamily="18" charset="0"/>
              </a:rPr>
              <a:t>Gesundheit</a:t>
            </a:r>
            <a:r>
              <a:rPr lang="fr-FR" sz="1800" dirty="0">
                <a:solidFill>
                  <a:srgbClr val="FF0000"/>
                </a:solidFill>
                <a:ea typeface="Tahoma" panose="020B0604030504040204" pitchFamily="34" charset="0"/>
                <a:cs typeface="Times New Roman" panose="02020603050405020304" pitchFamily="18" charset="0"/>
              </a:rPr>
              <a:t> und </a:t>
            </a:r>
            <a:r>
              <a:rPr lang="fr-FR" sz="1800" dirty="0" err="1">
                <a:solidFill>
                  <a:srgbClr val="FF0000"/>
                </a:solidFill>
                <a:ea typeface="Tahoma" panose="020B0604030504040204" pitchFamily="34" charset="0"/>
                <a:cs typeface="Times New Roman" panose="02020603050405020304" pitchFamily="18" charset="0"/>
              </a:rPr>
              <a:t>Sicherheit</a:t>
            </a:r>
            <a:r>
              <a:rPr lang="fr-FR" sz="1800" dirty="0">
                <a:solidFill>
                  <a:srgbClr val="FF0000"/>
                </a:solidFill>
                <a:ea typeface="Tahoma" panose="020B0604030504040204" pitchFamily="34" charset="0"/>
                <a:cs typeface="Times New Roman" panose="02020603050405020304" pitchFamily="18" charset="0"/>
              </a:rPr>
              <a:t> </a:t>
            </a:r>
            <a:r>
              <a:rPr lang="fr-FR" sz="1800" dirty="0" err="1">
                <a:solidFill>
                  <a:schemeClr val="tx2"/>
                </a:solidFill>
                <a:ea typeface="Tahoma" panose="020B0604030504040204" pitchFamily="34" charset="0"/>
                <a:cs typeface="Times New Roman" panose="02020603050405020304" pitchFamily="18" charset="0"/>
              </a:rPr>
              <a:t>für</a:t>
            </a:r>
            <a:r>
              <a:rPr lang="fr-FR" sz="1800" dirty="0">
                <a:solidFill>
                  <a:schemeClr val="tx2"/>
                </a:solidFill>
                <a:ea typeface="Tahoma" panose="020B0604030504040204" pitchFamily="34" charset="0"/>
                <a:cs typeface="Times New Roman" panose="02020603050405020304" pitchFamily="18" charset="0"/>
              </a:rPr>
              <a:t> </a:t>
            </a:r>
            <a:r>
              <a:rPr lang="fr-FR" sz="1800" dirty="0" err="1">
                <a:solidFill>
                  <a:schemeClr val="tx2"/>
                </a:solidFill>
                <a:ea typeface="Tahoma" panose="020B0604030504040204" pitchFamily="34" charset="0"/>
                <a:cs typeface="Times New Roman" panose="02020603050405020304" pitchFamily="18" charset="0"/>
              </a:rPr>
              <a:t>alle</a:t>
            </a:r>
            <a:r>
              <a:rPr lang="fr-FR" sz="1800" dirty="0">
                <a:solidFill>
                  <a:schemeClr val="tx2"/>
                </a:solidFill>
                <a:ea typeface="Tahoma" panose="020B0604030504040204" pitchFamily="34" charset="0"/>
                <a:cs typeface="Times New Roman" panose="02020603050405020304" pitchFamily="18" charset="0"/>
              </a:rPr>
              <a:t> </a:t>
            </a:r>
            <a:r>
              <a:rPr lang="fr-FR" sz="1800" dirty="0" err="1">
                <a:ea typeface="Tahoma" panose="020B0604030504040204" pitchFamily="34" charset="0"/>
                <a:cs typeface="Times New Roman" panose="02020603050405020304" pitchFamily="18" charset="0"/>
              </a:rPr>
              <a:t>gewährleistet</a:t>
            </a:r>
            <a:r>
              <a:rPr lang="fr-FR" sz="1800" dirty="0">
                <a:ea typeface="Tahoma" panose="020B0604030504040204" pitchFamily="34" charset="0"/>
                <a:cs typeface="Times New Roman" panose="02020603050405020304" pitchFamily="18" charset="0"/>
              </a:rPr>
              <a:t>.  </a:t>
            </a:r>
            <a:endParaRPr lang="fr-BE" sz="300" dirty="0">
              <a:ea typeface="Tahoma" panose="020B0604030504040204" pitchFamily="34" charset="0"/>
              <a:cs typeface="Times New Roman" panose="02020603050405020304" pitchFamily="18" charset="0"/>
            </a:endParaRPr>
          </a:p>
          <a:p>
            <a:pPr marL="0" indent="0" algn="just">
              <a:buNone/>
            </a:pPr>
            <a:endParaRPr lang="fr-BE" sz="600" dirty="0">
              <a:ea typeface="Tahoma" panose="020B0604030504040204" pitchFamily="34" charset="0"/>
              <a:cs typeface="Times New Roman" panose="02020603050405020304" pitchFamily="18" charset="0"/>
            </a:endParaRPr>
          </a:p>
          <a:p>
            <a:pPr marL="0" indent="0" algn="just">
              <a:buNone/>
            </a:pPr>
            <a:r>
              <a:rPr lang="fr-BE" sz="1800" dirty="0">
                <a:ea typeface="Tahoma" panose="020B0604030504040204" pitchFamily="34" charset="0"/>
                <a:cs typeface="Times New Roman" panose="02020603050405020304" pitchFamily="18" charset="0"/>
              </a:rPr>
              <a:t>Um </a:t>
            </a:r>
            <a:r>
              <a:rPr lang="fr-BE" sz="1800" dirty="0" err="1">
                <a:ea typeface="Tahoma" panose="020B0604030504040204" pitchFamily="34" charset="0"/>
                <a:cs typeface="Times New Roman" panose="02020603050405020304" pitchFamily="18" charset="0"/>
              </a:rPr>
              <a:t>diese</a:t>
            </a:r>
            <a:r>
              <a:rPr lang="fr-BE" sz="1800" dirty="0">
                <a:ea typeface="Tahoma" panose="020B0604030504040204" pitchFamily="34" charset="0"/>
                <a:cs typeface="Times New Roman" panose="02020603050405020304" pitchFamily="18" charset="0"/>
              </a:rPr>
              <a:t> Vision </a:t>
            </a:r>
            <a:r>
              <a:rPr lang="fr-BE" sz="1800" dirty="0" err="1">
                <a:ea typeface="Tahoma" panose="020B0604030504040204" pitchFamily="34" charset="0"/>
                <a:cs typeface="Times New Roman" panose="02020603050405020304" pitchFamily="18" charset="0"/>
              </a:rPr>
              <a:t>umzusetzen</a:t>
            </a:r>
            <a:r>
              <a:rPr lang="fr-BE" sz="1800" dirty="0">
                <a:ea typeface="Tahoma" panose="020B0604030504040204" pitchFamily="34" charset="0"/>
                <a:cs typeface="Times New Roman" panose="02020603050405020304" pitchFamily="18" charset="0"/>
              </a:rPr>
              <a:t>, </a:t>
            </a:r>
            <a:r>
              <a:rPr lang="fr-BE" sz="1800" dirty="0" err="1">
                <a:ea typeface="Tahoma" panose="020B0604030504040204" pitchFamily="34" charset="0"/>
                <a:cs typeface="Times New Roman" panose="02020603050405020304" pitchFamily="18" charset="0"/>
              </a:rPr>
              <a:t>muss</a:t>
            </a:r>
            <a:r>
              <a:rPr lang="fr-BE" sz="1800" dirty="0">
                <a:ea typeface="Tahoma" panose="020B0604030504040204" pitchFamily="34" charset="0"/>
                <a:cs typeface="Times New Roman" panose="02020603050405020304" pitchFamily="18" charset="0"/>
              </a:rPr>
              <a:t> </a:t>
            </a:r>
            <a:r>
              <a:rPr lang="fr-BE" sz="1800" dirty="0" err="1">
                <a:ea typeface="Tahoma" panose="020B0604030504040204" pitchFamily="34" charset="0"/>
                <a:cs typeface="Times New Roman" panose="02020603050405020304" pitchFamily="18" charset="0"/>
              </a:rPr>
              <a:t>das</a:t>
            </a:r>
            <a:r>
              <a:rPr lang="fr-BE" sz="1800" dirty="0">
                <a:ea typeface="Tahoma" panose="020B0604030504040204" pitchFamily="34" charset="0"/>
                <a:cs typeface="Times New Roman" panose="02020603050405020304" pitchFamily="18" charset="0"/>
              </a:rPr>
              <a:t> </a:t>
            </a:r>
            <a:r>
              <a:rPr lang="fr-BE" sz="1800" dirty="0" err="1">
                <a:ea typeface="Tahoma" panose="020B0604030504040204" pitchFamily="34" charset="0"/>
                <a:cs typeface="Times New Roman" panose="02020603050405020304" pitchFamily="18" charset="0"/>
              </a:rPr>
              <a:t>Modell</a:t>
            </a:r>
            <a:r>
              <a:rPr lang="fr-BE" sz="1800" dirty="0">
                <a:ea typeface="Tahoma" panose="020B0604030504040204" pitchFamily="34" charset="0"/>
                <a:cs typeface="Times New Roman" panose="02020603050405020304" pitchFamily="18" charset="0"/>
              </a:rPr>
              <a:t> der </a:t>
            </a:r>
            <a:r>
              <a:rPr lang="fr-BE" sz="1800" dirty="0" err="1">
                <a:ea typeface="Tahoma" panose="020B0604030504040204" pitchFamily="34" charset="0"/>
                <a:cs typeface="Times New Roman" panose="02020603050405020304" pitchFamily="18" charset="0"/>
              </a:rPr>
              <a:t>Multimodalität</a:t>
            </a:r>
            <a:r>
              <a:rPr lang="fr-BE" sz="1800" dirty="0">
                <a:ea typeface="Tahoma" panose="020B0604030504040204" pitchFamily="34" charset="0"/>
                <a:cs typeface="Times New Roman" panose="02020603050405020304" pitchFamily="18" charset="0"/>
              </a:rPr>
              <a:t> </a:t>
            </a:r>
            <a:r>
              <a:rPr lang="fr-BE" sz="1800" dirty="0" err="1">
                <a:ea typeface="Tahoma" panose="020B0604030504040204" pitchFamily="34" charset="0"/>
                <a:cs typeface="Times New Roman" panose="02020603050405020304" pitchFamily="18" charset="0"/>
              </a:rPr>
              <a:t>entwickelt</a:t>
            </a:r>
            <a:r>
              <a:rPr lang="fr-BE" sz="1800" dirty="0">
                <a:ea typeface="Tahoma" panose="020B0604030504040204" pitchFamily="34" charset="0"/>
                <a:cs typeface="Times New Roman" panose="02020603050405020304" pitchFamily="18" charset="0"/>
              </a:rPr>
              <a:t> </a:t>
            </a:r>
            <a:r>
              <a:rPr lang="fr-BE" sz="1800" dirty="0" err="1">
                <a:ea typeface="Tahoma" panose="020B0604030504040204" pitchFamily="34" charset="0"/>
                <a:cs typeface="Times New Roman" panose="02020603050405020304" pitchFamily="18" charset="0"/>
              </a:rPr>
              <a:t>werden</a:t>
            </a:r>
            <a:r>
              <a:rPr lang="fr-BE" sz="1800" dirty="0">
                <a:ea typeface="Tahoma" panose="020B0604030504040204" pitchFamily="34" charset="0"/>
                <a:cs typeface="Times New Roman" panose="02020603050405020304" pitchFamily="18" charset="0"/>
              </a:rPr>
              <a:t>. </a:t>
            </a:r>
            <a:r>
              <a:rPr lang="de-DE" sz="1800" dirty="0"/>
              <a:t>Angesichts der aktuellen Fragen und Herausforderungen ist das Modell, das die verschiedenen Verkehrsträger effektiv miteinander verbindet, das einzige, das eine maximale Zugänglichkeit ermöglicht, indem es gleichzeitig die direkten Auswirkungen wie Unfälle und Staus sowie die indirekten Auswirkungen wie Umweltverschmutzung und Lähmung der Wirtschaft bekämpft.</a:t>
            </a:r>
          </a:p>
          <a:p>
            <a:pPr marL="0" indent="0" algn="just">
              <a:buNone/>
            </a:pPr>
            <a:endParaRPr lang="fr-BE" sz="1800" dirty="0">
              <a:ea typeface="Tahoma" panose="020B060403050404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6DF069-771D-CE17-6EBD-DF83A9DF45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369" r="5592"/>
          <a:stretch/>
        </p:blipFill>
        <p:spPr bwMode="auto">
          <a:xfrm>
            <a:off x="6104067" y="2844925"/>
            <a:ext cx="5662778" cy="3949699"/>
          </a:xfrm>
          <a:prstGeom prst="rect">
            <a:avLst/>
          </a:prstGeom>
          <a:noFill/>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32D0D0D5-EEEB-A9EC-547A-561453E19873}"/>
              </a:ext>
            </a:extLst>
          </p:cNvPr>
          <p:cNvSpPr txBox="1"/>
          <p:nvPr/>
        </p:nvSpPr>
        <p:spPr>
          <a:xfrm>
            <a:off x="6096000" y="2575580"/>
            <a:ext cx="5670845" cy="307777"/>
          </a:xfrm>
          <a:prstGeom prst="rect">
            <a:avLst/>
          </a:prstGeom>
          <a:solidFill>
            <a:schemeClr val="bg1">
              <a:lumMod val="95000"/>
            </a:schemeClr>
          </a:solidFill>
        </p:spPr>
        <p:txBody>
          <a:bodyPr wrap="square">
            <a:spAutoFit/>
          </a:bodyPr>
          <a:lstStyle/>
          <a:p>
            <a:pPr algn="ctr"/>
            <a:r>
              <a:rPr lang="fr-BE" sz="1400" b="1" dirty="0" err="1">
                <a:solidFill>
                  <a:schemeClr val="bg2">
                    <a:lumMod val="10000"/>
                  </a:schemeClr>
                </a:solidFill>
                <a:latin typeface="Calibri "/>
                <a:cs typeface="Times New Roman" panose="02020603050405020304" pitchFamily="18" charset="0"/>
              </a:rPr>
              <a:t>Ziele</a:t>
            </a:r>
            <a:r>
              <a:rPr lang="fr-BE" sz="1400" b="1" dirty="0">
                <a:solidFill>
                  <a:schemeClr val="bg2">
                    <a:lumMod val="10000"/>
                  </a:schemeClr>
                </a:solidFill>
                <a:latin typeface="Calibri "/>
                <a:cs typeface="Times New Roman" panose="02020603050405020304" pitchFamily="18" charset="0"/>
              </a:rPr>
              <a:t> der Vision FAST (in </a:t>
            </a:r>
            <a:r>
              <a:rPr lang="fr-BE" sz="1400" b="1" dirty="0" err="1">
                <a:solidFill>
                  <a:schemeClr val="bg2">
                    <a:lumMod val="10000"/>
                  </a:schemeClr>
                </a:solidFill>
                <a:latin typeface="Calibri "/>
                <a:cs typeface="Times New Roman" panose="02020603050405020304" pitchFamily="18" charset="0"/>
              </a:rPr>
              <a:t>Km.Passagiere</a:t>
            </a:r>
            <a:r>
              <a:rPr lang="fr-BE" sz="1400" b="1" dirty="0">
                <a:solidFill>
                  <a:schemeClr val="bg2">
                    <a:lumMod val="10000"/>
                  </a:schemeClr>
                </a:solidFill>
                <a:latin typeface="Calibri "/>
                <a:cs typeface="Times New Roman" panose="02020603050405020304" pitchFamily="18" charset="0"/>
              </a:rPr>
              <a:t>)</a:t>
            </a:r>
            <a:endParaRPr lang="fr-BE" sz="1200" b="1" dirty="0">
              <a:solidFill>
                <a:schemeClr val="bg2">
                  <a:lumMod val="10000"/>
                </a:schemeClr>
              </a:solidFill>
              <a:latin typeface="Calibri "/>
              <a:cs typeface="Times New Roman" panose="02020603050405020304" pitchFamily="18" charset="0"/>
            </a:endParaRPr>
          </a:p>
        </p:txBody>
      </p:sp>
      <p:sp>
        <p:nvSpPr>
          <p:cNvPr id="14" name="Espace réservé du contenu 3">
            <a:extLst>
              <a:ext uri="{FF2B5EF4-FFF2-40B4-BE49-F238E27FC236}">
                <a16:creationId xmlns:a16="http://schemas.microsoft.com/office/drawing/2014/main" id="{D9DD57C9-DF0D-5415-E3C2-CF89133BCF01}"/>
              </a:ext>
            </a:extLst>
          </p:cNvPr>
          <p:cNvSpPr txBox="1">
            <a:spLocks/>
          </p:cNvSpPr>
          <p:nvPr/>
        </p:nvSpPr>
        <p:spPr>
          <a:xfrm>
            <a:off x="7334968" y="4653136"/>
            <a:ext cx="4680521" cy="1581337"/>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3"/>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Tx/>
              <a:buNone/>
            </a:pPr>
            <a:endParaRPr lang="fr-BE" sz="1600" i="1">
              <a:ea typeface="Tahoma" panose="020B060403050404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91E8B18E-3A67-D323-1ADD-F8B8B10BD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067" y="927049"/>
            <a:ext cx="5662778" cy="146519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11">
            <a:extLst>
              <a:ext uri="{FF2B5EF4-FFF2-40B4-BE49-F238E27FC236}">
                <a16:creationId xmlns:a16="http://schemas.microsoft.com/office/drawing/2014/main" id="{49220EF1-462D-1A49-4147-84D492DD231F}"/>
              </a:ext>
            </a:extLst>
          </p:cNvPr>
          <p:cNvSpPr txBox="1"/>
          <p:nvPr/>
        </p:nvSpPr>
        <p:spPr>
          <a:xfrm>
            <a:off x="4775303" y="5626120"/>
            <a:ext cx="1080120" cy="276999"/>
          </a:xfrm>
          <a:prstGeom prst="rect">
            <a:avLst/>
          </a:prstGeom>
          <a:noFill/>
        </p:spPr>
        <p:txBody>
          <a:bodyPr wrap="square">
            <a:spAutoFit/>
          </a:bodyPr>
          <a:lstStyle/>
          <a:p>
            <a:pPr algn="r"/>
            <a:r>
              <a:rPr lang="fr-BE" sz="1200" i="1" dirty="0">
                <a:solidFill>
                  <a:schemeClr val="bg2">
                    <a:lumMod val="50000"/>
                  </a:schemeClr>
                </a:solidFill>
                <a:latin typeface="Calibri Light" panose="020F0302020204030204" pitchFamily="34" charset="0"/>
                <a:cs typeface="Times New Roman" panose="02020603050405020304" pitchFamily="18" charset="0"/>
              </a:rPr>
              <a:t>Quelle : SPW</a:t>
            </a:r>
          </a:p>
        </p:txBody>
      </p:sp>
    </p:spTree>
    <p:extLst>
      <p:ext uri="{BB962C8B-B14F-4D97-AF65-F5344CB8AC3E}">
        <p14:creationId xmlns:p14="http://schemas.microsoft.com/office/powerpoint/2010/main" val="1634449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2BAED0C-D0FE-4413-F181-A5247DE4E71F}"/>
              </a:ext>
            </a:extLst>
          </p:cNvPr>
          <p:cNvSpPr>
            <a:spLocks noGrp="1"/>
          </p:cNvSpPr>
          <p:nvPr>
            <p:ph type="sldNum" sz="quarter" idx="7"/>
          </p:nvPr>
        </p:nvSpPr>
        <p:spPr/>
        <p:txBody>
          <a:bodyPr/>
          <a:lstStyle/>
          <a:p>
            <a:fld id="{B6F15528-21DE-4FAA-801E-634DDDAF4B2B}" type="slidenum">
              <a:rPr lang="fr-BE" smtClean="0"/>
              <a:pPr/>
              <a:t>40</a:t>
            </a:fld>
            <a:endParaRPr lang="fr-BE"/>
          </a:p>
        </p:txBody>
      </p:sp>
      <p:pic>
        <p:nvPicPr>
          <p:cNvPr id="6" name="Espace réservé du contenu 5" descr="Une image contenant diagramme&#10;&#10;Description générée automatiquement">
            <a:extLst>
              <a:ext uri="{FF2B5EF4-FFF2-40B4-BE49-F238E27FC236}">
                <a16:creationId xmlns:a16="http://schemas.microsoft.com/office/drawing/2014/main" id="{B9C71D77-388C-2886-4354-800DABF3EFB6}"/>
              </a:ext>
            </a:extLst>
          </p:cNvPr>
          <p:cNvPicPr>
            <a:picLocks noGrp="1" noChangeAspect="1"/>
          </p:cNvPicPr>
          <p:nvPr>
            <p:ph idx="10"/>
          </p:nvPr>
        </p:nvPicPr>
        <p:blipFill rotWithShape="1">
          <a:blip r:embed="rId2" cstate="email">
            <a:alphaModFix amt="85000"/>
            <a:extLst>
              <a:ext uri="{28A0092B-C50C-407E-A947-70E740481C1C}">
                <a14:useLocalDpi xmlns:a14="http://schemas.microsoft.com/office/drawing/2010/main"/>
              </a:ext>
            </a:extLst>
          </a:blip>
          <a:srcRect/>
          <a:stretch/>
        </p:blipFill>
        <p:spPr>
          <a:xfrm>
            <a:off x="5087888" y="839552"/>
            <a:ext cx="6909741" cy="5873440"/>
          </a:xfrm>
        </p:spPr>
      </p:pic>
      <p:sp>
        <p:nvSpPr>
          <p:cNvPr id="11" name="Titre 2">
            <a:extLst>
              <a:ext uri="{FF2B5EF4-FFF2-40B4-BE49-F238E27FC236}">
                <a16:creationId xmlns:a16="http://schemas.microsoft.com/office/drawing/2014/main" id="{83909F7B-1D42-2D44-9695-5F64E80354C4}"/>
              </a:ext>
            </a:extLst>
          </p:cNvPr>
          <p:cNvSpPr>
            <a:spLocks noGrp="1"/>
          </p:cNvSpPr>
          <p:nvPr>
            <p:ph type="title"/>
          </p:nvPr>
        </p:nvSpPr>
        <p:spPr>
          <a:xfrm>
            <a:off x="838200" y="145008"/>
            <a:ext cx="9133773" cy="547688"/>
          </a:xfrm>
        </p:spPr>
        <p:txBody>
          <a:bodyPr/>
          <a:lstStyle/>
          <a:p>
            <a:r>
              <a:rPr lang="fr-BE" dirty="0" err="1"/>
              <a:t>Mittel</a:t>
            </a:r>
            <a:r>
              <a:rPr lang="fr-BE" dirty="0"/>
              <a:t>- und </a:t>
            </a:r>
            <a:r>
              <a:rPr lang="fr-BE" dirty="0" err="1"/>
              <a:t>langfristiges</a:t>
            </a:r>
            <a:r>
              <a:rPr lang="fr-BE" dirty="0"/>
              <a:t> </a:t>
            </a:r>
            <a:r>
              <a:rPr lang="fr-BE" dirty="0" err="1"/>
              <a:t>Parken</a:t>
            </a:r>
            <a:r>
              <a:rPr lang="fr-BE" dirty="0"/>
              <a:t> </a:t>
            </a:r>
            <a:r>
              <a:rPr lang="fr-BE" dirty="0" err="1"/>
              <a:t>verlagern</a:t>
            </a:r>
            <a:endParaRPr lang="fr-BE" dirty="0"/>
          </a:p>
        </p:txBody>
      </p:sp>
      <p:sp>
        <p:nvSpPr>
          <p:cNvPr id="12" name="ZoneTexte 11">
            <a:extLst>
              <a:ext uri="{FF2B5EF4-FFF2-40B4-BE49-F238E27FC236}">
                <a16:creationId xmlns:a16="http://schemas.microsoft.com/office/drawing/2014/main" id="{DF85B41F-3F6C-668C-9EC4-7E1E30DF28DA}"/>
              </a:ext>
            </a:extLst>
          </p:cNvPr>
          <p:cNvSpPr txBox="1"/>
          <p:nvPr/>
        </p:nvSpPr>
        <p:spPr>
          <a:xfrm>
            <a:off x="194371" y="1124744"/>
            <a:ext cx="4608511" cy="3170099"/>
          </a:xfrm>
          <a:prstGeom prst="rect">
            <a:avLst/>
          </a:prstGeom>
          <a:noFill/>
        </p:spPr>
        <p:txBody>
          <a:bodyPr wrap="square" rtlCol="0">
            <a:spAutoFit/>
          </a:bodyPr>
          <a:lstStyle/>
          <a:p>
            <a:pPr algn="just"/>
            <a:r>
              <a:rPr lang="fr-BE" sz="2000" b="1" dirty="0" err="1">
                <a:solidFill>
                  <a:srgbClr val="000000"/>
                </a:solidFill>
              </a:rPr>
              <a:t>Langfristiges</a:t>
            </a:r>
            <a:r>
              <a:rPr lang="fr-BE" sz="2000" b="1" dirty="0">
                <a:solidFill>
                  <a:srgbClr val="000000"/>
                </a:solidFill>
              </a:rPr>
              <a:t> </a:t>
            </a:r>
            <a:r>
              <a:rPr lang="fr-BE" sz="2000" b="1" dirty="0" err="1">
                <a:solidFill>
                  <a:srgbClr val="000000"/>
                </a:solidFill>
              </a:rPr>
              <a:t>Parken</a:t>
            </a:r>
            <a:r>
              <a:rPr lang="fr-BE" sz="2000" b="1" dirty="0">
                <a:solidFill>
                  <a:srgbClr val="000000"/>
                </a:solidFill>
              </a:rPr>
              <a:t> </a:t>
            </a:r>
            <a:r>
              <a:rPr lang="fr-BE" sz="2000" dirty="0" err="1">
                <a:solidFill>
                  <a:srgbClr val="000000"/>
                </a:solidFill>
              </a:rPr>
              <a:t>muss</a:t>
            </a:r>
            <a:r>
              <a:rPr lang="fr-BE" sz="2000" dirty="0">
                <a:solidFill>
                  <a:srgbClr val="000000"/>
                </a:solidFill>
              </a:rPr>
              <a:t> </a:t>
            </a:r>
            <a:r>
              <a:rPr lang="fr-BE" sz="2000" dirty="0" err="1">
                <a:solidFill>
                  <a:srgbClr val="000000"/>
                </a:solidFill>
              </a:rPr>
              <a:t>im</a:t>
            </a:r>
            <a:r>
              <a:rPr lang="fr-BE" sz="2000" dirty="0">
                <a:solidFill>
                  <a:srgbClr val="000000"/>
                </a:solidFill>
              </a:rPr>
              <a:t> </a:t>
            </a:r>
            <a:r>
              <a:rPr lang="fr-BE" sz="2000" dirty="0" err="1">
                <a:solidFill>
                  <a:srgbClr val="000000"/>
                </a:solidFill>
              </a:rPr>
              <a:t>Hyperzentrum</a:t>
            </a:r>
            <a:r>
              <a:rPr lang="fr-BE" sz="2000" dirty="0">
                <a:solidFill>
                  <a:srgbClr val="000000"/>
                </a:solidFill>
              </a:rPr>
              <a:t> </a:t>
            </a:r>
            <a:r>
              <a:rPr lang="fr-BE" sz="2000" dirty="0" err="1">
                <a:solidFill>
                  <a:srgbClr val="000000"/>
                </a:solidFill>
              </a:rPr>
              <a:t>verhindert</a:t>
            </a:r>
            <a:r>
              <a:rPr lang="fr-BE" sz="2000" dirty="0">
                <a:solidFill>
                  <a:srgbClr val="000000"/>
                </a:solidFill>
              </a:rPr>
              <a:t> und </a:t>
            </a:r>
            <a:r>
              <a:rPr lang="fr-BE" sz="2000" dirty="0" err="1">
                <a:solidFill>
                  <a:srgbClr val="000000"/>
                </a:solidFill>
              </a:rPr>
              <a:t>auf</a:t>
            </a:r>
            <a:r>
              <a:rPr lang="fr-BE" sz="2000" dirty="0">
                <a:solidFill>
                  <a:srgbClr val="000000"/>
                </a:solidFill>
              </a:rPr>
              <a:t> die </a:t>
            </a:r>
            <a:r>
              <a:rPr lang="fr-BE" sz="2000" dirty="0" err="1">
                <a:solidFill>
                  <a:srgbClr val="000000"/>
                </a:solidFill>
              </a:rPr>
              <a:t>Parkplätze</a:t>
            </a:r>
            <a:r>
              <a:rPr lang="fr-BE" sz="2000" dirty="0">
                <a:solidFill>
                  <a:srgbClr val="000000"/>
                </a:solidFill>
              </a:rPr>
              <a:t> in </a:t>
            </a:r>
            <a:r>
              <a:rPr lang="fr-BE" sz="2000" dirty="0" err="1">
                <a:solidFill>
                  <a:srgbClr val="000000"/>
                </a:solidFill>
              </a:rPr>
              <a:t>unmittelbarer</a:t>
            </a:r>
            <a:r>
              <a:rPr lang="fr-BE" sz="2000" dirty="0">
                <a:solidFill>
                  <a:srgbClr val="000000"/>
                </a:solidFill>
              </a:rPr>
              <a:t> </a:t>
            </a:r>
            <a:r>
              <a:rPr lang="fr-BE" sz="2000" dirty="0" err="1">
                <a:solidFill>
                  <a:srgbClr val="000000"/>
                </a:solidFill>
              </a:rPr>
              <a:t>Nähe</a:t>
            </a:r>
            <a:r>
              <a:rPr lang="fr-BE" sz="2000" dirty="0">
                <a:solidFill>
                  <a:srgbClr val="000000"/>
                </a:solidFill>
              </a:rPr>
              <a:t> </a:t>
            </a:r>
            <a:r>
              <a:rPr lang="fr-BE" sz="2000" dirty="0" err="1">
                <a:solidFill>
                  <a:srgbClr val="000000"/>
                </a:solidFill>
              </a:rPr>
              <a:t>zum</a:t>
            </a:r>
            <a:r>
              <a:rPr lang="fr-BE" sz="2000" dirty="0">
                <a:solidFill>
                  <a:srgbClr val="000000"/>
                </a:solidFill>
              </a:rPr>
              <a:t> Zentrum </a:t>
            </a:r>
            <a:r>
              <a:rPr lang="fr-BE" sz="2000" dirty="0" err="1">
                <a:solidFill>
                  <a:srgbClr val="000000"/>
                </a:solidFill>
              </a:rPr>
              <a:t>verlagert</a:t>
            </a:r>
            <a:r>
              <a:rPr lang="fr-BE" sz="2000" dirty="0">
                <a:solidFill>
                  <a:srgbClr val="000000"/>
                </a:solidFill>
              </a:rPr>
              <a:t> </a:t>
            </a:r>
            <a:r>
              <a:rPr lang="fr-BE" sz="2000" dirty="0" err="1">
                <a:solidFill>
                  <a:srgbClr val="000000"/>
                </a:solidFill>
              </a:rPr>
              <a:t>werden</a:t>
            </a:r>
            <a:r>
              <a:rPr lang="fr-BE" sz="2000" dirty="0">
                <a:solidFill>
                  <a:srgbClr val="000000"/>
                </a:solidFill>
              </a:rPr>
              <a:t>. </a:t>
            </a:r>
            <a:endParaRPr lang="fr-BE" sz="1100" dirty="0">
              <a:solidFill>
                <a:srgbClr val="000000"/>
              </a:solidFill>
            </a:endParaRPr>
          </a:p>
          <a:p>
            <a:pPr algn="just"/>
            <a:r>
              <a:rPr lang="fr-BE" sz="2000" dirty="0">
                <a:solidFill>
                  <a:srgbClr val="000000"/>
                </a:solidFill>
              </a:rPr>
              <a:t>Die </a:t>
            </a:r>
            <a:r>
              <a:rPr lang="fr-BE" sz="2000" b="1" dirty="0" err="1">
                <a:solidFill>
                  <a:srgbClr val="000000"/>
                </a:solidFill>
              </a:rPr>
              <a:t>Arbeiter</a:t>
            </a:r>
            <a:r>
              <a:rPr lang="fr-BE" sz="2000" b="1" dirty="0">
                <a:solidFill>
                  <a:srgbClr val="000000"/>
                </a:solidFill>
              </a:rPr>
              <a:t> (-</a:t>
            </a:r>
            <a:r>
              <a:rPr lang="fr-BE" sz="2000" b="1" dirty="0" err="1">
                <a:solidFill>
                  <a:srgbClr val="000000"/>
                </a:solidFill>
              </a:rPr>
              <a:t>innen</a:t>
            </a:r>
            <a:r>
              <a:rPr lang="fr-BE" sz="2000" b="1" dirty="0">
                <a:solidFill>
                  <a:srgbClr val="000000"/>
                </a:solidFill>
              </a:rPr>
              <a:t>)</a:t>
            </a:r>
            <a:r>
              <a:rPr lang="fr-BE" sz="2000" dirty="0">
                <a:solidFill>
                  <a:srgbClr val="000000"/>
                </a:solidFill>
              </a:rPr>
              <a:t>, die </a:t>
            </a:r>
            <a:r>
              <a:rPr lang="fr-BE" sz="2000" b="1" dirty="0" err="1">
                <a:solidFill>
                  <a:srgbClr val="000000"/>
                </a:solidFill>
              </a:rPr>
              <a:t>Geschäftsleute</a:t>
            </a:r>
            <a:r>
              <a:rPr lang="fr-BE" sz="2000" dirty="0">
                <a:solidFill>
                  <a:srgbClr val="000000"/>
                </a:solidFill>
              </a:rPr>
              <a:t> und die </a:t>
            </a:r>
            <a:r>
              <a:rPr lang="fr-BE" sz="2000" b="1" dirty="0" err="1">
                <a:solidFill>
                  <a:srgbClr val="000000"/>
                </a:solidFill>
              </a:rPr>
              <a:t>Besucher</a:t>
            </a:r>
            <a:r>
              <a:rPr lang="fr-BE" sz="2000" b="1" dirty="0">
                <a:solidFill>
                  <a:srgbClr val="000000"/>
                </a:solidFill>
              </a:rPr>
              <a:t> (-</a:t>
            </a:r>
            <a:r>
              <a:rPr lang="fr-BE" sz="2000" b="1" dirty="0" err="1">
                <a:solidFill>
                  <a:srgbClr val="000000"/>
                </a:solidFill>
              </a:rPr>
              <a:t>innen</a:t>
            </a:r>
            <a:r>
              <a:rPr lang="fr-BE" sz="2000" b="1" dirty="0">
                <a:solidFill>
                  <a:srgbClr val="000000"/>
                </a:solidFill>
              </a:rPr>
              <a:t>)  von </a:t>
            </a:r>
            <a:r>
              <a:rPr lang="fr-BE" sz="2000" b="1" dirty="0" err="1">
                <a:solidFill>
                  <a:srgbClr val="000000"/>
                </a:solidFill>
              </a:rPr>
              <a:t>mittlerer</a:t>
            </a:r>
            <a:r>
              <a:rPr lang="fr-BE" sz="2000" b="1" dirty="0">
                <a:solidFill>
                  <a:srgbClr val="000000"/>
                </a:solidFill>
              </a:rPr>
              <a:t> und langer </a:t>
            </a:r>
            <a:r>
              <a:rPr lang="fr-BE" sz="2000" b="1" dirty="0" err="1">
                <a:solidFill>
                  <a:srgbClr val="000000"/>
                </a:solidFill>
              </a:rPr>
              <a:t>Dauer</a:t>
            </a:r>
            <a:r>
              <a:rPr lang="fr-BE" sz="2000" b="1" dirty="0">
                <a:solidFill>
                  <a:srgbClr val="000000"/>
                </a:solidFill>
              </a:rPr>
              <a:t> </a:t>
            </a:r>
            <a:r>
              <a:rPr lang="fr-BE" sz="2000" dirty="0">
                <a:solidFill>
                  <a:srgbClr val="000000"/>
                </a:solidFill>
              </a:rPr>
              <a:t> </a:t>
            </a:r>
            <a:r>
              <a:rPr lang="fr-BE" sz="2000" dirty="0" err="1">
                <a:solidFill>
                  <a:srgbClr val="000000"/>
                </a:solidFill>
              </a:rPr>
              <a:t>können</a:t>
            </a:r>
            <a:r>
              <a:rPr lang="fr-BE" sz="2000" dirty="0">
                <a:solidFill>
                  <a:srgbClr val="000000"/>
                </a:solidFill>
              </a:rPr>
              <a:t> </a:t>
            </a:r>
            <a:r>
              <a:rPr lang="fr-BE" sz="2000" dirty="0" err="1">
                <a:solidFill>
                  <a:srgbClr val="000000"/>
                </a:solidFill>
              </a:rPr>
              <a:t>Parkplätze</a:t>
            </a:r>
            <a:r>
              <a:rPr lang="fr-BE" sz="2000" dirty="0">
                <a:solidFill>
                  <a:srgbClr val="000000"/>
                </a:solidFill>
              </a:rPr>
              <a:t> in </a:t>
            </a:r>
            <a:r>
              <a:rPr lang="fr-BE" sz="2000" dirty="0" err="1">
                <a:solidFill>
                  <a:srgbClr val="000000"/>
                </a:solidFill>
              </a:rPr>
              <a:t>einem</a:t>
            </a:r>
            <a:r>
              <a:rPr lang="fr-BE" sz="2000" dirty="0">
                <a:solidFill>
                  <a:srgbClr val="000000"/>
                </a:solidFill>
              </a:rPr>
              <a:t> </a:t>
            </a:r>
            <a:r>
              <a:rPr lang="fr-BE" sz="2000" dirty="0" err="1">
                <a:solidFill>
                  <a:srgbClr val="000000"/>
                </a:solidFill>
              </a:rPr>
              <a:t>Umkreis</a:t>
            </a:r>
            <a:r>
              <a:rPr lang="fr-BE" sz="2000" dirty="0">
                <a:solidFill>
                  <a:srgbClr val="000000"/>
                </a:solidFill>
              </a:rPr>
              <a:t> von 5 bis 10 </a:t>
            </a:r>
            <a:r>
              <a:rPr lang="fr-BE" sz="2000" dirty="0" err="1">
                <a:solidFill>
                  <a:srgbClr val="000000"/>
                </a:solidFill>
              </a:rPr>
              <a:t>Gehminuten</a:t>
            </a:r>
            <a:r>
              <a:rPr lang="fr-BE" sz="2000" dirty="0">
                <a:solidFill>
                  <a:srgbClr val="000000"/>
                </a:solidFill>
              </a:rPr>
              <a:t> </a:t>
            </a:r>
            <a:r>
              <a:rPr lang="fr-BE" sz="2000" dirty="0" err="1">
                <a:solidFill>
                  <a:srgbClr val="000000"/>
                </a:solidFill>
              </a:rPr>
              <a:t>finden</a:t>
            </a:r>
            <a:r>
              <a:rPr lang="fr-BE" sz="2000" dirty="0">
                <a:solidFill>
                  <a:srgbClr val="000000"/>
                </a:solidFill>
              </a:rPr>
              <a:t>. </a:t>
            </a:r>
          </a:p>
          <a:p>
            <a:pPr algn="just"/>
            <a:endParaRPr lang="fr-BE" sz="2000" dirty="0">
              <a:solidFill>
                <a:srgbClr val="000000"/>
              </a:solidFill>
            </a:endParaRPr>
          </a:p>
        </p:txBody>
      </p:sp>
      <p:pic>
        <p:nvPicPr>
          <p:cNvPr id="13" name="Image 1">
            <a:extLst>
              <a:ext uri="{FF2B5EF4-FFF2-40B4-BE49-F238E27FC236}">
                <a16:creationId xmlns:a16="http://schemas.microsoft.com/office/drawing/2014/main" id="{631C85B6-FD0D-67B0-CD7B-74033A60937F}"/>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3"/>
          <a:stretch/>
        </p:blipFill>
        <p:spPr bwMode="auto">
          <a:xfrm>
            <a:off x="551384" y="4638760"/>
            <a:ext cx="3990185" cy="20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Connecteur droit avec flèche 15">
            <a:extLst>
              <a:ext uri="{FF2B5EF4-FFF2-40B4-BE49-F238E27FC236}">
                <a16:creationId xmlns:a16="http://schemas.microsoft.com/office/drawing/2014/main" id="{1E841F4C-D101-4016-7935-116A1228FD92}"/>
              </a:ext>
            </a:extLst>
          </p:cNvPr>
          <p:cNvCxnSpPr>
            <a:cxnSpLocks/>
          </p:cNvCxnSpPr>
          <p:nvPr/>
        </p:nvCxnSpPr>
        <p:spPr>
          <a:xfrm>
            <a:off x="7752184" y="1988840"/>
            <a:ext cx="576064" cy="1656184"/>
          </a:xfrm>
          <a:prstGeom prst="straightConnector1">
            <a:avLst/>
          </a:prstGeom>
          <a:ln w="28575" cap="flat" cmpd="sng" algn="ctr">
            <a:solidFill>
              <a:srgbClr val="000000"/>
            </a:solidFill>
            <a:prstDash val="solid"/>
            <a:round/>
            <a:headEnd type="oval" w="med" len="sm"/>
            <a:tailEnd type="triangle" w="lg" len="med"/>
          </a:ln>
        </p:spPr>
        <p:style>
          <a:lnRef idx="0">
            <a:scrgbClr r="0" g="0" b="0"/>
          </a:lnRef>
          <a:fillRef idx="0">
            <a:scrgbClr r="0" g="0" b="0"/>
          </a:fillRef>
          <a:effectRef idx="0">
            <a:scrgbClr r="0" g="0" b="0"/>
          </a:effectRef>
          <a:fontRef idx="minor">
            <a:schemeClr val="tx1"/>
          </a:fontRef>
        </p:style>
      </p:cxnSp>
      <p:sp>
        <p:nvSpPr>
          <p:cNvPr id="14" name="Forme libre : forme 13">
            <a:extLst>
              <a:ext uri="{FF2B5EF4-FFF2-40B4-BE49-F238E27FC236}">
                <a16:creationId xmlns:a16="http://schemas.microsoft.com/office/drawing/2014/main" id="{6BD6CD53-F4E1-8BC7-027C-679B83E38EC0}"/>
              </a:ext>
            </a:extLst>
          </p:cNvPr>
          <p:cNvSpPr/>
          <p:nvPr/>
        </p:nvSpPr>
        <p:spPr>
          <a:xfrm>
            <a:off x="6212772" y="2590328"/>
            <a:ext cx="3662933" cy="2638727"/>
          </a:xfrm>
          <a:custGeom>
            <a:avLst/>
            <a:gdLst>
              <a:gd name="connsiteX0" fmla="*/ 891067 w 3190287"/>
              <a:gd name="connsiteY0" fmla="*/ 221403 h 2550914"/>
              <a:gd name="connsiteX1" fmla="*/ 1367317 w 3190287"/>
              <a:gd name="connsiteY1" fmla="*/ 2328 h 2550914"/>
              <a:gd name="connsiteX2" fmla="*/ 1614967 w 3190287"/>
              <a:gd name="connsiteY2" fmla="*/ 145203 h 2550914"/>
              <a:gd name="connsiteX3" fmla="*/ 1843567 w 3190287"/>
              <a:gd name="connsiteY3" fmla="*/ 707178 h 2550914"/>
              <a:gd name="connsiteX4" fmla="*/ 1891192 w 3190287"/>
              <a:gd name="connsiteY4" fmla="*/ 850053 h 2550914"/>
              <a:gd name="connsiteX5" fmla="*/ 2215042 w 3190287"/>
              <a:gd name="connsiteY5" fmla="*/ 745278 h 2550914"/>
              <a:gd name="connsiteX6" fmla="*/ 2729392 w 3190287"/>
              <a:gd name="connsiteY6" fmla="*/ 421428 h 2550914"/>
              <a:gd name="connsiteX7" fmla="*/ 3024667 w 3190287"/>
              <a:gd name="connsiteY7" fmla="*/ 154728 h 2550914"/>
              <a:gd name="connsiteX8" fmla="*/ 3186592 w 3190287"/>
              <a:gd name="connsiteY8" fmla="*/ 221403 h 2550914"/>
              <a:gd name="connsiteX9" fmla="*/ 2872267 w 3190287"/>
              <a:gd name="connsiteY9" fmla="*/ 535728 h 2550914"/>
              <a:gd name="connsiteX10" fmla="*/ 2777017 w 3190287"/>
              <a:gd name="connsiteY10" fmla="*/ 869103 h 2550914"/>
              <a:gd name="connsiteX11" fmla="*/ 2805592 w 3190287"/>
              <a:gd name="connsiteY11" fmla="*/ 1192953 h 2550914"/>
              <a:gd name="connsiteX12" fmla="*/ 2662717 w 3190287"/>
              <a:gd name="connsiteY12" fmla="*/ 1669203 h 2550914"/>
              <a:gd name="connsiteX13" fmla="*/ 3024667 w 3190287"/>
              <a:gd name="connsiteY13" fmla="*/ 1964478 h 2550914"/>
              <a:gd name="connsiteX14" fmla="*/ 3091342 w 3190287"/>
              <a:gd name="connsiteY14" fmla="*/ 2193078 h 2550914"/>
              <a:gd name="connsiteX15" fmla="*/ 2767492 w 3190287"/>
              <a:gd name="connsiteY15" fmla="*/ 2535978 h 2550914"/>
              <a:gd name="connsiteX16" fmla="*/ 2443642 w 3190287"/>
              <a:gd name="connsiteY16" fmla="*/ 2459778 h 2550914"/>
              <a:gd name="connsiteX17" fmla="*/ 1729267 w 3190287"/>
              <a:gd name="connsiteY17" fmla="*/ 2193078 h 2550914"/>
              <a:gd name="connsiteX18" fmla="*/ 1414942 w 3190287"/>
              <a:gd name="connsiteY18" fmla="*/ 1907328 h 2550914"/>
              <a:gd name="connsiteX19" fmla="*/ 1148242 w 3190287"/>
              <a:gd name="connsiteY19" fmla="*/ 1564428 h 2550914"/>
              <a:gd name="connsiteX20" fmla="*/ 1338742 w 3190287"/>
              <a:gd name="connsiteY20" fmla="*/ 1297728 h 2550914"/>
              <a:gd name="connsiteX21" fmla="*/ 1148242 w 3190287"/>
              <a:gd name="connsiteY21" fmla="*/ 1040553 h 2550914"/>
              <a:gd name="connsiteX22" fmla="*/ 881542 w 3190287"/>
              <a:gd name="connsiteY22" fmla="*/ 573828 h 2550914"/>
              <a:gd name="connsiteX23" fmla="*/ 452917 w 3190287"/>
              <a:gd name="connsiteY23" fmla="*/ 659553 h 2550914"/>
              <a:gd name="connsiteX24" fmla="*/ 195742 w 3190287"/>
              <a:gd name="connsiteY24" fmla="*/ 821478 h 2550914"/>
              <a:gd name="connsiteX25" fmla="*/ 33817 w 3190287"/>
              <a:gd name="connsiteY25" fmla="*/ 783378 h 2550914"/>
              <a:gd name="connsiteX26" fmla="*/ 891067 w 3190287"/>
              <a:gd name="connsiteY26" fmla="*/ 221403 h 2550914"/>
              <a:gd name="connsiteX0" fmla="*/ 899546 w 3198766"/>
              <a:gd name="connsiteY0" fmla="*/ 221403 h 2550914"/>
              <a:gd name="connsiteX1" fmla="*/ 1375796 w 3198766"/>
              <a:gd name="connsiteY1" fmla="*/ 2328 h 2550914"/>
              <a:gd name="connsiteX2" fmla="*/ 1623446 w 3198766"/>
              <a:gd name="connsiteY2" fmla="*/ 145203 h 2550914"/>
              <a:gd name="connsiteX3" fmla="*/ 1852046 w 3198766"/>
              <a:gd name="connsiteY3" fmla="*/ 707178 h 2550914"/>
              <a:gd name="connsiteX4" fmla="*/ 1899671 w 3198766"/>
              <a:gd name="connsiteY4" fmla="*/ 850053 h 2550914"/>
              <a:gd name="connsiteX5" fmla="*/ 2223521 w 3198766"/>
              <a:gd name="connsiteY5" fmla="*/ 745278 h 2550914"/>
              <a:gd name="connsiteX6" fmla="*/ 2737871 w 3198766"/>
              <a:gd name="connsiteY6" fmla="*/ 421428 h 2550914"/>
              <a:gd name="connsiteX7" fmla="*/ 3033146 w 3198766"/>
              <a:gd name="connsiteY7" fmla="*/ 154728 h 2550914"/>
              <a:gd name="connsiteX8" fmla="*/ 3195071 w 3198766"/>
              <a:gd name="connsiteY8" fmla="*/ 221403 h 2550914"/>
              <a:gd name="connsiteX9" fmla="*/ 2880746 w 3198766"/>
              <a:gd name="connsiteY9" fmla="*/ 535728 h 2550914"/>
              <a:gd name="connsiteX10" fmla="*/ 2785496 w 3198766"/>
              <a:gd name="connsiteY10" fmla="*/ 869103 h 2550914"/>
              <a:gd name="connsiteX11" fmla="*/ 2814071 w 3198766"/>
              <a:gd name="connsiteY11" fmla="*/ 1192953 h 2550914"/>
              <a:gd name="connsiteX12" fmla="*/ 2671196 w 3198766"/>
              <a:gd name="connsiteY12" fmla="*/ 1669203 h 2550914"/>
              <a:gd name="connsiteX13" fmla="*/ 3033146 w 3198766"/>
              <a:gd name="connsiteY13" fmla="*/ 1964478 h 2550914"/>
              <a:gd name="connsiteX14" fmla="*/ 3099821 w 3198766"/>
              <a:gd name="connsiteY14" fmla="*/ 2193078 h 2550914"/>
              <a:gd name="connsiteX15" fmla="*/ 2775971 w 3198766"/>
              <a:gd name="connsiteY15" fmla="*/ 2535978 h 2550914"/>
              <a:gd name="connsiteX16" fmla="*/ 2452121 w 3198766"/>
              <a:gd name="connsiteY16" fmla="*/ 2459778 h 2550914"/>
              <a:gd name="connsiteX17" fmla="*/ 1737746 w 3198766"/>
              <a:gd name="connsiteY17" fmla="*/ 2193078 h 2550914"/>
              <a:gd name="connsiteX18" fmla="*/ 1423421 w 3198766"/>
              <a:gd name="connsiteY18" fmla="*/ 1907328 h 2550914"/>
              <a:gd name="connsiteX19" fmla="*/ 1156721 w 3198766"/>
              <a:gd name="connsiteY19" fmla="*/ 1564428 h 2550914"/>
              <a:gd name="connsiteX20" fmla="*/ 1347221 w 3198766"/>
              <a:gd name="connsiteY20" fmla="*/ 1297728 h 2550914"/>
              <a:gd name="connsiteX21" fmla="*/ 1156721 w 3198766"/>
              <a:gd name="connsiteY21" fmla="*/ 1040553 h 2550914"/>
              <a:gd name="connsiteX22" fmla="*/ 890021 w 3198766"/>
              <a:gd name="connsiteY22" fmla="*/ 573828 h 2550914"/>
              <a:gd name="connsiteX23" fmla="*/ 461396 w 3198766"/>
              <a:gd name="connsiteY23" fmla="*/ 659553 h 2550914"/>
              <a:gd name="connsiteX24" fmla="*/ 204221 w 3198766"/>
              <a:gd name="connsiteY24" fmla="*/ 821478 h 2550914"/>
              <a:gd name="connsiteX25" fmla="*/ 32771 w 3198766"/>
              <a:gd name="connsiteY25" fmla="*/ 726228 h 2550914"/>
              <a:gd name="connsiteX26" fmla="*/ 899546 w 3198766"/>
              <a:gd name="connsiteY26" fmla="*/ 221403 h 2550914"/>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19622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880134 w 3198154"/>
              <a:gd name="connsiteY10" fmla="*/ 819622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637775"/>
              <a:gd name="connsiteX1" fmla="*/ 1375184 w 3198154"/>
              <a:gd name="connsiteY1" fmla="*/ 472 h 2637775"/>
              <a:gd name="connsiteX2" fmla="*/ 1622834 w 3198154"/>
              <a:gd name="connsiteY2" fmla="*/ 143347 h 2637775"/>
              <a:gd name="connsiteX3" fmla="*/ 1851434 w 3198154"/>
              <a:gd name="connsiteY3" fmla="*/ 705322 h 2637775"/>
              <a:gd name="connsiteX4" fmla="*/ 1899059 w 3198154"/>
              <a:gd name="connsiteY4" fmla="*/ 848197 h 2637775"/>
              <a:gd name="connsiteX5" fmla="*/ 2222909 w 3198154"/>
              <a:gd name="connsiteY5" fmla="*/ 743422 h 2637775"/>
              <a:gd name="connsiteX6" fmla="*/ 2737259 w 3198154"/>
              <a:gd name="connsiteY6" fmla="*/ 419572 h 2637775"/>
              <a:gd name="connsiteX7" fmla="*/ 3032534 w 3198154"/>
              <a:gd name="connsiteY7" fmla="*/ 152872 h 2637775"/>
              <a:gd name="connsiteX8" fmla="*/ 3194459 w 3198154"/>
              <a:gd name="connsiteY8" fmla="*/ 219547 h 2637775"/>
              <a:gd name="connsiteX9" fmla="*/ 2880134 w 3198154"/>
              <a:gd name="connsiteY9" fmla="*/ 533872 h 2637775"/>
              <a:gd name="connsiteX10" fmla="*/ 2880134 w 3198154"/>
              <a:gd name="connsiteY10" fmla="*/ 819622 h 2637775"/>
              <a:gd name="connsiteX11" fmla="*/ 2870609 w 3198154"/>
              <a:gd name="connsiteY11" fmla="*/ 1152997 h 2637775"/>
              <a:gd name="connsiteX12" fmla="*/ 2775359 w 3198154"/>
              <a:gd name="connsiteY12" fmla="*/ 1667347 h 2637775"/>
              <a:gd name="connsiteX13" fmla="*/ 3032534 w 3198154"/>
              <a:gd name="connsiteY13" fmla="*/ 1962622 h 2637775"/>
              <a:gd name="connsiteX14" fmla="*/ 3099209 w 3198154"/>
              <a:gd name="connsiteY14" fmla="*/ 2191222 h 2637775"/>
              <a:gd name="connsiteX15" fmla="*/ 2765834 w 3198154"/>
              <a:gd name="connsiteY15" fmla="*/ 2629372 h 2637775"/>
              <a:gd name="connsiteX16" fmla="*/ 2451509 w 3198154"/>
              <a:gd name="connsiteY16" fmla="*/ 2457922 h 2637775"/>
              <a:gd name="connsiteX17" fmla="*/ 1737134 w 3198154"/>
              <a:gd name="connsiteY17" fmla="*/ 2191222 h 2637775"/>
              <a:gd name="connsiteX18" fmla="*/ 1422809 w 3198154"/>
              <a:gd name="connsiteY18" fmla="*/ 1905472 h 2637775"/>
              <a:gd name="connsiteX19" fmla="*/ 1156109 w 3198154"/>
              <a:gd name="connsiteY19" fmla="*/ 1562572 h 2637775"/>
              <a:gd name="connsiteX20" fmla="*/ 1346609 w 3198154"/>
              <a:gd name="connsiteY20" fmla="*/ 1295872 h 2637775"/>
              <a:gd name="connsiteX21" fmla="*/ 1156109 w 3198154"/>
              <a:gd name="connsiteY21" fmla="*/ 1038697 h 2637775"/>
              <a:gd name="connsiteX22" fmla="*/ 889409 w 3198154"/>
              <a:gd name="connsiteY22" fmla="*/ 571972 h 2637775"/>
              <a:gd name="connsiteX23" fmla="*/ 498884 w 3198154"/>
              <a:gd name="connsiteY23" fmla="*/ 686272 h 2637775"/>
              <a:gd name="connsiteX24" fmla="*/ 203609 w 3198154"/>
              <a:gd name="connsiteY24" fmla="*/ 848197 h 2637775"/>
              <a:gd name="connsiteX25" fmla="*/ 32159 w 3198154"/>
              <a:gd name="connsiteY25" fmla="*/ 724372 h 2637775"/>
              <a:gd name="connsiteX26" fmla="*/ 879884 w 3198154"/>
              <a:gd name="connsiteY26" fmla="*/ 171922 h 2637775"/>
              <a:gd name="connsiteX0" fmla="*/ 879884 w 3286340"/>
              <a:gd name="connsiteY0" fmla="*/ 171922 h 2638727"/>
              <a:gd name="connsiteX1" fmla="*/ 1375184 w 3286340"/>
              <a:gd name="connsiteY1" fmla="*/ 472 h 2638727"/>
              <a:gd name="connsiteX2" fmla="*/ 1622834 w 3286340"/>
              <a:gd name="connsiteY2" fmla="*/ 143347 h 2638727"/>
              <a:gd name="connsiteX3" fmla="*/ 1851434 w 3286340"/>
              <a:gd name="connsiteY3" fmla="*/ 705322 h 2638727"/>
              <a:gd name="connsiteX4" fmla="*/ 1899059 w 3286340"/>
              <a:gd name="connsiteY4" fmla="*/ 848197 h 2638727"/>
              <a:gd name="connsiteX5" fmla="*/ 2222909 w 3286340"/>
              <a:gd name="connsiteY5" fmla="*/ 743422 h 2638727"/>
              <a:gd name="connsiteX6" fmla="*/ 2737259 w 3286340"/>
              <a:gd name="connsiteY6" fmla="*/ 419572 h 2638727"/>
              <a:gd name="connsiteX7" fmla="*/ 3032534 w 3286340"/>
              <a:gd name="connsiteY7" fmla="*/ 152872 h 2638727"/>
              <a:gd name="connsiteX8" fmla="*/ 3194459 w 3286340"/>
              <a:gd name="connsiteY8" fmla="*/ 219547 h 2638727"/>
              <a:gd name="connsiteX9" fmla="*/ 2880134 w 3286340"/>
              <a:gd name="connsiteY9" fmla="*/ 533872 h 2638727"/>
              <a:gd name="connsiteX10" fmla="*/ 2880134 w 3286340"/>
              <a:gd name="connsiteY10" fmla="*/ 819622 h 2638727"/>
              <a:gd name="connsiteX11" fmla="*/ 2870609 w 3286340"/>
              <a:gd name="connsiteY11" fmla="*/ 1152997 h 2638727"/>
              <a:gd name="connsiteX12" fmla="*/ 2775359 w 3286340"/>
              <a:gd name="connsiteY12" fmla="*/ 1667347 h 2638727"/>
              <a:gd name="connsiteX13" fmla="*/ 3032534 w 3286340"/>
              <a:gd name="connsiteY13" fmla="*/ 1962622 h 2638727"/>
              <a:gd name="connsiteX14" fmla="*/ 3280184 w 3286340"/>
              <a:gd name="connsiteY14" fmla="*/ 2172172 h 2638727"/>
              <a:gd name="connsiteX15" fmla="*/ 2765834 w 3286340"/>
              <a:gd name="connsiteY15" fmla="*/ 2629372 h 2638727"/>
              <a:gd name="connsiteX16" fmla="*/ 2451509 w 3286340"/>
              <a:gd name="connsiteY16" fmla="*/ 2457922 h 2638727"/>
              <a:gd name="connsiteX17" fmla="*/ 1737134 w 3286340"/>
              <a:gd name="connsiteY17" fmla="*/ 2191222 h 2638727"/>
              <a:gd name="connsiteX18" fmla="*/ 1422809 w 3286340"/>
              <a:gd name="connsiteY18" fmla="*/ 1905472 h 2638727"/>
              <a:gd name="connsiteX19" fmla="*/ 1156109 w 3286340"/>
              <a:gd name="connsiteY19" fmla="*/ 1562572 h 2638727"/>
              <a:gd name="connsiteX20" fmla="*/ 1346609 w 3286340"/>
              <a:gd name="connsiteY20" fmla="*/ 1295872 h 2638727"/>
              <a:gd name="connsiteX21" fmla="*/ 1156109 w 3286340"/>
              <a:gd name="connsiteY21" fmla="*/ 1038697 h 2638727"/>
              <a:gd name="connsiteX22" fmla="*/ 889409 w 3286340"/>
              <a:gd name="connsiteY22" fmla="*/ 571972 h 2638727"/>
              <a:gd name="connsiteX23" fmla="*/ 498884 w 3286340"/>
              <a:gd name="connsiteY23" fmla="*/ 686272 h 2638727"/>
              <a:gd name="connsiteX24" fmla="*/ 203609 w 3286340"/>
              <a:gd name="connsiteY24" fmla="*/ 848197 h 2638727"/>
              <a:gd name="connsiteX25" fmla="*/ 32159 w 3286340"/>
              <a:gd name="connsiteY25" fmla="*/ 724372 h 2638727"/>
              <a:gd name="connsiteX26" fmla="*/ 879884 w 3286340"/>
              <a:gd name="connsiteY26" fmla="*/ 171922 h 2638727"/>
              <a:gd name="connsiteX0" fmla="*/ 879884 w 3675201"/>
              <a:gd name="connsiteY0" fmla="*/ 171922 h 2638727"/>
              <a:gd name="connsiteX1" fmla="*/ 1375184 w 3675201"/>
              <a:gd name="connsiteY1" fmla="*/ 472 h 2638727"/>
              <a:gd name="connsiteX2" fmla="*/ 1622834 w 3675201"/>
              <a:gd name="connsiteY2" fmla="*/ 143347 h 2638727"/>
              <a:gd name="connsiteX3" fmla="*/ 1851434 w 3675201"/>
              <a:gd name="connsiteY3" fmla="*/ 705322 h 2638727"/>
              <a:gd name="connsiteX4" fmla="*/ 1899059 w 3675201"/>
              <a:gd name="connsiteY4" fmla="*/ 848197 h 2638727"/>
              <a:gd name="connsiteX5" fmla="*/ 2222909 w 3675201"/>
              <a:gd name="connsiteY5" fmla="*/ 743422 h 2638727"/>
              <a:gd name="connsiteX6" fmla="*/ 2737259 w 3675201"/>
              <a:gd name="connsiteY6" fmla="*/ 419572 h 2638727"/>
              <a:gd name="connsiteX7" fmla="*/ 3032534 w 3675201"/>
              <a:gd name="connsiteY7" fmla="*/ 152872 h 2638727"/>
              <a:gd name="connsiteX8" fmla="*/ 3194459 w 3675201"/>
              <a:gd name="connsiteY8" fmla="*/ 219547 h 2638727"/>
              <a:gd name="connsiteX9" fmla="*/ 2880134 w 3675201"/>
              <a:gd name="connsiteY9" fmla="*/ 533872 h 2638727"/>
              <a:gd name="connsiteX10" fmla="*/ 2880134 w 3675201"/>
              <a:gd name="connsiteY10" fmla="*/ 819622 h 2638727"/>
              <a:gd name="connsiteX11" fmla="*/ 2870609 w 3675201"/>
              <a:gd name="connsiteY11" fmla="*/ 1152997 h 2638727"/>
              <a:gd name="connsiteX12" fmla="*/ 2775359 w 3675201"/>
              <a:gd name="connsiteY12" fmla="*/ 1667347 h 2638727"/>
              <a:gd name="connsiteX13" fmla="*/ 3661184 w 3675201"/>
              <a:gd name="connsiteY13" fmla="*/ 1686397 h 2638727"/>
              <a:gd name="connsiteX14" fmla="*/ 3280184 w 3675201"/>
              <a:gd name="connsiteY14" fmla="*/ 2172172 h 2638727"/>
              <a:gd name="connsiteX15" fmla="*/ 2765834 w 3675201"/>
              <a:gd name="connsiteY15" fmla="*/ 2629372 h 2638727"/>
              <a:gd name="connsiteX16" fmla="*/ 2451509 w 3675201"/>
              <a:gd name="connsiteY16" fmla="*/ 2457922 h 2638727"/>
              <a:gd name="connsiteX17" fmla="*/ 1737134 w 3675201"/>
              <a:gd name="connsiteY17" fmla="*/ 2191222 h 2638727"/>
              <a:gd name="connsiteX18" fmla="*/ 1422809 w 3675201"/>
              <a:gd name="connsiteY18" fmla="*/ 1905472 h 2638727"/>
              <a:gd name="connsiteX19" fmla="*/ 1156109 w 3675201"/>
              <a:gd name="connsiteY19" fmla="*/ 1562572 h 2638727"/>
              <a:gd name="connsiteX20" fmla="*/ 1346609 w 3675201"/>
              <a:gd name="connsiteY20" fmla="*/ 1295872 h 2638727"/>
              <a:gd name="connsiteX21" fmla="*/ 1156109 w 3675201"/>
              <a:gd name="connsiteY21" fmla="*/ 1038697 h 2638727"/>
              <a:gd name="connsiteX22" fmla="*/ 889409 w 3675201"/>
              <a:gd name="connsiteY22" fmla="*/ 571972 h 2638727"/>
              <a:gd name="connsiteX23" fmla="*/ 498884 w 3675201"/>
              <a:gd name="connsiteY23" fmla="*/ 686272 h 2638727"/>
              <a:gd name="connsiteX24" fmla="*/ 203609 w 3675201"/>
              <a:gd name="connsiteY24" fmla="*/ 848197 h 2638727"/>
              <a:gd name="connsiteX25" fmla="*/ 32159 w 3675201"/>
              <a:gd name="connsiteY25" fmla="*/ 724372 h 2638727"/>
              <a:gd name="connsiteX26" fmla="*/ 879884 w 3675201"/>
              <a:gd name="connsiteY26" fmla="*/ 171922 h 2638727"/>
              <a:gd name="connsiteX0" fmla="*/ 879884 w 3661192"/>
              <a:gd name="connsiteY0" fmla="*/ 171922 h 2638727"/>
              <a:gd name="connsiteX1" fmla="*/ 1375184 w 3661192"/>
              <a:gd name="connsiteY1" fmla="*/ 472 h 2638727"/>
              <a:gd name="connsiteX2" fmla="*/ 1622834 w 3661192"/>
              <a:gd name="connsiteY2" fmla="*/ 143347 h 2638727"/>
              <a:gd name="connsiteX3" fmla="*/ 1851434 w 3661192"/>
              <a:gd name="connsiteY3" fmla="*/ 705322 h 2638727"/>
              <a:gd name="connsiteX4" fmla="*/ 1899059 w 3661192"/>
              <a:gd name="connsiteY4" fmla="*/ 848197 h 2638727"/>
              <a:gd name="connsiteX5" fmla="*/ 2222909 w 3661192"/>
              <a:gd name="connsiteY5" fmla="*/ 743422 h 2638727"/>
              <a:gd name="connsiteX6" fmla="*/ 2737259 w 3661192"/>
              <a:gd name="connsiteY6" fmla="*/ 419572 h 2638727"/>
              <a:gd name="connsiteX7" fmla="*/ 3032534 w 3661192"/>
              <a:gd name="connsiteY7" fmla="*/ 152872 h 2638727"/>
              <a:gd name="connsiteX8" fmla="*/ 3194459 w 3661192"/>
              <a:gd name="connsiteY8" fmla="*/ 219547 h 2638727"/>
              <a:gd name="connsiteX9" fmla="*/ 2880134 w 3661192"/>
              <a:gd name="connsiteY9" fmla="*/ 533872 h 2638727"/>
              <a:gd name="connsiteX10" fmla="*/ 2880134 w 3661192"/>
              <a:gd name="connsiteY10" fmla="*/ 819622 h 2638727"/>
              <a:gd name="connsiteX11" fmla="*/ 2870609 w 3661192"/>
              <a:gd name="connsiteY11" fmla="*/ 1152997 h 2638727"/>
              <a:gd name="connsiteX12" fmla="*/ 2775359 w 3661192"/>
              <a:gd name="connsiteY12" fmla="*/ 1667347 h 2638727"/>
              <a:gd name="connsiteX13" fmla="*/ 3270659 w 3661192"/>
              <a:gd name="connsiteY13" fmla="*/ 1695922 h 2638727"/>
              <a:gd name="connsiteX14" fmla="*/ 3661184 w 3661192"/>
              <a:gd name="connsiteY14" fmla="*/ 1686397 h 2638727"/>
              <a:gd name="connsiteX15" fmla="*/ 3280184 w 3661192"/>
              <a:gd name="connsiteY15" fmla="*/ 2172172 h 2638727"/>
              <a:gd name="connsiteX16" fmla="*/ 2765834 w 3661192"/>
              <a:gd name="connsiteY16" fmla="*/ 2629372 h 2638727"/>
              <a:gd name="connsiteX17" fmla="*/ 2451509 w 3661192"/>
              <a:gd name="connsiteY17" fmla="*/ 2457922 h 2638727"/>
              <a:gd name="connsiteX18" fmla="*/ 1737134 w 3661192"/>
              <a:gd name="connsiteY18" fmla="*/ 2191222 h 2638727"/>
              <a:gd name="connsiteX19" fmla="*/ 1422809 w 3661192"/>
              <a:gd name="connsiteY19" fmla="*/ 1905472 h 2638727"/>
              <a:gd name="connsiteX20" fmla="*/ 1156109 w 3661192"/>
              <a:gd name="connsiteY20" fmla="*/ 1562572 h 2638727"/>
              <a:gd name="connsiteX21" fmla="*/ 1346609 w 3661192"/>
              <a:gd name="connsiteY21" fmla="*/ 1295872 h 2638727"/>
              <a:gd name="connsiteX22" fmla="*/ 1156109 w 3661192"/>
              <a:gd name="connsiteY22" fmla="*/ 1038697 h 2638727"/>
              <a:gd name="connsiteX23" fmla="*/ 889409 w 3661192"/>
              <a:gd name="connsiteY23" fmla="*/ 571972 h 2638727"/>
              <a:gd name="connsiteX24" fmla="*/ 498884 w 3661192"/>
              <a:gd name="connsiteY24" fmla="*/ 686272 h 2638727"/>
              <a:gd name="connsiteX25" fmla="*/ 203609 w 3661192"/>
              <a:gd name="connsiteY25" fmla="*/ 848197 h 2638727"/>
              <a:gd name="connsiteX26" fmla="*/ 32159 w 3661192"/>
              <a:gd name="connsiteY26" fmla="*/ 724372 h 2638727"/>
              <a:gd name="connsiteX27" fmla="*/ 879884 w 3661192"/>
              <a:gd name="connsiteY27" fmla="*/ 171922 h 2638727"/>
              <a:gd name="connsiteX0" fmla="*/ 879884 w 3662933"/>
              <a:gd name="connsiteY0" fmla="*/ 171922 h 2638727"/>
              <a:gd name="connsiteX1" fmla="*/ 1375184 w 3662933"/>
              <a:gd name="connsiteY1" fmla="*/ 472 h 2638727"/>
              <a:gd name="connsiteX2" fmla="*/ 1622834 w 3662933"/>
              <a:gd name="connsiteY2" fmla="*/ 143347 h 2638727"/>
              <a:gd name="connsiteX3" fmla="*/ 1851434 w 3662933"/>
              <a:gd name="connsiteY3" fmla="*/ 705322 h 2638727"/>
              <a:gd name="connsiteX4" fmla="*/ 1899059 w 3662933"/>
              <a:gd name="connsiteY4" fmla="*/ 848197 h 2638727"/>
              <a:gd name="connsiteX5" fmla="*/ 2222909 w 3662933"/>
              <a:gd name="connsiteY5" fmla="*/ 743422 h 2638727"/>
              <a:gd name="connsiteX6" fmla="*/ 2737259 w 3662933"/>
              <a:gd name="connsiteY6" fmla="*/ 419572 h 2638727"/>
              <a:gd name="connsiteX7" fmla="*/ 3032534 w 3662933"/>
              <a:gd name="connsiteY7" fmla="*/ 152872 h 2638727"/>
              <a:gd name="connsiteX8" fmla="*/ 3194459 w 3662933"/>
              <a:gd name="connsiteY8" fmla="*/ 219547 h 2638727"/>
              <a:gd name="connsiteX9" fmla="*/ 2880134 w 3662933"/>
              <a:gd name="connsiteY9" fmla="*/ 533872 h 2638727"/>
              <a:gd name="connsiteX10" fmla="*/ 2880134 w 3662933"/>
              <a:gd name="connsiteY10" fmla="*/ 819622 h 2638727"/>
              <a:gd name="connsiteX11" fmla="*/ 2870609 w 3662933"/>
              <a:gd name="connsiteY11" fmla="*/ 1152997 h 2638727"/>
              <a:gd name="connsiteX12" fmla="*/ 2775359 w 3662933"/>
              <a:gd name="connsiteY12" fmla="*/ 1667347 h 2638727"/>
              <a:gd name="connsiteX13" fmla="*/ 3127784 w 3662933"/>
              <a:gd name="connsiteY13" fmla="*/ 1895947 h 2638727"/>
              <a:gd name="connsiteX14" fmla="*/ 3661184 w 3662933"/>
              <a:gd name="connsiteY14" fmla="*/ 1686397 h 2638727"/>
              <a:gd name="connsiteX15" fmla="*/ 3280184 w 3662933"/>
              <a:gd name="connsiteY15" fmla="*/ 2172172 h 2638727"/>
              <a:gd name="connsiteX16" fmla="*/ 2765834 w 3662933"/>
              <a:gd name="connsiteY16" fmla="*/ 2629372 h 2638727"/>
              <a:gd name="connsiteX17" fmla="*/ 2451509 w 3662933"/>
              <a:gd name="connsiteY17" fmla="*/ 2457922 h 2638727"/>
              <a:gd name="connsiteX18" fmla="*/ 1737134 w 3662933"/>
              <a:gd name="connsiteY18" fmla="*/ 2191222 h 2638727"/>
              <a:gd name="connsiteX19" fmla="*/ 1422809 w 3662933"/>
              <a:gd name="connsiteY19" fmla="*/ 1905472 h 2638727"/>
              <a:gd name="connsiteX20" fmla="*/ 1156109 w 3662933"/>
              <a:gd name="connsiteY20" fmla="*/ 1562572 h 2638727"/>
              <a:gd name="connsiteX21" fmla="*/ 1346609 w 3662933"/>
              <a:gd name="connsiteY21" fmla="*/ 1295872 h 2638727"/>
              <a:gd name="connsiteX22" fmla="*/ 1156109 w 3662933"/>
              <a:gd name="connsiteY22" fmla="*/ 1038697 h 2638727"/>
              <a:gd name="connsiteX23" fmla="*/ 889409 w 3662933"/>
              <a:gd name="connsiteY23" fmla="*/ 571972 h 2638727"/>
              <a:gd name="connsiteX24" fmla="*/ 498884 w 3662933"/>
              <a:gd name="connsiteY24" fmla="*/ 686272 h 2638727"/>
              <a:gd name="connsiteX25" fmla="*/ 203609 w 3662933"/>
              <a:gd name="connsiteY25" fmla="*/ 848197 h 2638727"/>
              <a:gd name="connsiteX26" fmla="*/ 32159 w 3662933"/>
              <a:gd name="connsiteY26" fmla="*/ 724372 h 2638727"/>
              <a:gd name="connsiteX27" fmla="*/ 879884 w 3662933"/>
              <a:gd name="connsiteY27" fmla="*/ 171922 h 26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62933" h="2638727">
                <a:moveTo>
                  <a:pt x="879884" y="171922"/>
                </a:moveTo>
                <a:cubicBezTo>
                  <a:pt x="1103721" y="51272"/>
                  <a:pt x="1251359" y="5234"/>
                  <a:pt x="1375184" y="472"/>
                </a:cubicBezTo>
                <a:cubicBezTo>
                  <a:pt x="1499009" y="-4290"/>
                  <a:pt x="1543459" y="25872"/>
                  <a:pt x="1622834" y="143347"/>
                </a:cubicBezTo>
                <a:cubicBezTo>
                  <a:pt x="1702209" y="260822"/>
                  <a:pt x="1805397" y="587847"/>
                  <a:pt x="1851434" y="705322"/>
                </a:cubicBezTo>
                <a:cubicBezTo>
                  <a:pt x="1897471" y="822797"/>
                  <a:pt x="1837147" y="841847"/>
                  <a:pt x="1899059" y="848197"/>
                </a:cubicBezTo>
                <a:cubicBezTo>
                  <a:pt x="1960972" y="854547"/>
                  <a:pt x="2083209" y="814860"/>
                  <a:pt x="2222909" y="743422"/>
                </a:cubicBezTo>
                <a:cubicBezTo>
                  <a:pt x="2362609" y="671985"/>
                  <a:pt x="2602322" y="517997"/>
                  <a:pt x="2737259" y="419572"/>
                </a:cubicBezTo>
                <a:cubicBezTo>
                  <a:pt x="2872196" y="321147"/>
                  <a:pt x="2956334" y="186209"/>
                  <a:pt x="3032534" y="152872"/>
                </a:cubicBezTo>
                <a:cubicBezTo>
                  <a:pt x="3108734" y="119535"/>
                  <a:pt x="3219859" y="156047"/>
                  <a:pt x="3194459" y="219547"/>
                </a:cubicBezTo>
                <a:cubicBezTo>
                  <a:pt x="3169059" y="283047"/>
                  <a:pt x="2932521" y="433860"/>
                  <a:pt x="2880134" y="533872"/>
                </a:cubicBezTo>
                <a:cubicBezTo>
                  <a:pt x="2827747" y="633884"/>
                  <a:pt x="2881721" y="716435"/>
                  <a:pt x="2880134" y="819622"/>
                </a:cubicBezTo>
                <a:cubicBezTo>
                  <a:pt x="2878547" y="922809"/>
                  <a:pt x="2888072" y="1011709"/>
                  <a:pt x="2870609" y="1152997"/>
                </a:cubicBezTo>
                <a:cubicBezTo>
                  <a:pt x="2853146" y="1294285"/>
                  <a:pt x="2732497" y="1543522"/>
                  <a:pt x="2775359" y="1667347"/>
                </a:cubicBezTo>
                <a:cubicBezTo>
                  <a:pt x="2818221" y="1791172"/>
                  <a:pt x="2980147" y="1892772"/>
                  <a:pt x="3127784" y="1895947"/>
                </a:cubicBezTo>
                <a:cubicBezTo>
                  <a:pt x="3275422" y="1899122"/>
                  <a:pt x="3635784" y="1640360"/>
                  <a:pt x="3661184" y="1686397"/>
                </a:cubicBezTo>
                <a:cubicBezTo>
                  <a:pt x="3686584" y="1732434"/>
                  <a:pt x="3429409" y="2015010"/>
                  <a:pt x="3280184" y="2172172"/>
                </a:cubicBezTo>
                <a:cubicBezTo>
                  <a:pt x="3130959" y="2329334"/>
                  <a:pt x="2903946" y="2581747"/>
                  <a:pt x="2765834" y="2629372"/>
                </a:cubicBezTo>
                <a:cubicBezTo>
                  <a:pt x="2627722" y="2676997"/>
                  <a:pt x="2622959" y="2530947"/>
                  <a:pt x="2451509" y="2457922"/>
                </a:cubicBezTo>
                <a:cubicBezTo>
                  <a:pt x="2280059" y="2384897"/>
                  <a:pt x="1908584" y="2283297"/>
                  <a:pt x="1737134" y="2191222"/>
                </a:cubicBezTo>
                <a:cubicBezTo>
                  <a:pt x="1565684" y="2099147"/>
                  <a:pt x="1519646" y="2010247"/>
                  <a:pt x="1422809" y="1905472"/>
                </a:cubicBezTo>
                <a:cubicBezTo>
                  <a:pt x="1325972" y="1800697"/>
                  <a:pt x="1168809" y="1664172"/>
                  <a:pt x="1156109" y="1562572"/>
                </a:cubicBezTo>
                <a:cubicBezTo>
                  <a:pt x="1143409" y="1460972"/>
                  <a:pt x="1346609" y="1383184"/>
                  <a:pt x="1346609" y="1295872"/>
                </a:cubicBezTo>
                <a:cubicBezTo>
                  <a:pt x="1346609" y="1208560"/>
                  <a:pt x="1232309" y="1159347"/>
                  <a:pt x="1156109" y="1038697"/>
                </a:cubicBezTo>
                <a:cubicBezTo>
                  <a:pt x="1079909" y="918047"/>
                  <a:pt x="998946" y="630709"/>
                  <a:pt x="889409" y="571972"/>
                </a:cubicBezTo>
                <a:cubicBezTo>
                  <a:pt x="779872" y="513235"/>
                  <a:pt x="613184" y="640234"/>
                  <a:pt x="498884" y="686272"/>
                </a:cubicBezTo>
                <a:cubicBezTo>
                  <a:pt x="384584" y="732310"/>
                  <a:pt x="273459" y="827560"/>
                  <a:pt x="203609" y="848197"/>
                </a:cubicBezTo>
                <a:cubicBezTo>
                  <a:pt x="133759" y="868834"/>
                  <a:pt x="-80553" y="837084"/>
                  <a:pt x="32159" y="724372"/>
                </a:cubicBezTo>
                <a:cubicBezTo>
                  <a:pt x="144871" y="611660"/>
                  <a:pt x="656047" y="292572"/>
                  <a:pt x="879884" y="171922"/>
                </a:cubicBezTo>
                <a:close/>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solidFill>
                  <a:srgbClr val="FF0000"/>
                </a:solidFill>
              </a:rPr>
              <a:t>	</a:t>
            </a:r>
            <a:r>
              <a:rPr lang="fr-BE" sz="1800" b="1" dirty="0" err="1">
                <a:solidFill>
                  <a:srgbClr val="FF0000"/>
                </a:solidFill>
              </a:rPr>
              <a:t>Langzeitparken</a:t>
            </a:r>
            <a:r>
              <a:rPr lang="fr-BE" sz="1800" b="1" dirty="0">
                <a:solidFill>
                  <a:srgbClr val="FF0000"/>
                </a:solidFill>
              </a:rPr>
              <a:t> </a:t>
            </a:r>
          </a:p>
          <a:p>
            <a:pPr algn="ctr"/>
            <a:r>
              <a:rPr lang="fr-BE" sz="1800" b="1" dirty="0">
                <a:solidFill>
                  <a:srgbClr val="FF0000"/>
                </a:solidFill>
              </a:rPr>
              <a:t>	</a:t>
            </a:r>
            <a:r>
              <a:rPr lang="fr-BE" sz="1800" b="1" dirty="0" err="1">
                <a:solidFill>
                  <a:srgbClr val="FF0000"/>
                </a:solidFill>
              </a:rPr>
              <a:t>abschrecken</a:t>
            </a:r>
            <a:endParaRPr lang="fr-BE" sz="1800" b="1" dirty="0">
              <a:solidFill>
                <a:srgbClr val="FF0000"/>
              </a:solidFill>
            </a:endParaRPr>
          </a:p>
        </p:txBody>
      </p:sp>
      <p:cxnSp>
        <p:nvCxnSpPr>
          <p:cNvPr id="22" name="Connecteur droit avec flèche 21">
            <a:extLst>
              <a:ext uri="{FF2B5EF4-FFF2-40B4-BE49-F238E27FC236}">
                <a16:creationId xmlns:a16="http://schemas.microsoft.com/office/drawing/2014/main" id="{23864EB0-F004-D8E5-90D2-B3D084FF3F2B}"/>
              </a:ext>
            </a:extLst>
          </p:cNvPr>
          <p:cNvCxnSpPr>
            <a:cxnSpLocks/>
          </p:cNvCxnSpPr>
          <p:nvPr/>
        </p:nvCxnSpPr>
        <p:spPr>
          <a:xfrm flipV="1">
            <a:off x="7104112" y="4221088"/>
            <a:ext cx="1224136" cy="73755"/>
          </a:xfrm>
          <a:prstGeom prst="straightConnector1">
            <a:avLst/>
          </a:prstGeom>
          <a:ln w="28575" cap="flat" cmpd="sng" algn="ctr">
            <a:solidFill>
              <a:srgbClr val="000000"/>
            </a:solidFill>
            <a:prstDash val="solid"/>
            <a:round/>
            <a:headEnd type="oval" w="med" len="sm"/>
            <a:tailEnd type="triangle" w="lg" len="med"/>
          </a:ln>
        </p:spPr>
        <p:style>
          <a:lnRef idx="0">
            <a:scrgbClr r="0" g="0" b="0"/>
          </a:lnRef>
          <a:fillRef idx="0">
            <a:scrgbClr r="0" g="0" b="0"/>
          </a:fillRef>
          <a:effectRef idx="0">
            <a:scrgbClr r="0" g="0" b="0"/>
          </a:effectRef>
          <a:fontRef idx="minor">
            <a:schemeClr val="tx1"/>
          </a:fontRef>
        </p:style>
      </p:cxnSp>
      <p:cxnSp>
        <p:nvCxnSpPr>
          <p:cNvPr id="26" name="Connecteur droit avec flèche 25">
            <a:extLst>
              <a:ext uri="{FF2B5EF4-FFF2-40B4-BE49-F238E27FC236}">
                <a16:creationId xmlns:a16="http://schemas.microsoft.com/office/drawing/2014/main" id="{E64EF231-4089-ADAA-549A-CF3B74D5E2B9}"/>
              </a:ext>
            </a:extLst>
          </p:cNvPr>
          <p:cNvCxnSpPr>
            <a:cxnSpLocks/>
          </p:cNvCxnSpPr>
          <p:nvPr/>
        </p:nvCxnSpPr>
        <p:spPr>
          <a:xfrm flipH="1" flipV="1">
            <a:off x="8542758" y="4365104"/>
            <a:ext cx="1326891" cy="1169860"/>
          </a:xfrm>
          <a:prstGeom prst="straightConnector1">
            <a:avLst/>
          </a:prstGeom>
          <a:ln w="28575" cap="flat" cmpd="sng" algn="ctr">
            <a:solidFill>
              <a:srgbClr val="000000"/>
            </a:solidFill>
            <a:prstDash val="solid"/>
            <a:round/>
            <a:headEnd type="oval" w="med" len="sm"/>
            <a:tailEnd type="triangle" w="lg" len="med"/>
          </a:ln>
        </p:spPr>
        <p:style>
          <a:lnRef idx="0">
            <a:scrgbClr r="0" g="0" b="0"/>
          </a:lnRef>
          <a:fillRef idx="0">
            <a:scrgbClr r="0" g="0" b="0"/>
          </a:fillRef>
          <a:effectRef idx="0">
            <a:scrgbClr r="0" g="0" b="0"/>
          </a:effectRef>
          <a:fontRef idx="minor">
            <a:schemeClr val="tx1"/>
          </a:fontRef>
        </p:style>
      </p:cxnSp>
      <p:sp>
        <p:nvSpPr>
          <p:cNvPr id="30" name="ZoneTexte 29">
            <a:extLst>
              <a:ext uri="{FF2B5EF4-FFF2-40B4-BE49-F238E27FC236}">
                <a16:creationId xmlns:a16="http://schemas.microsoft.com/office/drawing/2014/main" id="{C659C6E6-CC91-E72F-9BF5-27763BEC5299}"/>
              </a:ext>
            </a:extLst>
          </p:cNvPr>
          <p:cNvSpPr txBox="1"/>
          <p:nvPr/>
        </p:nvSpPr>
        <p:spPr>
          <a:xfrm>
            <a:off x="7836631" y="1945865"/>
            <a:ext cx="1638782" cy="338554"/>
          </a:xfrm>
          <a:prstGeom prst="rect">
            <a:avLst/>
          </a:prstGeom>
          <a:noFill/>
        </p:spPr>
        <p:txBody>
          <a:bodyPr wrap="none" rtlCol="0">
            <a:spAutoFit/>
          </a:bodyPr>
          <a:lstStyle/>
          <a:p>
            <a:r>
              <a:rPr lang="fr-BE" sz="1600" b="1" dirty="0">
                <a:solidFill>
                  <a:srgbClr val="000000"/>
                </a:solidFill>
              </a:rPr>
              <a:t>6 </a:t>
            </a:r>
            <a:r>
              <a:rPr lang="fr-BE" sz="1600" b="1" dirty="0" err="1">
                <a:solidFill>
                  <a:srgbClr val="000000"/>
                </a:solidFill>
              </a:rPr>
              <a:t>Minuten</a:t>
            </a:r>
            <a:r>
              <a:rPr lang="fr-BE" sz="1600" b="1" dirty="0">
                <a:solidFill>
                  <a:srgbClr val="000000"/>
                </a:solidFill>
              </a:rPr>
              <a:t> </a:t>
            </a:r>
            <a:r>
              <a:rPr lang="fr-BE" sz="1600" b="1" dirty="0" err="1">
                <a:solidFill>
                  <a:srgbClr val="000000"/>
                </a:solidFill>
              </a:rPr>
              <a:t>zu</a:t>
            </a:r>
            <a:r>
              <a:rPr lang="fr-BE" sz="1600" b="1" dirty="0">
                <a:solidFill>
                  <a:srgbClr val="000000"/>
                </a:solidFill>
              </a:rPr>
              <a:t> </a:t>
            </a:r>
            <a:r>
              <a:rPr lang="fr-BE" sz="1600" b="1" dirty="0" err="1">
                <a:solidFill>
                  <a:srgbClr val="000000"/>
                </a:solidFill>
              </a:rPr>
              <a:t>Fuß</a:t>
            </a:r>
            <a:endParaRPr lang="fr-BE" sz="1600" b="1" dirty="0">
              <a:solidFill>
                <a:srgbClr val="000000"/>
              </a:solidFill>
            </a:endParaRPr>
          </a:p>
        </p:txBody>
      </p:sp>
      <p:sp>
        <p:nvSpPr>
          <p:cNvPr id="31" name="ZoneTexte 30">
            <a:extLst>
              <a:ext uri="{FF2B5EF4-FFF2-40B4-BE49-F238E27FC236}">
                <a16:creationId xmlns:a16="http://schemas.microsoft.com/office/drawing/2014/main" id="{017083CD-B63F-75A1-EB9E-E3A3B6858351}"/>
              </a:ext>
            </a:extLst>
          </p:cNvPr>
          <p:cNvSpPr txBox="1"/>
          <p:nvPr/>
        </p:nvSpPr>
        <p:spPr>
          <a:xfrm>
            <a:off x="9696400" y="5059778"/>
            <a:ext cx="1638782" cy="338554"/>
          </a:xfrm>
          <a:prstGeom prst="rect">
            <a:avLst/>
          </a:prstGeom>
          <a:noFill/>
        </p:spPr>
        <p:txBody>
          <a:bodyPr wrap="none" rtlCol="0">
            <a:spAutoFit/>
          </a:bodyPr>
          <a:lstStyle/>
          <a:p>
            <a:r>
              <a:rPr lang="fr-BE" sz="1600" b="1" dirty="0">
                <a:solidFill>
                  <a:srgbClr val="000000"/>
                </a:solidFill>
              </a:rPr>
              <a:t>5 </a:t>
            </a:r>
            <a:r>
              <a:rPr lang="fr-BE" sz="1600" b="1" dirty="0" err="1">
                <a:solidFill>
                  <a:srgbClr val="000000"/>
                </a:solidFill>
              </a:rPr>
              <a:t>Minuten</a:t>
            </a:r>
            <a:r>
              <a:rPr lang="fr-BE" sz="1600" b="1" dirty="0">
                <a:solidFill>
                  <a:srgbClr val="000000"/>
                </a:solidFill>
              </a:rPr>
              <a:t> </a:t>
            </a:r>
            <a:r>
              <a:rPr lang="fr-BE" sz="1600" b="1" dirty="0" err="1">
                <a:solidFill>
                  <a:srgbClr val="000000"/>
                </a:solidFill>
              </a:rPr>
              <a:t>zu</a:t>
            </a:r>
            <a:r>
              <a:rPr lang="fr-BE" sz="1600" b="1" dirty="0">
                <a:solidFill>
                  <a:srgbClr val="000000"/>
                </a:solidFill>
              </a:rPr>
              <a:t> </a:t>
            </a:r>
            <a:r>
              <a:rPr lang="fr-BE" sz="1600" b="1" dirty="0" err="1">
                <a:solidFill>
                  <a:srgbClr val="000000"/>
                </a:solidFill>
              </a:rPr>
              <a:t>Fuß</a:t>
            </a:r>
            <a:endParaRPr lang="fr-BE" sz="1600" b="1" dirty="0">
              <a:solidFill>
                <a:srgbClr val="000000"/>
              </a:solidFill>
            </a:endParaRPr>
          </a:p>
        </p:txBody>
      </p:sp>
      <p:sp>
        <p:nvSpPr>
          <p:cNvPr id="32" name="ZoneTexte 31">
            <a:extLst>
              <a:ext uri="{FF2B5EF4-FFF2-40B4-BE49-F238E27FC236}">
                <a16:creationId xmlns:a16="http://schemas.microsoft.com/office/drawing/2014/main" id="{40CFC22B-AE1A-13D0-F52F-17E5237576B9}"/>
              </a:ext>
            </a:extLst>
          </p:cNvPr>
          <p:cNvSpPr txBox="1"/>
          <p:nvPr/>
        </p:nvSpPr>
        <p:spPr>
          <a:xfrm>
            <a:off x="6280017" y="4644280"/>
            <a:ext cx="1067536" cy="584775"/>
          </a:xfrm>
          <a:prstGeom prst="rect">
            <a:avLst/>
          </a:prstGeom>
          <a:noFill/>
        </p:spPr>
        <p:txBody>
          <a:bodyPr wrap="none" rtlCol="0">
            <a:spAutoFit/>
          </a:bodyPr>
          <a:lstStyle/>
          <a:p>
            <a:pPr algn="ctr"/>
            <a:r>
              <a:rPr lang="fr-BE" sz="1600" b="1" dirty="0">
                <a:solidFill>
                  <a:srgbClr val="000000"/>
                </a:solidFill>
              </a:rPr>
              <a:t>4 </a:t>
            </a:r>
            <a:r>
              <a:rPr lang="fr-BE" sz="1600" b="1" dirty="0" err="1">
                <a:solidFill>
                  <a:srgbClr val="000000"/>
                </a:solidFill>
              </a:rPr>
              <a:t>Minuten</a:t>
            </a:r>
            <a:r>
              <a:rPr lang="fr-BE" sz="1600" b="1" dirty="0">
                <a:solidFill>
                  <a:srgbClr val="000000"/>
                </a:solidFill>
              </a:rPr>
              <a:t> </a:t>
            </a:r>
          </a:p>
          <a:p>
            <a:pPr algn="ctr"/>
            <a:r>
              <a:rPr lang="fr-BE" sz="1600" b="1" dirty="0" err="1">
                <a:solidFill>
                  <a:srgbClr val="000000"/>
                </a:solidFill>
              </a:rPr>
              <a:t>zu</a:t>
            </a:r>
            <a:r>
              <a:rPr lang="fr-BE" sz="1600" b="1" dirty="0">
                <a:solidFill>
                  <a:srgbClr val="000000"/>
                </a:solidFill>
              </a:rPr>
              <a:t> </a:t>
            </a:r>
            <a:r>
              <a:rPr lang="fr-BE" sz="1600" b="1" dirty="0" err="1">
                <a:solidFill>
                  <a:srgbClr val="000000"/>
                </a:solidFill>
              </a:rPr>
              <a:t>Fuß</a:t>
            </a:r>
            <a:endParaRPr lang="fr-BE" sz="1600" b="1" dirty="0">
              <a:solidFill>
                <a:srgbClr val="000000"/>
              </a:solidFill>
            </a:endParaRPr>
          </a:p>
        </p:txBody>
      </p:sp>
    </p:spTree>
    <p:extLst>
      <p:ext uri="{BB962C8B-B14F-4D97-AF65-F5344CB8AC3E}">
        <p14:creationId xmlns:p14="http://schemas.microsoft.com/office/powerpoint/2010/main" val="3152391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A696C20-F2CE-8D64-FD13-A4F5F281BD01}"/>
              </a:ext>
            </a:extLst>
          </p:cNvPr>
          <p:cNvSpPr>
            <a:spLocks noGrp="1"/>
          </p:cNvSpPr>
          <p:nvPr>
            <p:ph idx="10"/>
          </p:nvPr>
        </p:nvSpPr>
        <p:spPr/>
        <p:txBody>
          <a:bodyPr/>
          <a:lstStyle/>
          <a:p>
            <a:pPr marL="0" indent="0">
              <a:buNone/>
            </a:pPr>
            <a:r>
              <a:rPr lang="de-DE" sz="2000" dirty="0"/>
              <a:t>Um Anreize für mittel- und langfristiges Parken in der Nähe des Zentrums zu schaffen, muss an verschiedenen Punkten parallel gearbeitet werden:</a:t>
            </a:r>
            <a:endParaRPr lang="fr-BE" sz="2000" dirty="0"/>
          </a:p>
          <a:p>
            <a:pPr>
              <a:buFont typeface="Arial" panose="020B0604020202020204" pitchFamily="34" charset="0"/>
              <a:buChar char="•"/>
            </a:pPr>
            <a:r>
              <a:rPr lang="fr-BE" sz="2000" dirty="0"/>
              <a:t>die </a:t>
            </a:r>
            <a:r>
              <a:rPr lang="fr-BE" sz="2000" b="1" dirty="0" err="1"/>
              <a:t>Kommunikation</a:t>
            </a:r>
            <a:r>
              <a:rPr lang="fr-BE" sz="2000" dirty="0"/>
              <a:t> in </a:t>
            </a:r>
            <a:r>
              <a:rPr lang="fr-BE" sz="2000" dirty="0" err="1"/>
              <a:t>Richtung</a:t>
            </a:r>
            <a:r>
              <a:rPr lang="fr-BE" sz="2000" dirty="0"/>
              <a:t> </a:t>
            </a:r>
            <a:r>
              <a:rPr lang="fr-BE" sz="2000" dirty="0" err="1"/>
              <a:t>Arbeiter</a:t>
            </a:r>
            <a:r>
              <a:rPr lang="fr-BE" sz="2000" dirty="0"/>
              <a:t> (-</a:t>
            </a:r>
            <a:r>
              <a:rPr lang="fr-BE" sz="2000" dirty="0" err="1"/>
              <a:t>innen</a:t>
            </a:r>
            <a:r>
              <a:rPr lang="fr-BE" sz="2000" dirty="0"/>
              <a:t>), </a:t>
            </a:r>
            <a:r>
              <a:rPr lang="fr-BE" sz="2000" dirty="0" err="1"/>
              <a:t>Geschäftsleute</a:t>
            </a:r>
            <a:r>
              <a:rPr lang="fr-BE" sz="2000" dirty="0"/>
              <a:t> und </a:t>
            </a:r>
            <a:r>
              <a:rPr lang="fr-BE" sz="2000" dirty="0" err="1"/>
              <a:t>Langzeitbesucher</a:t>
            </a:r>
            <a:r>
              <a:rPr lang="fr-BE" sz="2000" dirty="0"/>
              <a:t> (-</a:t>
            </a:r>
            <a:r>
              <a:rPr lang="fr-BE" sz="2000" dirty="0" err="1"/>
              <a:t>innen</a:t>
            </a:r>
            <a:r>
              <a:rPr lang="fr-BE" sz="2000" dirty="0"/>
              <a:t>)</a:t>
            </a:r>
          </a:p>
          <a:p>
            <a:pPr>
              <a:buFont typeface="Arial" panose="020B0604020202020204" pitchFamily="34" charset="0"/>
              <a:buChar char="•"/>
            </a:pPr>
            <a:r>
              <a:rPr lang="fr-BE" sz="2000" dirty="0"/>
              <a:t>die </a:t>
            </a:r>
            <a:r>
              <a:rPr lang="fr-BE" sz="2000" b="1" dirty="0" err="1"/>
              <a:t>Ausschilderung</a:t>
            </a:r>
            <a:r>
              <a:rPr lang="fr-BE" sz="2000" b="1" dirty="0"/>
              <a:t> </a:t>
            </a:r>
            <a:r>
              <a:rPr lang="fr-BE" sz="2000" dirty="0"/>
              <a:t>der </a:t>
            </a:r>
            <a:r>
              <a:rPr lang="fr-BE" sz="2000" dirty="0" err="1"/>
              <a:t>Parkplätze</a:t>
            </a:r>
            <a:r>
              <a:rPr lang="fr-BE" sz="2000" dirty="0"/>
              <a:t> (mit </a:t>
            </a:r>
            <a:r>
              <a:rPr lang="fr-BE" sz="2000" dirty="0" err="1"/>
              <a:t>Hinweis</a:t>
            </a:r>
            <a:r>
              <a:rPr lang="fr-BE" sz="2000" dirty="0"/>
              <a:t> </a:t>
            </a:r>
            <a:r>
              <a:rPr lang="fr-BE" sz="2000" dirty="0" err="1"/>
              <a:t>auf</a:t>
            </a:r>
            <a:r>
              <a:rPr lang="fr-BE" sz="2000" dirty="0"/>
              <a:t> die </a:t>
            </a:r>
            <a:r>
              <a:rPr lang="fr-BE" sz="2000" dirty="0" err="1"/>
              <a:t>unbegrenzte</a:t>
            </a:r>
            <a:r>
              <a:rPr lang="fr-BE" sz="2000" dirty="0"/>
              <a:t> </a:t>
            </a:r>
            <a:r>
              <a:rPr lang="fr-BE" sz="2000" dirty="0" err="1"/>
              <a:t>Dauer</a:t>
            </a:r>
            <a:r>
              <a:rPr lang="fr-BE" sz="2000" dirty="0"/>
              <a:t>,  die </a:t>
            </a:r>
            <a:r>
              <a:rPr lang="fr-BE" sz="2000" dirty="0" err="1"/>
              <a:t>Unentgeltlichkeit</a:t>
            </a:r>
            <a:r>
              <a:rPr lang="fr-BE" sz="2000" dirty="0"/>
              <a:t> und die </a:t>
            </a:r>
            <a:r>
              <a:rPr lang="fr-BE" sz="2000" dirty="0" err="1"/>
              <a:t>Dauer</a:t>
            </a:r>
            <a:r>
              <a:rPr lang="fr-BE" sz="2000" dirty="0"/>
              <a:t> des </a:t>
            </a:r>
            <a:r>
              <a:rPr lang="fr-BE" sz="2000" dirty="0" err="1"/>
              <a:t>Fußweges</a:t>
            </a:r>
            <a:r>
              <a:rPr lang="fr-BE" sz="2000" dirty="0"/>
              <a:t>)</a:t>
            </a:r>
          </a:p>
          <a:p>
            <a:pPr>
              <a:buFont typeface="Arial" panose="020B0604020202020204" pitchFamily="34" charset="0"/>
              <a:buChar char="•"/>
            </a:pPr>
            <a:r>
              <a:rPr lang="fr-BE" sz="2000" dirty="0"/>
              <a:t>Die </a:t>
            </a:r>
            <a:r>
              <a:rPr lang="fr-BE" sz="2000" dirty="0" err="1"/>
              <a:t>Verbesserung</a:t>
            </a:r>
            <a:r>
              <a:rPr lang="fr-BE" sz="2000" dirty="0"/>
              <a:t> der </a:t>
            </a:r>
            <a:r>
              <a:rPr lang="fr-BE" sz="2000" b="1" dirty="0" err="1"/>
              <a:t>Fortbewegungsmöglichkeiten</a:t>
            </a:r>
            <a:r>
              <a:rPr lang="fr-BE" sz="2000" dirty="0"/>
              <a:t> (</a:t>
            </a:r>
            <a:r>
              <a:rPr lang="fr-BE" sz="2000" dirty="0" err="1"/>
              <a:t>Komfort</a:t>
            </a:r>
            <a:r>
              <a:rPr lang="fr-BE" sz="2000" dirty="0"/>
              <a:t>, </a:t>
            </a:r>
            <a:r>
              <a:rPr lang="fr-BE" sz="2000" dirty="0" err="1"/>
              <a:t>Gemütlichkeit</a:t>
            </a:r>
            <a:r>
              <a:rPr lang="fr-BE" sz="2000" dirty="0"/>
              <a:t> </a:t>
            </a:r>
            <a:r>
              <a:rPr lang="fr-BE" sz="2000" dirty="0" err="1"/>
              <a:t>usw</a:t>
            </a:r>
            <a:r>
              <a:rPr lang="fr-BE" sz="2000" dirty="0"/>
              <a:t>.) </a:t>
            </a:r>
            <a:r>
              <a:rPr lang="fr-BE" sz="2000" dirty="0" err="1"/>
              <a:t>zwischen</a:t>
            </a:r>
            <a:r>
              <a:rPr lang="fr-BE" sz="2000" dirty="0"/>
              <a:t> den </a:t>
            </a:r>
            <a:r>
              <a:rPr lang="fr-BE" sz="2000" dirty="0" err="1"/>
              <a:t>Parkflächen</a:t>
            </a:r>
            <a:r>
              <a:rPr lang="fr-BE" sz="2000" dirty="0"/>
              <a:t> und </a:t>
            </a:r>
            <a:r>
              <a:rPr lang="fr-BE" sz="2000" dirty="0" err="1"/>
              <a:t>dem</a:t>
            </a:r>
            <a:r>
              <a:rPr lang="fr-BE" sz="2000" dirty="0"/>
              <a:t> Zentrum</a:t>
            </a:r>
          </a:p>
          <a:p>
            <a:pPr>
              <a:buFont typeface="Arial" panose="020B0604020202020204" pitchFamily="34" charset="0"/>
              <a:buChar char="•"/>
            </a:pPr>
            <a:r>
              <a:rPr lang="fr-BE" sz="2000" dirty="0"/>
              <a:t>Die </a:t>
            </a:r>
            <a:r>
              <a:rPr lang="fr-BE" sz="2000" dirty="0" err="1"/>
              <a:t>regelmäßige</a:t>
            </a:r>
            <a:r>
              <a:rPr lang="fr-BE" sz="2000" dirty="0"/>
              <a:t> </a:t>
            </a:r>
            <a:r>
              <a:rPr lang="fr-BE" sz="2000" b="1" dirty="0" err="1"/>
              <a:t>Kontrolle</a:t>
            </a:r>
            <a:r>
              <a:rPr lang="fr-BE" sz="2000" dirty="0"/>
              <a:t> der </a:t>
            </a:r>
            <a:r>
              <a:rPr lang="fr-BE" sz="2000" dirty="0" err="1"/>
              <a:t>Parkdauer</a:t>
            </a:r>
            <a:r>
              <a:rPr lang="fr-BE" sz="2000" dirty="0"/>
              <a:t> in der </a:t>
            </a:r>
            <a:r>
              <a:rPr lang="fr-BE" sz="2000" dirty="0" err="1"/>
              <a:t>blauen</a:t>
            </a:r>
            <a:r>
              <a:rPr lang="fr-BE" sz="2000" dirty="0"/>
              <a:t> Zone</a:t>
            </a:r>
          </a:p>
          <a:p>
            <a:pPr>
              <a:buFont typeface="Arial" panose="020B0604020202020204" pitchFamily="34" charset="0"/>
              <a:buChar char="•"/>
            </a:pPr>
            <a:endParaRPr lang="fr-BE" sz="2000" dirty="0"/>
          </a:p>
          <a:p>
            <a:pPr marL="0" indent="0">
              <a:buNone/>
            </a:pPr>
            <a:endParaRPr lang="fr-BE" dirty="0"/>
          </a:p>
        </p:txBody>
      </p:sp>
      <p:pic>
        <p:nvPicPr>
          <p:cNvPr id="6" name="Picture 4" descr="Park &amp; Walk Bristol Airport – Cheapest Secure Parking">
            <a:extLst>
              <a:ext uri="{FF2B5EF4-FFF2-40B4-BE49-F238E27FC236}">
                <a16:creationId xmlns:a16="http://schemas.microsoft.com/office/drawing/2014/main" id="{0EE0FCF1-354F-7DDF-89F0-790C756DFC5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8729" y="4751364"/>
            <a:ext cx="2017386" cy="13706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avaux du pôle gare d'Hazebrouck : une campagne pour faire connaître les  parkings à disposition - Communauté de communes de Flandre intérieure">
            <a:extLst>
              <a:ext uri="{FF2B5EF4-FFF2-40B4-BE49-F238E27FC236}">
                <a16:creationId xmlns:a16="http://schemas.microsoft.com/office/drawing/2014/main" id="{B99A577B-98DD-089C-0D7E-52C4196141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0327" y="3428999"/>
            <a:ext cx="2632199" cy="333762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D5B712F-15E7-7534-E4B9-58A8D22B65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2989" y="3566766"/>
            <a:ext cx="2612460" cy="29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0BE6721E-E51A-9DB8-5F24-829EA3B14376}"/>
              </a:ext>
            </a:extLst>
          </p:cNvPr>
          <p:cNvSpPr txBox="1"/>
          <p:nvPr/>
        </p:nvSpPr>
        <p:spPr>
          <a:xfrm>
            <a:off x="6306738" y="6428075"/>
            <a:ext cx="2036327" cy="338554"/>
          </a:xfrm>
          <a:prstGeom prst="rect">
            <a:avLst/>
          </a:prstGeom>
          <a:noFill/>
        </p:spPr>
        <p:txBody>
          <a:bodyPr wrap="none" rtlCol="0">
            <a:spAutoFit/>
          </a:bodyPr>
          <a:lstStyle/>
          <a:p>
            <a:r>
              <a:rPr lang="fr-BE" sz="1600" dirty="0" err="1"/>
              <a:t>Schwarzer</a:t>
            </a:r>
            <a:r>
              <a:rPr lang="fr-BE" sz="1600" dirty="0"/>
              <a:t> </a:t>
            </a:r>
            <a:r>
              <a:rPr lang="fr-BE" sz="1600" dirty="0" err="1"/>
              <a:t>Weg</a:t>
            </a:r>
            <a:r>
              <a:rPr lang="fr-BE" sz="1600" dirty="0"/>
              <a:t> </a:t>
            </a:r>
            <a:r>
              <a:rPr lang="fr-BE" sz="1600" dirty="0" err="1"/>
              <a:t>heute</a:t>
            </a:r>
            <a:endParaRPr lang="fr-BE" sz="1600" dirty="0"/>
          </a:p>
        </p:txBody>
      </p:sp>
      <p:sp>
        <p:nvSpPr>
          <p:cNvPr id="9" name="ZoneTexte 8">
            <a:extLst>
              <a:ext uri="{FF2B5EF4-FFF2-40B4-BE49-F238E27FC236}">
                <a16:creationId xmlns:a16="http://schemas.microsoft.com/office/drawing/2014/main" id="{BCE51996-65A7-C87D-63E6-166429BF831D}"/>
              </a:ext>
            </a:extLst>
          </p:cNvPr>
          <p:cNvSpPr txBox="1"/>
          <p:nvPr/>
        </p:nvSpPr>
        <p:spPr>
          <a:xfrm>
            <a:off x="9278257" y="6428075"/>
            <a:ext cx="1786964" cy="338554"/>
          </a:xfrm>
          <a:prstGeom prst="rect">
            <a:avLst/>
          </a:prstGeom>
          <a:noFill/>
        </p:spPr>
        <p:txBody>
          <a:bodyPr wrap="none" rtlCol="0">
            <a:spAutoFit/>
          </a:bodyPr>
          <a:lstStyle/>
          <a:p>
            <a:r>
              <a:rPr lang="fr-BE" sz="1600" dirty="0" err="1"/>
              <a:t>Gestaltungsbeispiel</a:t>
            </a:r>
            <a:endParaRPr lang="fr-BE" sz="1600" dirty="0"/>
          </a:p>
        </p:txBody>
      </p:sp>
      <p:sp>
        <p:nvSpPr>
          <p:cNvPr id="4" name="Espace réservé du numéro de diapositive 1">
            <a:extLst>
              <a:ext uri="{FF2B5EF4-FFF2-40B4-BE49-F238E27FC236}">
                <a16:creationId xmlns:a16="http://schemas.microsoft.com/office/drawing/2014/main" id="{4F8A6671-92A7-F5C3-F09B-66F4FE1498FA}"/>
              </a:ext>
            </a:extLst>
          </p:cNvPr>
          <p:cNvSpPr>
            <a:spLocks noGrp="1"/>
          </p:cNvSpPr>
          <p:nvPr>
            <p:ph type="sldNum" sz="quarter" idx="7"/>
          </p:nvPr>
        </p:nvSpPr>
        <p:spPr>
          <a:xfrm>
            <a:off x="11640616" y="260648"/>
            <a:ext cx="433264" cy="272995"/>
          </a:xfrm>
        </p:spPr>
        <p:txBody>
          <a:bodyPr/>
          <a:lstStyle/>
          <a:p>
            <a:fld id="{B6F15528-21DE-4FAA-801E-634DDDAF4B2B}" type="slidenum">
              <a:rPr lang="fr-BE" smtClean="0"/>
              <a:pPr/>
              <a:t>41</a:t>
            </a:fld>
            <a:endParaRPr lang="fr-BE"/>
          </a:p>
        </p:txBody>
      </p:sp>
      <p:grpSp>
        <p:nvGrpSpPr>
          <p:cNvPr id="3" name="Groupe 2">
            <a:extLst>
              <a:ext uri="{FF2B5EF4-FFF2-40B4-BE49-F238E27FC236}">
                <a16:creationId xmlns:a16="http://schemas.microsoft.com/office/drawing/2014/main" id="{85B77144-84FB-6ECB-D976-A677E9F410A5}"/>
              </a:ext>
            </a:extLst>
          </p:cNvPr>
          <p:cNvGrpSpPr/>
          <p:nvPr/>
        </p:nvGrpSpPr>
        <p:grpSpPr>
          <a:xfrm>
            <a:off x="45666" y="4100902"/>
            <a:ext cx="2906004" cy="512541"/>
            <a:chOff x="2181884" y="3081229"/>
            <a:chExt cx="2906004" cy="563795"/>
          </a:xfrm>
        </p:grpSpPr>
        <p:sp>
          <p:nvSpPr>
            <p:cNvPr id="10" name="Rectangle : coins arrondis 9">
              <a:extLst>
                <a:ext uri="{FF2B5EF4-FFF2-40B4-BE49-F238E27FC236}">
                  <a16:creationId xmlns:a16="http://schemas.microsoft.com/office/drawing/2014/main" id="{06E37253-BECD-F3D1-B27B-17AB3F9A8C34}"/>
                </a:ext>
              </a:extLst>
            </p:cNvPr>
            <p:cNvSpPr/>
            <p:nvPr/>
          </p:nvSpPr>
          <p:spPr>
            <a:xfrm>
              <a:off x="2417275" y="3081229"/>
              <a:ext cx="2670613" cy="547688"/>
            </a:xfrm>
            <a:prstGeom prst="roundRect">
              <a:avLst/>
            </a:prstGeom>
            <a:solidFill>
              <a:srgbClr val="00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021CCE4E-002B-CCFA-C75A-58772CFED985}"/>
                </a:ext>
              </a:extLst>
            </p:cNvPr>
            <p:cNvSpPr txBox="1"/>
            <p:nvPr/>
          </p:nvSpPr>
          <p:spPr>
            <a:xfrm>
              <a:off x="2181884" y="3188513"/>
              <a:ext cx="1978937" cy="338554"/>
            </a:xfrm>
            <a:prstGeom prst="rect">
              <a:avLst/>
            </a:prstGeom>
            <a:noFill/>
          </p:spPr>
          <p:txBody>
            <a:bodyPr wrap="square" rtlCol="0">
              <a:spAutoFit/>
            </a:bodyPr>
            <a:lstStyle/>
            <a:p>
              <a:pPr algn="r"/>
              <a:r>
                <a:rPr lang="fr-FR" sz="1600" b="1" dirty="0">
                  <a:solidFill>
                    <a:schemeClr val="bg1"/>
                  </a:solidFill>
                </a:rPr>
                <a:t>Centre La Calamine</a:t>
              </a:r>
              <a:endParaRPr lang="fr-BE" sz="1600" b="1" dirty="0">
                <a:solidFill>
                  <a:schemeClr val="bg1"/>
                </a:solidFill>
              </a:endParaRPr>
            </a:p>
          </p:txBody>
        </p:sp>
        <p:sp>
          <p:nvSpPr>
            <p:cNvPr id="12" name="Ellipse 11">
              <a:extLst>
                <a:ext uri="{FF2B5EF4-FFF2-40B4-BE49-F238E27FC236}">
                  <a16:creationId xmlns:a16="http://schemas.microsoft.com/office/drawing/2014/main" id="{2100F5D9-1CA0-8EAD-A192-F7D38A2CF919}"/>
                </a:ext>
              </a:extLst>
            </p:cNvPr>
            <p:cNvSpPr/>
            <p:nvPr/>
          </p:nvSpPr>
          <p:spPr>
            <a:xfrm>
              <a:off x="4192401" y="3103073"/>
              <a:ext cx="504000" cy="50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Graphique 13" descr="Marcher avec un remplissage uni">
              <a:extLst>
                <a:ext uri="{FF2B5EF4-FFF2-40B4-BE49-F238E27FC236}">
                  <a16:creationId xmlns:a16="http://schemas.microsoft.com/office/drawing/2014/main" id="{3BB8BCCE-221F-14A0-4C86-624C78D464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7432" y="3124259"/>
              <a:ext cx="288000" cy="288000"/>
            </a:xfrm>
            <a:prstGeom prst="rect">
              <a:avLst/>
            </a:prstGeom>
          </p:spPr>
        </p:pic>
        <p:sp>
          <p:nvSpPr>
            <p:cNvPr id="15" name="ZoneTexte 14">
              <a:extLst>
                <a:ext uri="{FF2B5EF4-FFF2-40B4-BE49-F238E27FC236}">
                  <a16:creationId xmlns:a16="http://schemas.microsoft.com/office/drawing/2014/main" id="{18F34C4F-E59F-D917-38BC-510C8743E36A}"/>
                </a:ext>
              </a:extLst>
            </p:cNvPr>
            <p:cNvSpPr txBox="1"/>
            <p:nvPr/>
          </p:nvSpPr>
          <p:spPr>
            <a:xfrm>
              <a:off x="4192401" y="3338564"/>
              <a:ext cx="648072" cy="287130"/>
            </a:xfrm>
            <a:prstGeom prst="rect">
              <a:avLst/>
            </a:prstGeom>
            <a:noFill/>
          </p:spPr>
          <p:txBody>
            <a:bodyPr wrap="square" rtlCol="0">
              <a:spAutoFit/>
            </a:bodyPr>
            <a:lstStyle/>
            <a:p>
              <a:r>
                <a:rPr lang="fr-FR" sz="1200" i="1">
                  <a:solidFill>
                    <a:srgbClr val="000099"/>
                  </a:solidFill>
                </a:rPr>
                <a:t>5 min</a:t>
              </a:r>
              <a:endParaRPr lang="fr-BE" sz="1200" i="1">
                <a:solidFill>
                  <a:srgbClr val="000099"/>
                </a:solidFill>
              </a:endParaRPr>
            </a:p>
          </p:txBody>
        </p:sp>
        <p:pic>
          <p:nvPicPr>
            <p:cNvPr id="16" name="Graphique 15" descr="Flèche vers la droite avec un remplissage uni">
              <a:extLst>
                <a:ext uri="{FF2B5EF4-FFF2-40B4-BE49-F238E27FC236}">
                  <a16:creationId xmlns:a16="http://schemas.microsoft.com/office/drawing/2014/main" id="{F14A87A9-3920-5229-F8DB-3E8C7BCF880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2012"/>
            <a:stretch/>
          </p:blipFill>
          <p:spPr>
            <a:xfrm>
              <a:off x="4755140" y="3090748"/>
              <a:ext cx="295279" cy="554276"/>
            </a:xfrm>
            <a:prstGeom prst="rect">
              <a:avLst/>
            </a:prstGeom>
          </p:spPr>
        </p:pic>
      </p:grpSp>
      <p:sp>
        <p:nvSpPr>
          <p:cNvPr id="20" name="Titre 2">
            <a:extLst>
              <a:ext uri="{FF2B5EF4-FFF2-40B4-BE49-F238E27FC236}">
                <a16:creationId xmlns:a16="http://schemas.microsoft.com/office/drawing/2014/main" id="{2AF32814-FD72-0514-C18C-1EE82E1838F6}"/>
              </a:ext>
            </a:extLst>
          </p:cNvPr>
          <p:cNvSpPr>
            <a:spLocks noGrp="1"/>
          </p:cNvSpPr>
          <p:nvPr>
            <p:ph type="title"/>
          </p:nvPr>
        </p:nvSpPr>
        <p:spPr>
          <a:xfrm>
            <a:off x="838200" y="145008"/>
            <a:ext cx="9133773" cy="547688"/>
          </a:xfrm>
        </p:spPr>
        <p:txBody>
          <a:bodyPr/>
          <a:lstStyle/>
          <a:p>
            <a:r>
              <a:rPr lang="fr-BE" dirty="0" err="1"/>
              <a:t>Mittel</a:t>
            </a:r>
            <a:r>
              <a:rPr lang="fr-BE" dirty="0"/>
              <a:t>- und </a:t>
            </a:r>
            <a:r>
              <a:rPr lang="fr-BE" dirty="0" err="1"/>
              <a:t>langfristiges</a:t>
            </a:r>
            <a:r>
              <a:rPr lang="fr-BE" dirty="0"/>
              <a:t> </a:t>
            </a:r>
            <a:r>
              <a:rPr lang="fr-BE" dirty="0" err="1"/>
              <a:t>Parken</a:t>
            </a:r>
            <a:r>
              <a:rPr lang="fr-BE" dirty="0"/>
              <a:t> </a:t>
            </a:r>
            <a:r>
              <a:rPr lang="fr-BE" dirty="0" err="1"/>
              <a:t>verlagern</a:t>
            </a:r>
            <a:endParaRPr lang="fr-BE" dirty="0"/>
          </a:p>
        </p:txBody>
      </p:sp>
      <p:pic>
        <p:nvPicPr>
          <p:cNvPr id="21" name="Image 20">
            <a:extLst>
              <a:ext uri="{FF2B5EF4-FFF2-40B4-BE49-F238E27FC236}">
                <a16:creationId xmlns:a16="http://schemas.microsoft.com/office/drawing/2014/main" id="{2260322F-10C6-BF7F-FD73-58930F876F03}"/>
              </a:ext>
            </a:extLst>
          </p:cNvPr>
          <p:cNvPicPr>
            <a:picLocks noChangeAspect="1"/>
          </p:cNvPicPr>
          <p:nvPr/>
        </p:nvPicPr>
        <p:blipFill rotWithShape="1">
          <a:blip r:embed="rId9"/>
          <a:srcRect b="8095"/>
          <a:stretch/>
        </p:blipFill>
        <p:spPr>
          <a:xfrm>
            <a:off x="9278257" y="3031051"/>
            <a:ext cx="2807756" cy="3440627"/>
          </a:xfrm>
          <a:prstGeom prst="rect">
            <a:avLst/>
          </a:prstGeom>
        </p:spPr>
      </p:pic>
      <p:sp>
        <p:nvSpPr>
          <p:cNvPr id="22" name="ZoneTexte 21">
            <a:extLst>
              <a:ext uri="{FF2B5EF4-FFF2-40B4-BE49-F238E27FC236}">
                <a16:creationId xmlns:a16="http://schemas.microsoft.com/office/drawing/2014/main" id="{F86CF329-1660-0893-9120-74A039282D38}"/>
              </a:ext>
            </a:extLst>
          </p:cNvPr>
          <p:cNvSpPr txBox="1"/>
          <p:nvPr/>
        </p:nvSpPr>
        <p:spPr>
          <a:xfrm>
            <a:off x="263354" y="3369651"/>
            <a:ext cx="2669606" cy="584775"/>
          </a:xfrm>
          <a:prstGeom prst="rect">
            <a:avLst/>
          </a:prstGeom>
          <a:noFill/>
        </p:spPr>
        <p:txBody>
          <a:bodyPr wrap="square" rtlCol="0">
            <a:spAutoFit/>
          </a:bodyPr>
          <a:lstStyle/>
          <a:p>
            <a:r>
              <a:rPr lang="fr-BE" sz="1600" dirty="0" err="1"/>
              <a:t>Beispiel</a:t>
            </a:r>
            <a:r>
              <a:rPr lang="fr-BE" sz="1600" dirty="0"/>
              <a:t> </a:t>
            </a:r>
            <a:r>
              <a:rPr lang="fr-BE" sz="1600" dirty="0" err="1"/>
              <a:t>Verbesserung</a:t>
            </a:r>
            <a:endParaRPr lang="fr-BE" sz="1600" dirty="0"/>
          </a:p>
          <a:p>
            <a:r>
              <a:rPr lang="fr-BE" sz="1600" dirty="0"/>
              <a:t> der </a:t>
            </a:r>
            <a:r>
              <a:rPr lang="fr-BE" sz="1600" dirty="0" err="1"/>
              <a:t>Kommunikation</a:t>
            </a:r>
            <a:endParaRPr lang="fr-BE" sz="1600" dirty="0"/>
          </a:p>
        </p:txBody>
      </p:sp>
      <p:sp>
        <p:nvSpPr>
          <p:cNvPr id="23" name="Flèche : droite 22">
            <a:extLst>
              <a:ext uri="{FF2B5EF4-FFF2-40B4-BE49-F238E27FC236}">
                <a16:creationId xmlns:a16="http://schemas.microsoft.com/office/drawing/2014/main" id="{D4C26EED-4C44-6444-4A98-D1757DE4E4AD}"/>
              </a:ext>
            </a:extLst>
          </p:cNvPr>
          <p:cNvSpPr/>
          <p:nvPr/>
        </p:nvSpPr>
        <p:spPr>
          <a:xfrm>
            <a:off x="8732019" y="4452185"/>
            <a:ext cx="839674" cy="491603"/>
          </a:xfrm>
          <a:prstGeom prst="rightArrow">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70122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8BA7D75-E2E3-C6B8-75A2-9C9C6A87DE8D}"/>
              </a:ext>
            </a:extLst>
          </p:cNvPr>
          <p:cNvSpPr>
            <a:spLocks noGrp="1"/>
          </p:cNvSpPr>
          <p:nvPr>
            <p:ph type="sldNum" sz="quarter" idx="7"/>
          </p:nvPr>
        </p:nvSpPr>
        <p:spPr/>
        <p:txBody>
          <a:bodyPr/>
          <a:lstStyle/>
          <a:p>
            <a:fld id="{B6F15528-21DE-4FAA-801E-634DDDAF4B2B}" type="slidenum">
              <a:rPr lang="fr-BE" smtClean="0"/>
              <a:pPr/>
              <a:t>42</a:t>
            </a:fld>
            <a:endParaRPr lang="fr-BE"/>
          </a:p>
        </p:txBody>
      </p:sp>
      <p:sp>
        <p:nvSpPr>
          <p:cNvPr id="3" name="Titre 2">
            <a:extLst>
              <a:ext uri="{FF2B5EF4-FFF2-40B4-BE49-F238E27FC236}">
                <a16:creationId xmlns:a16="http://schemas.microsoft.com/office/drawing/2014/main" id="{1935E70C-6725-1FE5-DFB0-3AAB979048E1}"/>
              </a:ext>
            </a:extLst>
          </p:cNvPr>
          <p:cNvSpPr>
            <a:spLocks noGrp="1"/>
          </p:cNvSpPr>
          <p:nvPr>
            <p:ph type="title"/>
          </p:nvPr>
        </p:nvSpPr>
        <p:spPr/>
        <p:txBody>
          <a:bodyPr/>
          <a:lstStyle/>
          <a:p>
            <a:r>
              <a:rPr lang="fr-BE" dirty="0"/>
              <a:t>Kiss-and-Ride </a:t>
            </a:r>
            <a:r>
              <a:rPr lang="fr-BE" dirty="0" err="1"/>
              <a:t>nahe</a:t>
            </a:r>
            <a:r>
              <a:rPr lang="fr-BE" dirty="0"/>
              <a:t> der </a:t>
            </a:r>
            <a:r>
              <a:rPr lang="fr-BE" dirty="0" err="1"/>
              <a:t>Schulen</a:t>
            </a:r>
            <a:endParaRPr lang="fr-BE" dirty="0"/>
          </a:p>
        </p:txBody>
      </p:sp>
      <p:sp>
        <p:nvSpPr>
          <p:cNvPr id="4" name="Espace réservé du contenu 3">
            <a:extLst>
              <a:ext uri="{FF2B5EF4-FFF2-40B4-BE49-F238E27FC236}">
                <a16:creationId xmlns:a16="http://schemas.microsoft.com/office/drawing/2014/main" id="{E55B5B5C-B891-BDCA-2944-F3E34C61FEC5}"/>
              </a:ext>
            </a:extLst>
          </p:cNvPr>
          <p:cNvSpPr>
            <a:spLocks noGrp="1"/>
          </p:cNvSpPr>
          <p:nvPr>
            <p:ph idx="10"/>
          </p:nvPr>
        </p:nvSpPr>
        <p:spPr>
          <a:xfrm>
            <a:off x="371789" y="986467"/>
            <a:ext cx="11645091" cy="1208586"/>
          </a:xfrm>
        </p:spPr>
        <p:txBody>
          <a:bodyPr/>
          <a:lstStyle/>
          <a:p>
            <a:pPr marL="0" indent="0" algn="just">
              <a:buNone/>
            </a:pPr>
            <a:r>
              <a:rPr lang="fr-BE" sz="1800" dirty="0">
                <a:solidFill>
                  <a:schemeClr val="tx2">
                    <a:lumMod val="50000"/>
                  </a:schemeClr>
                </a:solidFill>
                <a:latin typeface="+mn-lt"/>
              </a:rPr>
              <a:t>Das </a:t>
            </a:r>
            <a:r>
              <a:rPr lang="fr-BE" sz="1800" dirty="0" err="1">
                <a:solidFill>
                  <a:schemeClr val="tx2">
                    <a:lumMod val="50000"/>
                  </a:schemeClr>
                </a:solidFill>
                <a:latin typeface="+mn-lt"/>
              </a:rPr>
              <a:t>Zählen</a:t>
            </a:r>
            <a:r>
              <a:rPr lang="fr-BE" sz="1800" dirty="0">
                <a:solidFill>
                  <a:schemeClr val="tx2">
                    <a:lumMod val="50000"/>
                  </a:schemeClr>
                </a:solidFill>
                <a:latin typeface="+mn-lt"/>
              </a:rPr>
              <a:t> der </a:t>
            </a:r>
            <a:r>
              <a:rPr lang="fr-BE" sz="1800" dirty="0" err="1">
                <a:solidFill>
                  <a:schemeClr val="tx2">
                    <a:lumMod val="50000"/>
                  </a:schemeClr>
                </a:solidFill>
                <a:latin typeface="+mn-lt"/>
              </a:rPr>
              <a:t>Parkmanöver</a:t>
            </a:r>
            <a:r>
              <a:rPr lang="fr-BE" sz="1800" dirty="0">
                <a:solidFill>
                  <a:schemeClr val="tx2">
                    <a:lumMod val="50000"/>
                  </a:schemeClr>
                </a:solidFill>
                <a:latin typeface="+mn-lt"/>
              </a:rPr>
              <a:t> </a:t>
            </a:r>
            <a:r>
              <a:rPr lang="fr-BE" sz="1800" dirty="0" err="1">
                <a:solidFill>
                  <a:schemeClr val="tx2">
                    <a:lumMod val="50000"/>
                  </a:schemeClr>
                </a:solidFill>
                <a:latin typeface="+mn-lt"/>
              </a:rPr>
              <a:t>hat</a:t>
            </a:r>
            <a:r>
              <a:rPr lang="fr-BE" sz="1800" dirty="0">
                <a:solidFill>
                  <a:schemeClr val="tx2">
                    <a:lumMod val="50000"/>
                  </a:schemeClr>
                </a:solidFill>
                <a:latin typeface="+mn-lt"/>
              </a:rPr>
              <a:t> </a:t>
            </a:r>
            <a:r>
              <a:rPr lang="fr-BE" sz="1800" dirty="0" err="1">
                <a:solidFill>
                  <a:schemeClr val="tx2">
                    <a:lumMod val="50000"/>
                  </a:schemeClr>
                </a:solidFill>
                <a:latin typeface="+mn-lt"/>
              </a:rPr>
              <a:t>Spitzen</a:t>
            </a:r>
            <a:r>
              <a:rPr lang="fr-BE" sz="1800" dirty="0">
                <a:solidFill>
                  <a:schemeClr val="tx2">
                    <a:lumMod val="50000"/>
                  </a:schemeClr>
                </a:solidFill>
                <a:latin typeface="+mn-lt"/>
              </a:rPr>
              <a:t> </a:t>
            </a:r>
            <a:r>
              <a:rPr lang="fr-BE" sz="1800" dirty="0" err="1">
                <a:solidFill>
                  <a:schemeClr val="tx2">
                    <a:lumMod val="50000"/>
                  </a:schemeClr>
                </a:solidFill>
                <a:latin typeface="+mn-lt"/>
              </a:rPr>
              <a:t>beim</a:t>
            </a:r>
            <a:r>
              <a:rPr lang="fr-BE" sz="1800" dirty="0">
                <a:solidFill>
                  <a:schemeClr val="tx2">
                    <a:lumMod val="50000"/>
                  </a:schemeClr>
                </a:solidFill>
                <a:latin typeface="+mn-lt"/>
              </a:rPr>
              <a:t> Start und </a:t>
            </a:r>
            <a:r>
              <a:rPr lang="fr-BE" sz="1800" dirty="0" err="1">
                <a:solidFill>
                  <a:schemeClr val="tx2">
                    <a:lumMod val="50000"/>
                  </a:schemeClr>
                </a:solidFill>
                <a:latin typeface="+mn-lt"/>
              </a:rPr>
              <a:t>zum</a:t>
            </a:r>
            <a:r>
              <a:rPr lang="fr-BE" sz="1800" dirty="0">
                <a:solidFill>
                  <a:schemeClr val="tx2">
                    <a:lumMod val="50000"/>
                  </a:schemeClr>
                </a:solidFill>
                <a:latin typeface="+mn-lt"/>
              </a:rPr>
              <a:t> Ende des </a:t>
            </a:r>
            <a:r>
              <a:rPr lang="fr-BE" sz="1800" dirty="0" err="1">
                <a:solidFill>
                  <a:schemeClr val="tx2">
                    <a:lumMod val="50000"/>
                  </a:schemeClr>
                </a:solidFill>
                <a:latin typeface="+mn-lt"/>
              </a:rPr>
              <a:t>Schultages</a:t>
            </a:r>
            <a:r>
              <a:rPr lang="fr-BE" sz="1800" dirty="0">
                <a:solidFill>
                  <a:schemeClr val="tx2">
                    <a:lumMod val="50000"/>
                  </a:schemeClr>
                </a:solidFill>
                <a:latin typeface="+mn-lt"/>
              </a:rPr>
              <a:t> </a:t>
            </a:r>
            <a:r>
              <a:rPr lang="fr-BE" sz="1800" dirty="0" err="1">
                <a:solidFill>
                  <a:schemeClr val="tx2">
                    <a:lumMod val="50000"/>
                  </a:schemeClr>
                </a:solidFill>
                <a:latin typeface="+mn-lt"/>
              </a:rPr>
              <a:t>aufgezeigt</a:t>
            </a:r>
            <a:r>
              <a:rPr lang="fr-BE" sz="1800" dirty="0">
                <a:solidFill>
                  <a:schemeClr val="tx2">
                    <a:lumMod val="50000"/>
                  </a:schemeClr>
                </a:solidFill>
                <a:latin typeface="+mn-lt"/>
              </a:rPr>
              <a:t>. </a:t>
            </a:r>
          </a:p>
          <a:p>
            <a:pPr marL="0" indent="0" algn="just">
              <a:buNone/>
            </a:pPr>
            <a:endParaRPr lang="fr-BE" sz="1000" dirty="0">
              <a:solidFill>
                <a:schemeClr val="tx2">
                  <a:lumMod val="50000"/>
                </a:schemeClr>
              </a:solidFill>
              <a:latin typeface="+mn-lt"/>
            </a:endParaRPr>
          </a:p>
          <a:p>
            <a:pPr marL="0" indent="0" algn="just">
              <a:buNone/>
            </a:pPr>
            <a:r>
              <a:rPr lang="fr-BE" sz="1800" dirty="0" err="1">
                <a:solidFill>
                  <a:schemeClr val="tx2">
                    <a:lumMod val="50000"/>
                  </a:schemeClr>
                </a:solidFill>
                <a:latin typeface="+mn-lt"/>
              </a:rPr>
              <a:t>Eine</a:t>
            </a:r>
            <a:r>
              <a:rPr lang="fr-BE" sz="1800" dirty="0">
                <a:solidFill>
                  <a:schemeClr val="tx2">
                    <a:lumMod val="50000"/>
                  </a:schemeClr>
                </a:solidFill>
                <a:latin typeface="+mn-lt"/>
              </a:rPr>
              <a:t> </a:t>
            </a:r>
            <a:r>
              <a:rPr lang="fr-BE" sz="1800" dirty="0" err="1">
                <a:solidFill>
                  <a:schemeClr val="tx2">
                    <a:lumMod val="50000"/>
                  </a:schemeClr>
                </a:solidFill>
                <a:latin typeface="+mn-lt"/>
              </a:rPr>
              <a:t>mögliche</a:t>
            </a:r>
            <a:r>
              <a:rPr lang="fr-BE" sz="1800" dirty="0">
                <a:solidFill>
                  <a:schemeClr val="tx2">
                    <a:lumMod val="50000"/>
                  </a:schemeClr>
                </a:solidFill>
                <a:latin typeface="+mn-lt"/>
              </a:rPr>
              <a:t> </a:t>
            </a:r>
            <a:r>
              <a:rPr lang="fr-BE" sz="1800" dirty="0" err="1">
                <a:solidFill>
                  <a:schemeClr val="tx2">
                    <a:lumMod val="50000"/>
                  </a:schemeClr>
                </a:solidFill>
                <a:latin typeface="+mn-lt"/>
              </a:rPr>
              <a:t>Umgestaltung</a:t>
            </a:r>
            <a:r>
              <a:rPr lang="fr-BE" sz="1800" dirty="0">
                <a:solidFill>
                  <a:schemeClr val="tx2">
                    <a:lumMod val="50000"/>
                  </a:schemeClr>
                </a:solidFill>
                <a:latin typeface="+mn-lt"/>
              </a:rPr>
              <a:t> der Park- und </a:t>
            </a:r>
            <a:r>
              <a:rPr lang="fr-BE" sz="1800" dirty="0" err="1">
                <a:solidFill>
                  <a:schemeClr val="tx2">
                    <a:lumMod val="50000"/>
                  </a:schemeClr>
                </a:solidFill>
                <a:latin typeface="+mn-lt"/>
              </a:rPr>
              <a:t>Poststraße</a:t>
            </a:r>
            <a:r>
              <a:rPr lang="fr-BE" sz="1800" dirty="0">
                <a:solidFill>
                  <a:schemeClr val="tx2">
                    <a:lumMod val="50000"/>
                  </a:schemeClr>
                </a:solidFill>
                <a:latin typeface="+mn-lt"/>
              </a:rPr>
              <a:t> </a:t>
            </a:r>
            <a:r>
              <a:rPr lang="fr-BE" sz="1800" dirty="0" err="1">
                <a:solidFill>
                  <a:schemeClr val="tx2">
                    <a:lumMod val="50000"/>
                  </a:schemeClr>
                </a:solidFill>
                <a:latin typeface="+mn-lt"/>
              </a:rPr>
              <a:t>ist</a:t>
            </a:r>
            <a:r>
              <a:rPr lang="fr-BE" sz="1800" dirty="0">
                <a:solidFill>
                  <a:schemeClr val="tx2">
                    <a:lumMod val="50000"/>
                  </a:schemeClr>
                </a:solidFill>
                <a:latin typeface="+mn-lt"/>
              </a:rPr>
              <a:t> </a:t>
            </a:r>
            <a:r>
              <a:rPr lang="fr-BE" sz="1800" dirty="0" err="1">
                <a:solidFill>
                  <a:schemeClr val="tx2">
                    <a:lumMod val="50000"/>
                  </a:schemeClr>
                </a:solidFill>
                <a:latin typeface="+mn-lt"/>
              </a:rPr>
              <a:t>eine</a:t>
            </a:r>
            <a:r>
              <a:rPr lang="fr-BE" sz="1800" dirty="0">
                <a:solidFill>
                  <a:schemeClr val="tx2">
                    <a:lumMod val="50000"/>
                  </a:schemeClr>
                </a:solidFill>
                <a:latin typeface="+mn-lt"/>
              </a:rPr>
              <a:t> </a:t>
            </a:r>
            <a:r>
              <a:rPr lang="fr-BE" sz="1800" dirty="0" err="1">
                <a:solidFill>
                  <a:schemeClr val="tx2">
                    <a:lumMod val="50000"/>
                  </a:schemeClr>
                </a:solidFill>
                <a:latin typeface="+mn-lt"/>
              </a:rPr>
              <a:t>Möglichkeit</a:t>
            </a:r>
            <a:r>
              <a:rPr lang="fr-BE" sz="1800" dirty="0">
                <a:solidFill>
                  <a:schemeClr val="tx2">
                    <a:lumMod val="50000"/>
                  </a:schemeClr>
                </a:solidFill>
                <a:latin typeface="+mn-lt"/>
              </a:rPr>
              <a:t>, um </a:t>
            </a:r>
            <a:r>
              <a:rPr lang="fr-BE" sz="1800" dirty="0" err="1">
                <a:solidFill>
                  <a:schemeClr val="tx2">
                    <a:lumMod val="50000"/>
                  </a:schemeClr>
                </a:solidFill>
                <a:latin typeface="+mn-lt"/>
              </a:rPr>
              <a:t>wahre</a:t>
            </a:r>
            <a:r>
              <a:rPr lang="fr-BE" sz="1800" dirty="0">
                <a:solidFill>
                  <a:schemeClr val="tx2">
                    <a:lumMod val="50000"/>
                  </a:schemeClr>
                </a:solidFill>
                <a:latin typeface="+mn-lt"/>
              </a:rPr>
              <a:t> </a:t>
            </a:r>
            <a:r>
              <a:rPr lang="fr-BE" sz="1800" b="1" dirty="0">
                <a:solidFill>
                  <a:schemeClr val="tx2">
                    <a:lumMod val="50000"/>
                  </a:schemeClr>
                </a:solidFill>
                <a:latin typeface="+mn-lt"/>
              </a:rPr>
              <a:t>Kiss-and-Ride-</a:t>
            </a:r>
            <a:r>
              <a:rPr lang="fr-BE" sz="1800" b="1" dirty="0" err="1">
                <a:solidFill>
                  <a:schemeClr val="tx2">
                    <a:lumMod val="50000"/>
                  </a:schemeClr>
                </a:solidFill>
                <a:latin typeface="+mn-lt"/>
              </a:rPr>
              <a:t>Zonen</a:t>
            </a:r>
            <a:r>
              <a:rPr lang="fr-BE" sz="1800" dirty="0">
                <a:solidFill>
                  <a:schemeClr val="tx2">
                    <a:lumMod val="50000"/>
                  </a:schemeClr>
                </a:solidFill>
                <a:latin typeface="+mn-lt"/>
              </a:rPr>
              <a:t> </a:t>
            </a:r>
            <a:r>
              <a:rPr lang="fr-BE" sz="1800" dirty="0" err="1">
                <a:solidFill>
                  <a:schemeClr val="tx2">
                    <a:lumMod val="50000"/>
                  </a:schemeClr>
                </a:solidFill>
                <a:latin typeface="+mn-lt"/>
              </a:rPr>
              <a:t>einzuführen</a:t>
            </a:r>
            <a:r>
              <a:rPr lang="fr-BE" sz="1800" dirty="0">
                <a:solidFill>
                  <a:schemeClr val="tx2">
                    <a:lumMod val="50000"/>
                  </a:schemeClr>
                </a:solidFill>
                <a:latin typeface="+mn-lt"/>
              </a:rPr>
              <a:t>.</a:t>
            </a:r>
          </a:p>
          <a:p>
            <a:pPr marL="0" indent="0" algn="just">
              <a:buNone/>
            </a:pPr>
            <a:endParaRPr lang="fr-BE" sz="1800" dirty="0">
              <a:solidFill>
                <a:schemeClr val="tx2">
                  <a:lumMod val="50000"/>
                </a:schemeClr>
              </a:solidFill>
              <a:latin typeface="+mn-lt"/>
            </a:endParaRPr>
          </a:p>
        </p:txBody>
      </p:sp>
      <p:pic>
        <p:nvPicPr>
          <p:cNvPr id="11266" name="Picture 2" descr="Le dépose-minute - Sécurothèque">
            <a:extLst>
              <a:ext uri="{FF2B5EF4-FFF2-40B4-BE49-F238E27FC236}">
                <a16:creationId xmlns:a16="http://schemas.microsoft.com/office/drawing/2014/main" id="{B0402D03-BA50-6538-8084-43E07EC58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51" y="4959560"/>
            <a:ext cx="2157980" cy="16854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56146DEF-2221-7AE1-0044-DB97539BD4A2}"/>
              </a:ext>
            </a:extLst>
          </p:cNvPr>
          <p:cNvGrpSpPr/>
          <p:nvPr/>
        </p:nvGrpSpPr>
        <p:grpSpPr>
          <a:xfrm>
            <a:off x="3791440" y="2228474"/>
            <a:ext cx="8225440" cy="4431243"/>
            <a:chOff x="191344" y="2276872"/>
            <a:chExt cx="8225440" cy="4431243"/>
          </a:xfrm>
        </p:grpSpPr>
        <p:pic>
          <p:nvPicPr>
            <p:cNvPr id="6" name="Image 5">
              <a:extLst>
                <a:ext uri="{FF2B5EF4-FFF2-40B4-BE49-F238E27FC236}">
                  <a16:creationId xmlns:a16="http://schemas.microsoft.com/office/drawing/2014/main" id="{5E97A515-0ED4-EF8D-56E3-A6592D0353B2}"/>
                </a:ext>
              </a:extLst>
            </p:cNvPr>
            <p:cNvPicPr>
              <a:picLocks noChangeAspect="1"/>
            </p:cNvPicPr>
            <p:nvPr/>
          </p:nvPicPr>
          <p:blipFill rotWithShape="1">
            <a:blip r:embed="rId3"/>
            <a:srcRect t="8101" b="2110"/>
            <a:stretch/>
          </p:blipFill>
          <p:spPr>
            <a:xfrm>
              <a:off x="191344" y="2276872"/>
              <a:ext cx="8225440" cy="4431243"/>
            </a:xfrm>
            <a:prstGeom prst="rect">
              <a:avLst/>
            </a:prstGeom>
          </p:spPr>
        </p:pic>
        <p:sp>
          <p:nvSpPr>
            <p:cNvPr id="7" name="Ellipse 6">
              <a:extLst>
                <a:ext uri="{FF2B5EF4-FFF2-40B4-BE49-F238E27FC236}">
                  <a16:creationId xmlns:a16="http://schemas.microsoft.com/office/drawing/2014/main" id="{9E299542-A3D1-EA17-66E4-B85BA91E6DB6}"/>
                </a:ext>
              </a:extLst>
            </p:cNvPr>
            <p:cNvSpPr/>
            <p:nvPr/>
          </p:nvSpPr>
          <p:spPr>
            <a:xfrm rot="19254290">
              <a:off x="7094572" y="4337728"/>
              <a:ext cx="288032" cy="72008"/>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A9E96C83-8CF2-1CE9-FF47-F865BDEEE233}"/>
                </a:ext>
              </a:extLst>
            </p:cNvPr>
            <p:cNvSpPr/>
            <p:nvPr/>
          </p:nvSpPr>
          <p:spPr>
            <a:xfrm rot="19254290">
              <a:off x="6238364" y="4958649"/>
              <a:ext cx="291337" cy="98200"/>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a:extLst>
                <a:ext uri="{FF2B5EF4-FFF2-40B4-BE49-F238E27FC236}">
                  <a16:creationId xmlns:a16="http://schemas.microsoft.com/office/drawing/2014/main" id="{6A0E8AEB-6627-E446-9A0A-EA35F0993444}"/>
                </a:ext>
              </a:extLst>
            </p:cNvPr>
            <p:cNvSpPr/>
            <p:nvPr/>
          </p:nvSpPr>
          <p:spPr>
            <a:xfrm rot="19254290">
              <a:off x="5962850" y="5346815"/>
              <a:ext cx="266300" cy="129014"/>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21EA8C39-753E-C5B2-A178-981DB67C18E7}"/>
                </a:ext>
              </a:extLst>
            </p:cNvPr>
            <p:cNvSpPr/>
            <p:nvPr/>
          </p:nvSpPr>
          <p:spPr>
            <a:xfrm rot="19254290">
              <a:off x="2061899" y="5454082"/>
              <a:ext cx="291337" cy="98200"/>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52942C4D-78F6-E58A-6599-5C7041C31AB8}"/>
                </a:ext>
              </a:extLst>
            </p:cNvPr>
            <p:cNvSpPr/>
            <p:nvPr/>
          </p:nvSpPr>
          <p:spPr>
            <a:xfrm rot="14988970">
              <a:off x="3238364" y="3605573"/>
              <a:ext cx="291337" cy="98200"/>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 name="Espace réservé du contenu 3">
            <a:extLst>
              <a:ext uri="{FF2B5EF4-FFF2-40B4-BE49-F238E27FC236}">
                <a16:creationId xmlns:a16="http://schemas.microsoft.com/office/drawing/2014/main" id="{055238DE-6B8D-CA6C-9F11-8F1A514D40E5}"/>
              </a:ext>
            </a:extLst>
          </p:cNvPr>
          <p:cNvSpPr txBox="1">
            <a:spLocks/>
          </p:cNvSpPr>
          <p:nvPr/>
        </p:nvSpPr>
        <p:spPr>
          <a:xfrm>
            <a:off x="371790" y="2090166"/>
            <a:ext cx="3195376" cy="2739218"/>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4"/>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Tx/>
              <a:buNone/>
            </a:pPr>
            <a:r>
              <a:rPr lang="fr-BE" sz="1800" dirty="0" err="1">
                <a:solidFill>
                  <a:schemeClr val="tx2">
                    <a:lumMod val="50000"/>
                  </a:schemeClr>
                </a:solidFill>
                <a:latin typeface="+mn-lt"/>
              </a:rPr>
              <a:t>Diese</a:t>
            </a:r>
            <a:r>
              <a:rPr lang="fr-BE" sz="1800" dirty="0">
                <a:solidFill>
                  <a:schemeClr val="tx2">
                    <a:lumMod val="50000"/>
                  </a:schemeClr>
                </a:solidFill>
                <a:latin typeface="+mn-lt"/>
              </a:rPr>
              <a:t> </a:t>
            </a:r>
            <a:r>
              <a:rPr lang="fr-BE" sz="1800" dirty="0" err="1">
                <a:solidFill>
                  <a:schemeClr val="tx2">
                    <a:lumMod val="50000"/>
                  </a:schemeClr>
                </a:solidFill>
                <a:latin typeface="+mn-lt"/>
              </a:rPr>
              <a:t>Maßnahme</a:t>
            </a:r>
            <a:r>
              <a:rPr lang="fr-BE" sz="1800" dirty="0">
                <a:solidFill>
                  <a:schemeClr val="tx2">
                    <a:lumMod val="50000"/>
                  </a:schemeClr>
                </a:solidFill>
                <a:latin typeface="+mn-lt"/>
              </a:rPr>
              <a:t> </a:t>
            </a:r>
            <a:r>
              <a:rPr lang="fr-BE" sz="1800" dirty="0" err="1">
                <a:solidFill>
                  <a:schemeClr val="tx2">
                    <a:lumMod val="50000"/>
                  </a:schemeClr>
                </a:solidFill>
                <a:latin typeface="+mn-lt"/>
              </a:rPr>
              <a:t>muss</a:t>
            </a:r>
            <a:r>
              <a:rPr lang="fr-BE" sz="1800" dirty="0">
                <a:solidFill>
                  <a:schemeClr val="tx2">
                    <a:lumMod val="50000"/>
                  </a:schemeClr>
                </a:solidFill>
                <a:latin typeface="+mn-lt"/>
              </a:rPr>
              <a:t> </a:t>
            </a:r>
            <a:r>
              <a:rPr lang="fr-BE" sz="1800" dirty="0" err="1">
                <a:solidFill>
                  <a:schemeClr val="tx2">
                    <a:lumMod val="50000"/>
                  </a:schemeClr>
                </a:solidFill>
                <a:latin typeface="+mn-lt"/>
              </a:rPr>
              <a:t>ergänzt</a:t>
            </a:r>
            <a:r>
              <a:rPr lang="fr-BE" sz="1800" dirty="0">
                <a:solidFill>
                  <a:schemeClr val="tx2">
                    <a:lumMod val="50000"/>
                  </a:schemeClr>
                </a:solidFill>
                <a:latin typeface="+mn-lt"/>
              </a:rPr>
              <a:t> </a:t>
            </a:r>
            <a:r>
              <a:rPr lang="fr-BE" sz="1800" dirty="0" err="1">
                <a:solidFill>
                  <a:schemeClr val="tx2">
                    <a:lumMod val="50000"/>
                  </a:schemeClr>
                </a:solidFill>
                <a:latin typeface="+mn-lt"/>
              </a:rPr>
              <a:t>werden</a:t>
            </a:r>
            <a:r>
              <a:rPr lang="fr-BE" sz="1800" dirty="0">
                <a:solidFill>
                  <a:schemeClr val="tx2">
                    <a:lumMod val="50000"/>
                  </a:schemeClr>
                </a:solidFill>
                <a:latin typeface="+mn-lt"/>
              </a:rPr>
              <a:t> </a:t>
            </a:r>
            <a:r>
              <a:rPr lang="fr-BE" sz="1800" dirty="0" err="1">
                <a:solidFill>
                  <a:schemeClr val="tx2">
                    <a:lumMod val="50000"/>
                  </a:schemeClr>
                </a:solidFill>
                <a:latin typeface="+mn-lt"/>
              </a:rPr>
              <a:t>durch</a:t>
            </a:r>
            <a:r>
              <a:rPr lang="fr-BE" sz="1800" dirty="0">
                <a:solidFill>
                  <a:schemeClr val="tx2">
                    <a:lumMod val="50000"/>
                  </a:schemeClr>
                </a:solidFill>
                <a:latin typeface="+mn-lt"/>
              </a:rPr>
              <a:t>:</a:t>
            </a:r>
          </a:p>
          <a:p>
            <a:pPr algn="just">
              <a:buFont typeface="Arial" panose="020B0604020202020204" pitchFamily="34" charset="0"/>
              <a:buChar char="•"/>
            </a:pPr>
            <a:r>
              <a:rPr lang="fr-BE" sz="1800" dirty="0" err="1">
                <a:solidFill>
                  <a:schemeClr val="tx2">
                    <a:lumMod val="50000"/>
                  </a:schemeClr>
                </a:solidFill>
                <a:latin typeface="+mn-lt"/>
              </a:rPr>
              <a:t>eine</a:t>
            </a:r>
            <a:r>
              <a:rPr lang="fr-BE" sz="1800" dirty="0">
                <a:solidFill>
                  <a:schemeClr val="tx2">
                    <a:lumMod val="50000"/>
                  </a:schemeClr>
                </a:solidFill>
                <a:latin typeface="+mn-lt"/>
              </a:rPr>
              <a:t> </a:t>
            </a:r>
            <a:r>
              <a:rPr lang="fr-BE" sz="1800" dirty="0" err="1">
                <a:solidFill>
                  <a:schemeClr val="tx2">
                    <a:lumMod val="50000"/>
                  </a:schemeClr>
                </a:solidFill>
                <a:latin typeface="+mn-lt"/>
              </a:rPr>
              <a:t>angepasste</a:t>
            </a:r>
            <a:r>
              <a:rPr lang="fr-BE" sz="1800" dirty="0">
                <a:solidFill>
                  <a:schemeClr val="tx2">
                    <a:lumMod val="50000"/>
                  </a:schemeClr>
                </a:solidFill>
                <a:latin typeface="+mn-lt"/>
              </a:rPr>
              <a:t>  </a:t>
            </a:r>
            <a:r>
              <a:rPr lang="fr-BE" sz="1800" b="1" dirty="0" err="1">
                <a:solidFill>
                  <a:schemeClr val="tx2">
                    <a:lumMod val="50000"/>
                  </a:schemeClr>
                </a:solidFill>
                <a:latin typeface="+mn-lt"/>
              </a:rPr>
              <a:t>Kommunikation</a:t>
            </a:r>
            <a:endParaRPr lang="fr-BE" sz="1800" dirty="0">
              <a:solidFill>
                <a:schemeClr val="tx2">
                  <a:lumMod val="50000"/>
                </a:schemeClr>
              </a:solidFill>
              <a:latin typeface="+mn-lt"/>
            </a:endParaRPr>
          </a:p>
          <a:p>
            <a:pPr algn="just">
              <a:buFont typeface="Arial" panose="020B0604020202020204" pitchFamily="34" charset="0"/>
              <a:buChar char="•"/>
            </a:pPr>
            <a:r>
              <a:rPr lang="fr-BE" sz="1800" dirty="0" err="1">
                <a:solidFill>
                  <a:schemeClr val="tx2">
                    <a:lumMod val="50000"/>
                  </a:schemeClr>
                </a:solidFill>
                <a:latin typeface="+mn-lt"/>
              </a:rPr>
              <a:t>eine</a:t>
            </a:r>
            <a:r>
              <a:rPr lang="fr-BE" sz="1800" dirty="0">
                <a:solidFill>
                  <a:schemeClr val="tx2">
                    <a:lumMod val="50000"/>
                  </a:schemeClr>
                </a:solidFill>
                <a:latin typeface="+mn-lt"/>
              </a:rPr>
              <a:t> </a:t>
            </a:r>
            <a:r>
              <a:rPr lang="fr-BE" sz="1800" dirty="0" err="1">
                <a:solidFill>
                  <a:schemeClr val="tx2">
                    <a:lumMod val="50000"/>
                  </a:schemeClr>
                </a:solidFill>
                <a:latin typeface="+mn-lt"/>
              </a:rPr>
              <a:t>regelmäßige</a:t>
            </a:r>
            <a:r>
              <a:rPr lang="fr-BE" sz="1800" dirty="0">
                <a:solidFill>
                  <a:schemeClr val="tx2">
                    <a:lumMod val="50000"/>
                  </a:schemeClr>
                </a:solidFill>
                <a:latin typeface="+mn-lt"/>
              </a:rPr>
              <a:t> </a:t>
            </a:r>
            <a:r>
              <a:rPr lang="fr-BE" sz="1800" b="1" dirty="0" err="1">
                <a:solidFill>
                  <a:schemeClr val="tx2">
                    <a:lumMod val="50000"/>
                  </a:schemeClr>
                </a:solidFill>
                <a:latin typeface="+mn-lt"/>
              </a:rPr>
              <a:t>Kontrolle</a:t>
            </a:r>
            <a:endParaRPr lang="fr-BE" sz="1800" dirty="0">
              <a:solidFill>
                <a:schemeClr val="tx2">
                  <a:lumMod val="50000"/>
                </a:schemeClr>
              </a:solidFill>
              <a:latin typeface="+mn-lt"/>
            </a:endParaRPr>
          </a:p>
          <a:p>
            <a:pPr algn="just">
              <a:buFont typeface="Arial" panose="020B0604020202020204" pitchFamily="34" charset="0"/>
              <a:buChar char="•"/>
            </a:pPr>
            <a:r>
              <a:rPr lang="fr-BE" sz="1800" dirty="0" err="1">
                <a:solidFill>
                  <a:schemeClr val="tx2">
                    <a:lumMod val="50000"/>
                  </a:schemeClr>
                </a:solidFill>
                <a:latin typeface="+mn-lt"/>
              </a:rPr>
              <a:t>eine</a:t>
            </a:r>
            <a:r>
              <a:rPr lang="fr-BE" sz="1800" dirty="0">
                <a:solidFill>
                  <a:schemeClr val="tx2">
                    <a:lumMod val="50000"/>
                  </a:schemeClr>
                </a:solidFill>
                <a:latin typeface="+mn-lt"/>
              </a:rPr>
              <a:t> </a:t>
            </a:r>
            <a:r>
              <a:rPr lang="fr-BE" sz="1800" b="1" dirty="0" err="1">
                <a:solidFill>
                  <a:schemeClr val="tx2">
                    <a:lumMod val="50000"/>
                  </a:schemeClr>
                </a:solidFill>
                <a:latin typeface="+mn-lt"/>
              </a:rPr>
              <a:t>Begleitung</a:t>
            </a:r>
            <a:r>
              <a:rPr lang="fr-BE" sz="1800" b="1" dirty="0">
                <a:solidFill>
                  <a:schemeClr val="tx2">
                    <a:lumMod val="50000"/>
                  </a:schemeClr>
                </a:solidFill>
                <a:latin typeface="+mn-lt"/>
              </a:rPr>
              <a:t> </a:t>
            </a:r>
            <a:r>
              <a:rPr lang="fr-BE" sz="1800" dirty="0">
                <a:solidFill>
                  <a:schemeClr val="tx2">
                    <a:lumMod val="50000"/>
                  </a:schemeClr>
                </a:solidFill>
                <a:latin typeface="+mn-lt"/>
              </a:rPr>
              <a:t>der </a:t>
            </a:r>
            <a:r>
              <a:rPr lang="fr-BE" sz="1800" dirty="0" err="1">
                <a:solidFill>
                  <a:schemeClr val="tx2">
                    <a:lumMod val="50000"/>
                  </a:schemeClr>
                </a:solidFill>
                <a:latin typeface="+mn-lt"/>
              </a:rPr>
              <a:t>Schulen</a:t>
            </a:r>
            <a:r>
              <a:rPr lang="fr-BE" sz="1800" dirty="0">
                <a:solidFill>
                  <a:schemeClr val="tx2">
                    <a:lumMod val="50000"/>
                  </a:schemeClr>
                </a:solidFill>
                <a:latin typeface="+mn-lt"/>
              </a:rPr>
              <a:t>, </a:t>
            </a:r>
            <a:r>
              <a:rPr lang="fr-BE" sz="1800" dirty="0" err="1">
                <a:solidFill>
                  <a:schemeClr val="tx2">
                    <a:lumMod val="50000"/>
                  </a:schemeClr>
                </a:solidFill>
                <a:latin typeface="+mn-lt"/>
              </a:rPr>
              <a:t>Schüler</a:t>
            </a:r>
            <a:r>
              <a:rPr lang="fr-BE" sz="1800" dirty="0">
                <a:solidFill>
                  <a:schemeClr val="tx2">
                    <a:lumMod val="50000"/>
                  </a:schemeClr>
                </a:solidFill>
                <a:latin typeface="+mn-lt"/>
              </a:rPr>
              <a:t> (-</a:t>
            </a:r>
            <a:r>
              <a:rPr lang="fr-BE" sz="1800" dirty="0" err="1">
                <a:solidFill>
                  <a:schemeClr val="tx2">
                    <a:lumMod val="50000"/>
                  </a:schemeClr>
                </a:solidFill>
                <a:latin typeface="+mn-lt"/>
              </a:rPr>
              <a:t>innen</a:t>
            </a:r>
            <a:r>
              <a:rPr lang="fr-BE" sz="1800" dirty="0">
                <a:solidFill>
                  <a:schemeClr val="tx2">
                    <a:lumMod val="50000"/>
                  </a:schemeClr>
                </a:solidFill>
                <a:latin typeface="+mn-lt"/>
              </a:rPr>
              <a:t>) und </a:t>
            </a:r>
            <a:r>
              <a:rPr lang="fr-BE" sz="1800" dirty="0" err="1">
                <a:solidFill>
                  <a:schemeClr val="tx2">
                    <a:lumMod val="50000"/>
                  </a:schemeClr>
                </a:solidFill>
                <a:latin typeface="+mn-lt"/>
              </a:rPr>
              <a:t>Eltern</a:t>
            </a:r>
            <a:r>
              <a:rPr lang="fr-BE" sz="1800" dirty="0">
                <a:solidFill>
                  <a:schemeClr val="tx2">
                    <a:lumMod val="50000"/>
                  </a:schemeClr>
                </a:solidFill>
                <a:latin typeface="+mn-lt"/>
              </a:rPr>
              <a:t>, </a:t>
            </a:r>
            <a:r>
              <a:rPr lang="fr-BE" sz="1800" dirty="0" err="1">
                <a:solidFill>
                  <a:schemeClr val="tx2">
                    <a:lumMod val="50000"/>
                  </a:schemeClr>
                </a:solidFill>
                <a:latin typeface="+mn-lt"/>
              </a:rPr>
              <a:t>damit</a:t>
            </a:r>
            <a:r>
              <a:rPr lang="fr-BE" sz="1800" dirty="0">
                <a:solidFill>
                  <a:schemeClr val="tx2">
                    <a:lumMod val="50000"/>
                  </a:schemeClr>
                </a:solidFill>
                <a:latin typeface="+mn-lt"/>
              </a:rPr>
              <a:t> </a:t>
            </a:r>
            <a:r>
              <a:rPr lang="fr-BE" sz="1800" dirty="0" err="1">
                <a:solidFill>
                  <a:schemeClr val="tx2">
                    <a:lumMod val="50000"/>
                  </a:schemeClr>
                </a:solidFill>
                <a:latin typeface="+mn-lt"/>
              </a:rPr>
              <a:t>aktive</a:t>
            </a:r>
            <a:r>
              <a:rPr lang="fr-BE" sz="1800" dirty="0">
                <a:solidFill>
                  <a:schemeClr val="tx2">
                    <a:lumMod val="50000"/>
                  </a:schemeClr>
                </a:solidFill>
                <a:latin typeface="+mn-lt"/>
              </a:rPr>
              <a:t> </a:t>
            </a:r>
            <a:r>
              <a:rPr lang="fr-BE" sz="1800" dirty="0" err="1">
                <a:solidFill>
                  <a:schemeClr val="tx2">
                    <a:lumMod val="50000"/>
                  </a:schemeClr>
                </a:solidFill>
                <a:latin typeface="+mn-lt"/>
              </a:rPr>
              <a:t>Fortbewegungsmittel</a:t>
            </a:r>
            <a:r>
              <a:rPr lang="fr-BE" sz="1800" dirty="0">
                <a:solidFill>
                  <a:schemeClr val="tx2">
                    <a:lumMod val="50000"/>
                  </a:schemeClr>
                </a:solidFill>
                <a:latin typeface="+mn-lt"/>
              </a:rPr>
              <a:t> </a:t>
            </a:r>
            <a:r>
              <a:rPr lang="fr-BE" sz="1800" dirty="0" err="1">
                <a:solidFill>
                  <a:schemeClr val="tx2">
                    <a:lumMod val="50000"/>
                  </a:schemeClr>
                </a:solidFill>
                <a:latin typeface="+mn-lt"/>
              </a:rPr>
              <a:t>bevorzugt</a:t>
            </a:r>
            <a:r>
              <a:rPr lang="fr-BE" sz="1800" dirty="0">
                <a:solidFill>
                  <a:schemeClr val="tx2">
                    <a:lumMod val="50000"/>
                  </a:schemeClr>
                </a:solidFill>
                <a:latin typeface="+mn-lt"/>
              </a:rPr>
              <a:t> </a:t>
            </a:r>
            <a:r>
              <a:rPr lang="fr-BE" sz="1800" dirty="0" err="1">
                <a:solidFill>
                  <a:schemeClr val="tx2">
                    <a:lumMod val="50000"/>
                  </a:schemeClr>
                </a:solidFill>
                <a:latin typeface="+mn-lt"/>
              </a:rPr>
              <a:t>werden</a:t>
            </a:r>
            <a:r>
              <a:rPr lang="fr-BE" sz="1800" dirty="0">
                <a:solidFill>
                  <a:schemeClr val="tx2">
                    <a:lumMod val="50000"/>
                  </a:schemeClr>
                </a:solidFill>
                <a:latin typeface="+mn-lt"/>
              </a:rPr>
              <a:t>. </a:t>
            </a:r>
          </a:p>
        </p:txBody>
      </p:sp>
    </p:spTree>
    <p:extLst>
      <p:ext uri="{BB962C8B-B14F-4D97-AF65-F5344CB8AC3E}">
        <p14:creationId xmlns:p14="http://schemas.microsoft.com/office/powerpoint/2010/main" val="2184243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43</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dirty="0" err="1"/>
              <a:t>Aktionen</a:t>
            </a:r>
            <a:r>
              <a:rPr lang="fr-FR" dirty="0"/>
              <a:t> der </a:t>
            </a:r>
            <a:r>
              <a:rPr lang="fr-FR" dirty="0" err="1"/>
              <a:t>Maßnahme</a:t>
            </a:r>
            <a:r>
              <a:rPr lang="fr-FR" dirty="0"/>
              <a:t> 2</a:t>
            </a:r>
            <a:endParaRPr lang="fr-BE" dirty="0"/>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3284384138"/>
              </p:ext>
            </p:extLst>
          </p:nvPr>
        </p:nvGraphicFramePr>
        <p:xfrm>
          <a:off x="680984" y="1772816"/>
          <a:ext cx="10944000" cy="209422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dirty="0" err="1">
                          <a:solidFill>
                            <a:schemeClr val="accent4"/>
                          </a:solidFill>
                          <a:latin typeface="+mj-lt"/>
                        </a:rPr>
                        <a:t>Maßnahme</a:t>
                      </a:r>
                      <a:r>
                        <a:rPr lang="fr-FR" sz="2000" b="1" dirty="0">
                          <a:solidFill>
                            <a:schemeClr val="accent4"/>
                          </a:solidFill>
                          <a:latin typeface="+mj-lt"/>
                        </a:rPr>
                        <a:t> 2: </a:t>
                      </a:r>
                      <a:r>
                        <a:rPr lang="fr-FR" sz="2000" b="1" dirty="0" err="1">
                          <a:solidFill>
                            <a:schemeClr val="accent4"/>
                          </a:solidFill>
                          <a:latin typeface="+mj-lt"/>
                        </a:rPr>
                        <a:t>Parkmanagement</a:t>
                      </a:r>
                      <a:r>
                        <a:rPr lang="fr-FR" sz="2000" b="1" dirty="0">
                          <a:solidFill>
                            <a:schemeClr val="accent4"/>
                          </a:solidFill>
                          <a:latin typeface="+mj-lt"/>
                        </a:rPr>
                        <a:t> </a:t>
                      </a:r>
                      <a:r>
                        <a:rPr lang="fr-FR" sz="2000" b="1" dirty="0" err="1">
                          <a:solidFill>
                            <a:schemeClr val="accent4"/>
                          </a:solidFill>
                          <a:latin typeface="+mj-lt"/>
                        </a:rPr>
                        <a:t>im</a:t>
                      </a:r>
                      <a:r>
                        <a:rPr lang="fr-FR" sz="2000" b="1" dirty="0">
                          <a:solidFill>
                            <a:schemeClr val="accent4"/>
                          </a:solidFill>
                          <a:latin typeface="+mj-lt"/>
                        </a:rPr>
                        <a:t> </a:t>
                      </a:r>
                      <a:r>
                        <a:rPr lang="fr-FR" sz="2000" b="1" dirty="0" err="1">
                          <a:solidFill>
                            <a:schemeClr val="accent4"/>
                          </a:solidFill>
                          <a:latin typeface="+mj-lt"/>
                        </a:rPr>
                        <a:t>Dorfzentrum</a:t>
                      </a:r>
                      <a:endParaRPr lang="fr-BE" sz="2000" b="1" dirty="0">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2.1</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Verbesserung</a:t>
                      </a:r>
                      <a:r>
                        <a:rPr lang="fr-FR" sz="2000" b="0" dirty="0">
                          <a:solidFill>
                            <a:schemeClr val="bg2">
                              <a:lumMod val="10000"/>
                            </a:schemeClr>
                          </a:solidFill>
                        </a:rPr>
                        <a:t> der </a:t>
                      </a:r>
                      <a:r>
                        <a:rPr lang="fr-FR" sz="2000" b="0" dirty="0" err="1">
                          <a:solidFill>
                            <a:schemeClr val="bg2">
                              <a:lumMod val="10000"/>
                            </a:schemeClr>
                          </a:solidFill>
                        </a:rPr>
                        <a:t>aktuellen</a:t>
                      </a:r>
                      <a:r>
                        <a:rPr lang="fr-FR" sz="2000" b="0" dirty="0">
                          <a:solidFill>
                            <a:schemeClr val="bg2">
                              <a:lumMod val="10000"/>
                            </a:schemeClr>
                          </a:solidFill>
                        </a:rPr>
                        <a:t> </a:t>
                      </a:r>
                      <a:r>
                        <a:rPr lang="fr-FR" sz="2000" b="0" dirty="0" err="1">
                          <a:solidFill>
                            <a:schemeClr val="bg2">
                              <a:lumMod val="10000"/>
                            </a:schemeClr>
                          </a:solidFill>
                        </a:rPr>
                        <a:t>blauen</a:t>
                      </a:r>
                      <a:r>
                        <a:rPr lang="fr-FR" sz="2000" b="0" dirty="0">
                          <a:solidFill>
                            <a:schemeClr val="bg2">
                              <a:lumMod val="10000"/>
                            </a:schemeClr>
                          </a:solidFill>
                        </a:rPr>
                        <a:t> Zone</a:t>
                      </a:r>
                      <a:endParaRPr lang="fr-BE" sz="2000" b="0" dirty="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2.2</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Schaffung</a:t>
                      </a:r>
                      <a:r>
                        <a:rPr lang="fr-FR" sz="2000" b="0" dirty="0">
                          <a:solidFill>
                            <a:schemeClr val="bg2">
                              <a:lumMod val="10000"/>
                            </a:schemeClr>
                          </a:solidFill>
                        </a:rPr>
                        <a:t> von </a:t>
                      </a:r>
                      <a:r>
                        <a:rPr lang="fr-FR" sz="2000" b="0" dirty="0" err="1">
                          <a:solidFill>
                            <a:schemeClr val="bg2">
                              <a:lumMod val="10000"/>
                            </a:schemeClr>
                          </a:solidFill>
                        </a:rPr>
                        <a:t>Parkzonen</a:t>
                      </a:r>
                      <a:r>
                        <a:rPr lang="fr-FR" sz="2000" b="0" dirty="0">
                          <a:solidFill>
                            <a:schemeClr val="bg2">
                              <a:lumMod val="10000"/>
                            </a:schemeClr>
                          </a:solidFill>
                        </a:rPr>
                        <a:t> Shop-and-Drive</a:t>
                      </a:r>
                      <a:endParaRPr lang="fr-BE" sz="2000" b="0" dirty="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2.3</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Aufwertung</a:t>
                      </a:r>
                      <a:r>
                        <a:rPr lang="fr-FR" sz="2000" b="0" dirty="0">
                          <a:solidFill>
                            <a:schemeClr val="bg2">
                              <a:lumMod val="10000"/>
                            </a:schemeClr>
                          </a:solidFill>
                        </a:rPr>
                        <a:t> der </a:t>
                      </a:r>
                      <a:r>
                        <a:rPr lang="fr-FR" sz="2000" b="0" dirty="0" err="1">
                          <a:solidFill>
                            <a:schemeClr val="bg2">
                              <a:lumMod val="10000"/>
                            </a:schemeClr>
                          </a:solidFill>
                        </a:rPr>
                        <a:t>Zonen</a:t>
                      </a:r>
                      <a:r>
                        <a:rPr lang="fr-FR" sz="2000" b="0" dirty="0">
                          <a:solidFill>
                            <a:schemeClr val="bg2">
                              <a:lumMod val="10000"/>
                            </a:schemeClr>
                          </a:solidFill>
                        </a:rPr>
                        <a:t> </a:t>
                      </a:r>
                      <a:r>
                        <a:rPr lang="fr-FR" sz="2000" b="0" dirty="0" err="1">
                          <a:solidFill>
                            <a:schemeClr val="bg2">
                              <a:lumMod val="10000"/>
                            </a:schemeClr>
                          </a:solidFill>
                        </a:rPr>
                        <a:t>für</a:t>
                      </a:r>
                      <a:r>
                        <a:rPr lang="fr-FR" sz="2000" b="0" dirty="0">
                          <a:solidFill>
                            <a:schemeClr val="bg2">
                              <a:lumMod val="10000"/>
                            </a:schemeClr>
                          </a:solidFill>
                        </a:rPr>
                        <a:t> </a:t>
                      </a:r>
                      <a:r>
                        <a:rPr lang="fr-FR" sz="2000" b="0" dirty="0" err="1">
                          <a:solidFill>
                            <a:schemeClr val="bg2">
                              <a:lumMod val="10000"/>
                            </a:schemeClr>
                          </a:solidFill>
                        </a:rPr>
                        <a:t>langfristiges</a:t>
                      </a:r>
                      <a:r>
                        <a:rPr lang="fr-FR" sz="2000" b="0" dirty="0">
                          <a:solidFill>
                            <a:schemeClr val="bg2">
                              <a:lumMod val="10000"/>
                            </a:schemeClr>
                          </a:solidFill>
                        </a:rPr>
                        <a:t> </a:t>
                      </a:r>
                      <a:r>
                        <a:rPr lang="fr-FR" sz="2000" b="0" dirty="0" err="1">
                          <a:solidFill>
                            <a:schemeClr val="bg2">
                              <a:lumMod val="10000"/>
                            </a:schemeClr>
                          </a:solidFill>
                        </a:rPr>
                        <a:t>Parken</a:t>
                      </a:r>
                      <a:endParaRPr lang="fr-BE" sz="2000" b="0" dirty="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2.4</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Schaffung</a:t>
                      </a:r>
                      <a:r>
                        <a:rPr lang="fr-FR" sz="2000" b="0" dirty="0">
                          <a:solidFill>
                            <a:schemeClr val="bg2">
                              <a:lumMod val="10000"/>
                            </a:schemeClr>
                          </a:solidFill>
                        </a:rPr>
                        <a:t> und </a:t>
                      </a:r>
                      <a:r>
                        <a:rPr lang="fr-FR" sz="2000" b="0" dirty="0" err="1">
                          <a:solidFill>
                            <a:schemeClr val="bg2">
                              <a:lumMod val="10000"/>
                            </a:schemeClr>
                          </a:solidFill>
                        </a:rPr>
                        <a:t>Aufwertung</a:t>
                      </a:r>
                      <a:r>
                        <a:rPr lang="fr-FR" sz="2000" b="0" dirty="0">
                          <a:solidFill>
                            <a:schemeClr val="bg2">
                              <a:lumMod val="10000"/>
                            </a:schemeClr>
                          </a:solidFill>
                        </a:rPr>
                        <a:t> von Kiss-and-Ride-</a:t>
                      </a:r>
                      <a:r>
                        <a:rPr lang="fr-FR" sz="2000" b="0" dirty="0" err="1">
                          <a:solidFill>
                            <a:schemeClr val="bg2">
                              <a:lumMod val="10000"/>
                            </a:schemeClr>
                          </a:solidFill>
                        </a:rPr>
                        <a:t>Flächen</a:t>
                      </a:r>
                      <a:r>
                        <a:rPr lang="fr-FR" sz="2000" b="0" dirty="0">
                          <a:solidFill>
                            <a:schemeClr val="bg2">
                              <a:lumMod val="10000"/>
                            </a:schemeClr>
                          </a:solidFill>
                        </a:rPr>
                        <a:t> </a:t>
                      </a:r>
                      <a:r>
                        <a:rPr lang="fr-FR" sz="2000" b="0" dirty="0" err="1">
                          <a:solidFill>
                            <a:schemeClr val="bg2">
                              <a:lumMod val="10000"/>
                            </a:schemeClr>
                          </a:solidFill>
                        </a:rPr>
                        <a:t>nahe</a:t>
                      </a:r>
                      <a:r>
                        <a:rPr lang="fr-FR" sz="2000" b="0" dirty="0">
                          <a:solidFill>
                            <a:schemeClr val="bg2">
                              <a:lumMod val="10000"/>
                            </a:schemeClr>
                          </a:solidFill>
                        </a:rPr>
                        <a:t> der </a:t>
                      </a:r>
                      <a:r>
                        <a:rPr lang="fr-FR" sz="2000" b="0" dirty="0" err="1">
                          <a:solidFill>
                            <a:schemeClr val="bg2">
                              <a:lumMod val="10000"/>
                            </a:schemeClr>
                          </a:solidFill>
                        </a:rPr>
                        <a:t>Schulen</a:t>
                      </a:r>
                      <a:endParaRPr lang="fr-BE" sz="2000" b="0" dirty="0">
                        <a:solidFill>
                          <a:schemeClr val="bg2">
                            <a:lumMod val="10000"/>
                          </a:schemeClr>
                        </a:solidFill>
                      </a:endParaRPr>
                    </a:p>
                  </a:txBody>
                  <a:tcPr/>
                </a:tc>
                <a:extLst>
                  <a:ext uri="{0D108BD9-81ED-4DB2-BD59-A6C34878D82A}">
                    <a16:rowId xmlns:a16="http://schemas.microsoft.com/office/drawing/2014/main" val="824456799"/>
                  </a:ext>
                </a:extLst>
              </a:tr>
            </a:tbl>
          </a:graphicData>
        </a:graphic>
      </p:graphicFrame>
    </p:spTree>
    <p:extLst>
      <p:ext uri="{BB962C8B-B14F-4D97-AF65-F5344CB8AC3E}">
        <p14:creationId xmlns:p14="http://schemas.microsoft.com/office/powerpoint/2010/main" val="603606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dirty="0"/>
              <a:t>KMP Kelmis</a:t>
            </a:r>
            <a:endParaRPr lang="fr-BE" dirty="0"/>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dirty="0" err="1"/>
              <a:t>Maßnahme</a:t>
            </a:r>
            <a:r>
              <a:rPr lang="fr-FR" sz="3600" dirty="0"/>
              <a:t> 3 – </a:t>
            </a:r>
            <a:r>
              <a:rPr lang="fr-FR" sz="3600" dirty="0" err="1"/>
              <a:t>Radwegenetz</a:t>
            </a:r>
            <a:endParaRPr lang="fr-FR" sz="3600" dirty="0"/>
          </a:p>
        </p:txBody>
      </p:sp>
    </p:spTree>
    <p:extLst>
      <p:ext uri="{BB962C8B-B14F-4D97-AF65-F5344CB8AC3E}">
        <p14:creationId xmlns:p14="http://schemas.microsoft.com/office/powerpoint/2010/main" val="1849398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6620A7C-0A80-D91B-337E-122EA4F8EE49}"/>
              </a:ext>
            </a:extLst>
          </p:cNvPr>
          <p:cNvSpPr>
            <a:spLocks noGrp="1"/>
          </p:cNvSpPr>
          <p:nvPr>
            <p:ph type="sldNum" sz="quarter" idx="7"/>
          </p:nvPr>
        </p:nvSpPr>
        <p:spPr/>
        <p:txBody>
          <a:bodyPr/>
          <a:lstStyle/>
          <a:p>
            <a:fld id="{B6F15528-21DE-4FAA-801E-634DDDAF4B2B}" type="slidenum">
              <a:rPr lang="fr-BE" smtClean="0"/>
              <a:pPr/>
              <a:t>45</a:t>
            </a:fld>
            <a:endParaRPr lang="fr-BE"/>
          </a:p>
        </p:txBody>
      </p:sp>
      <p:sp>
        <p:nvSpPr>
          <p:cNvPr id="3" name="Titre 2">
            <a:extLst>
              <a:ext uri="{FF2B5EF4-FFF2-40B4-BE49-F238E27FC236}">
                <a16:creationId xmlns:a16="http://schemas.microsoft.com/office/drawing/2014/main" id="{584EA71D-FC8E-2020-6CA2-E2741DF3A8E7}"/>
              </a:ext>
            </a:extLst>
          </p:cNvPr>
          <p:cNvSpPr>
            <a:spLocks noGrp="1"/>
          </p:cNvSpPr>
          <p:nvPr>
            <p:ph type="title"/>
          </p:nvPr>
        </p:nvSpPr>
        <p:spPr/>
        <p:txBody>
          <a:bodyPr/>
          <a:lstStyle/>
          <a:p>
            <a:r>
              <a:rPr lang="fr-FR" dirty="0" err="1"/>
              <a:t>Radmobilität</a:t>
            </a:r>
            <a:endParaRPr lang="fr-BE" dirty="0"/>
          </a:p>
        </p:txBody>
      </p:sp>
      <p:grpSp>
        <p:nvGrpSpPr>
          <p:cNvPr id="37" name="Groupe 36">
            <a:extLst>
              <a:ext uri="{FF2B5EF4-FFF2-40B4-BE49-F238E27FC236}">
                <a16:creationId xmlns:a16="http://schemas.microsoft.com/office/drawing/2014/main" id="{0EDE4062-D67A-350C-D993-DA9498B207A7}"/>
              </a:ext>
            </a:extLst>
          </p:cNvPr>
          <p:cNvGrpSpPr/>
          <p:nvPr/>
        </p:nvGrpSpPr>
        <p:grpSpPr>
          <a:xfrm>
            <a:off x="6047385" y="734323"/>
            <a:ext cx="6236078" cy="6617846"/>
            <a:chOff x="6047385" y="734323"/>
            <a:chExt cx="6236078" cy="6617846"/>
          </a:xfrm>
        </p:grpSpPr>
        <p:pic>
          <p:nvPicPr>
            <p:cNvPr id="8" name="Image 7" descr="Une image contenant carte&#10;&#10;Description générée automatiquement">
              <a:extLst>
                <a:ext uri="{FF2B5EF4-FFF2-40B4-BE49-F238E27FC236}">
                  <a16:creationId xmlns:a16="http://schemas.microsoft.com/office/drawing/2014/main" id="{504C84D5-1B59-58BA-2103-9870AEF131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92144" y="737854"/>
              <a:ext cx="4536505" cy="6151144"/>
            </a:xfrm>
            <a:prstGeom prst="rect">
              <a:avLst/>
            </a:prstGeom>
          </p:spPr>
        </p:pic>
        <p:sp>
          <p:nvSpPr>
            <p:cNvPr id="10" name="Forme libre : forme 9">
              <a:extLst>
                <a:ext uri="{FF2B5EF4-FFF2-40B4-BE49-F238E27FC236}">
                  <a16:creationId xmlns:a16="http://schemas.microsoft.com/office/drawing/2014/main" id="{77173E3D-D7E2-6EA0-0448-E20A2597E626}"/>
                </a:ext>
              </a:extLst>
            </p:cNvPr>
            <p:cNvSpPr/>
            <p:nvPr/>
          </p:nvSpPr>
          <p:spPr>
            <a:xfrm>
              <a:off x="9264352" y="4448109"/>
              <a:ext cx="672353" cy="493059"/>
            </a:xfrm>
            <a:custGeom>
              <a:avLst/>
              <a:gdLst>
                <a:gd name="connsiteX0" fmla="*/ 0 w 672353"/>
                <a:gd name="connsiteY0" fmla="*/ 0 h 493059"/>
                <a:gd name="connsiteX1" fmla="*/ 439271 w 672353"/>
                <a:gd name="connsiteY1" fmla="*/ 233082 h 493059"/>
                <a:gd name="connsiteX2" fmla="*/ 672353 w 672353"/>
                <a:gd name="connsiteY2" fmla="*/ 493059 h 493059"/>
              </a:gdLst>
              <a:ahLst/>
              <a:cxnLst>
                <a:cxn ang="0">
                  <a:pos x="connsiteX0" y="connsiteY0"/>
                </a:cxn>
                <a:cxn ang="0">
                  <a:pos x="connsiteX1" y="connsiteY1"/>
                </a:cxn>
                <a:cxn ang="0">
                  <a:pos x="connsiteX2" y="connsiteY2"/>
                </a:cxn>
              </a:cxnLst>
              <a:rect l="l" t="t" r="r" b="b"/>
              <a:pathLst>
                <a:path w="672353" h="493059">
                  <a:moveTo>
                    <a:pt x="0" y="0"/>
                  </a:moveTo>
                  <a:cubicBezTo>
                    <a:pt x="163606" y="75452"/>
                    <a:pt x="327212" y="150905"/>
                    <a:pt x="439271" y="233082"/>
                  </a:cubicBezTo>
                  <a:cubicBezTo>
                    <a:pt x="551330" y="315259"/>
                    <a:pt x="611841" y="404159"/>
                    <a:pt x="672353" y="493059"/>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1F49972D-D1AE-D84A-64A4-778452C346CC}"/>
                </a:ext>
              </a:extLst>
            </p:cNvPr>
            <p:cNvSpPr/>
            <p:nvPr/>
          </p:nvSpPr>
          <p:spPr>
            <a:xfrm rot="21034983">
              <a:off x="8039405" y="4148295"/>
              <a:ext cx="757850" cy="271674"/>
            </a:xfrm>
            <a:custGeom>
              <a:avLst/>
              <a:gdLst>
                <a:gd name="connsiteX0" fmla="*/ 0 w 672353"/>
                <a:gd name="connsiteY0" fmla="*/ 0 h 493059"/>
                <a:gd name="connsiteX1" fmla="*/ 439271 w 672353"/>
                <a:gd name="connsiteY1" fmla="*/ 233082 h 493059"/>
                <a:gd name="connsiteX2" fmla="*/ 672353 w 672353"/>
                <a:gd name="connsiteY2" fmla="*/ 493059 h 493059"/>
              </a:gdLst>
              <a:ahLst/>
              <a:cxnLst>
                <a:cxn ang="0">
                  <a:pos x="connsiteX0" y="connsiteY0"/>
                </a:cxn>
                <a:cxn ang="0">
                  <a:pos x="connsiteX1" y="connsiteY1"/>
                </a:cxn>
                <a:cxn ang="0">
                  <a:pos x="connsiteX2" y="connsiteY2"/>
                </a:cxn>
              </a:cxnLst>
              <a:rect l="l" t="t" r="r" b="b"/>
              <a:pathLst>
                <a:path w="672353" h="493059">
                  <a:moveTo>
                    <a:pt x="0" y="0"/>
                  </a:moveTo>
                  <a:cubicBezTo>
                    <a:pt x="163606" y="75452"/>
                    <a:pt x="327212" y="150905"/>
                    <a:pt x="439271" y="233082"/>
                  </a:cubicBezTo>
                  <a:cubicBezTo>
                    <a:pt x="551330" y="315259"/>
                    <a:pt x="611841" y="404159"/>
                    <a:pt x="672353" y="493059"/>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771FA061-7387-79C1-14B7-7A0FCDDFEEEE}"/>
                </a:ext>
              </a:extLst>
            </p:cNvPr>
            <p:cNvSpPr/>
            <p:nvPr/>
          </p:nvSpPr>
          <p:spPr>
            <a:xfrm>
              <a:off x="9395012" y="4356847"/>
              <a:ext cx="1237492" cy="656329"/>
            </a:xfrm>
            <a:custGeom>
              <a:avLst/>
              <a:gdLst>
                <a:gd name="connsiteX0" fmla="*/ 0 w 1237129"/>
                <a:gd name="connsiteY0" fmla="*/ 0 h 663388"/>
                <a:gd name="connsiteX1" fmla="*/ 753035 w 1237129"/>
                <a:gd name="connsiteY1" fmla="*/ 340659 h 663388"/>
                <a:gd name="connsiteX2" fmla="*/ 1237129 w 1237129"/>
                <a:gd name="connsiteY2" fmla="*/ 663388 h 663388"/>
              </a:gdLst>
              <a:ahLst/>
              <a:cxnLst>
                <a:cxn ang="0">
                  <a:pos x="connsiteX0" y="connsiteY0"/>
                </a:cxn>
                <a:cxn ang="0">
                  <a:pos x="connsiteX1" y="connsiteY1"/>
                </a:cxn>
                <a:cxn ang="0">
                  <a:pos x="connsiteX2" y="connsiteY2"/>
                </a:cxn>
              </a:cxnLst>
              <a:rect l="l" t="t" r="r" b="b"/>
              <a:pathLst>
                <a:path w="1237129" h="663388">
                  <a:moveTo>
                    <a:pt x="0" y="0"/>
                  </a:moveTo>
                  <a:cubicBezTo>
                    <a:pt x="273423" y="115047"/>
                    <a:pt x="546847" y="230094"/>
                    <a:pt x="753035" y="340659"/>
                  </a:cubicBezTo>
                  <a:cubicBezTo>
                    <a:pt x="959223" y="451224"/>
                    <a:pt x="1098176" y="557306"/>
                    <a:pt x="1237129" y="663388"/>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17" name="Forme libre : forme 16">
              <a:extLst>
                <a:ext uri="{FF2B5EF4-FFF2-40B4-BE49-F238E27FC236}">
                  <a16:creationId xmlns:a16="http://schemas.microsoft.com/office/drawing/2014/main" id="{07E61357-2396-E4A9-43A4-BCA2CC04F328}"/>
                </a:ext>
              </a:extLst>
            </p:cNvPr>
            <p:cNvSpPr/>
            <p:nvPr/>
          </p:nvSpPr>
          <p:spPr>
            <a:xfrm>
              <a:off x="8166847" y="2393576"/>
              <a:ext cx="815788" cy="1873624"/>
            </a:xfrm>
            <a:custGeom>
              <a:avLst/>
              <a:gdLst>
                <a:gd name="connsiteX0" fmla="*/ 815788 w 815788"/>
                <a:gd name="connsiteY0" fmla="*/ 1873624 h 1873624"/>
                <a:gd name="connsiteX1" fmla="*/ 286871 w 815788"/>
                <a:gd name="connsiteY1" fmla="*/ 1201271 h 1873624"/>
                <a:gd name="connsiteX2" fmla="*/ 0 w 815788"/>
                <a:gd name="connsiteY2" fmla="*/ 0 h 1873624"/>
              </a:gdLst>
              <a:ahLst/>
              <a:cxnLst>
                <a:cxn ang="0">
                  <a:pos x="connsiteX0" y="connsiteY0"/>
                </a:cxn>
                <a:cxn ang="0">
                  <a:pos x="connsiteX1" y="connsiteY1"/>
                </a:cxn>
                <a:cxn ang="0">
                  <a:pos x="connsiteX2" y="connsiteY2"/>
                </a:cxn>
              </a:cxnLst>
              <a:rect l="l" t="t" r="r" b="b"/>
              <a:pathLst>
                <a:path w="815788" h="1873624">
                  <a:moveTo>
                    <a:pt x="815788" y="1873624"/>
                  </a:moveTo>
                  <a:cubicBezTo>
                    <a:pt x="619312" y="1693583"/>
                    <a:pt x="422836" y="1513542"/>
                    <a:pt x="286871" y="1201271"/>
                  </a:cubicBezTo>
                  <a:cubicBezTo>
                    <a:pt x="150906" y="889000"/>
                    <a:pt x="75453" y="444500"/>
                    <a:pt x="0" y="0"/>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18" name="Forme libre : forme 17">
              <a:extLst>
                <a:ext uri="{FF2B5EF4-FFF2-40B4-BE49-F238E27FC236}">
                  <a16:creationId xmlns:a16="http://schemas.microsoft.com/office/drawing/2014/main" id="{7A8F021D-683A-84A4-5EBA-0348417B4113}"/>
                </a:ext>
              </a:extLst>
            </p:cNvPr>
            <p:cNvSpPr/>
            <p:nvPr/>
          </p:nvSpPr>
          <p:spPr>
            <a:xfrm>
              <a:off x="9161929" y="734323"/>
              <a:ext cx="2153335" cy="3559771"/>
            </a:xfrm>
            <a:custGeom>
              <a:avLst/>
              <a:gdLst>
                <a:gd name="connsiteX0" fmla="*/ 0 w 1990165"/>
                <a:gd name="connsiteY0" fmla="*/ 3254188 h 3254188"/>
                <a:gd name="connsiteX1" fmla="*/ 887506 w 1990165"/>
                <a:gd name="connsiteY1" fmla="*/ 2151529 h 3254188"/>
                <a:gd name="connsiteX2" fmla="*/ 1990165 w 1990165"/>
                <a:gd name="connsiteY2" fmla="*/ 0 h 3254188"/>
              </a:gdLst>
              <a:ahLst/>
              <a:cxnLst>
                <a:cxn ang="0">
                  <a:pos x="connsiteX0" y="connsiteY0"/>
                </a:cxn>
                <a:cxn ang="0">
                  <a:pos x="connsiteX1" y="connsiteY1"/>
                </a:cxn>
                <a:cxn ang="0">
                  <a:pos x="connsiteX2" y="connsiteY2"/>
                </a:cxn>
              </a:cxnLst>
              <a:rect l="l" t="t" r="r" b="b"/>
              <a:pathLst>
                <a:path w="1990165" h="3254188">
                  <a:moveTo>
                    <a:pt x="0" y="3254188"/>
                  </a:moveTo>
                  <a:cubicBezTo>
                    <a:pt x="277906" y="2974041"/>
                    <a:pt x="555812" y="2693894"/>
                    <a:pt x="887506" y="2151529"/>
                  </a:cubicBezTo>
                  <a:cubicBezTo>
                    <a:pt x="1219200" y="1609164"/>
                    <a:pt x="1604682" y="804582"/>
                    <a:pt x="1990165" y="0"/>
                  </a:cubicBezTo>
                </a:path>
              </a:pathLst>
            </a:custGeom>
            <a:ln w="28575"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sp>
          <p:nvSpPr>
            <p:cNvPr id="19" name="ZoneTexte 18">
              <a:extLst>
                <a:ext uri="{FF2B5EF4-FFF2-40B4-BE49-F238E27FC236}">
                  <a16:creationId xmlns:a16="http://schemas.microsoft.com/office/drawing/2014/main" id="{643291F2-8145-C533-570E-1BC431076FEC}"/>
                </a:ext>
              </a:extLst>
            </p:cNvPr>
            <p:cNvSpPr txBox="1"/>
            <p:nvPr/>
          </p:nvSpPr>
          <p:spPr>
            <a:xfrm>
              <a:off x="9395012" y="4510051"/>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2 km</a:t>
              </a:r>
              <a:endParaRPr lang="fr-BE" sz="1200" b="1">
                <a:solidFill>
                  <a:schemeClr val="accent2"/>
                </a:solidFill>
                <a:effectLst>
                  <a:glow rad="127000">
                    <a:schemeClr val="bg1"/>
                  </a:glow>
                </a:effectLst>
                <a:latin typeface="Myriad Pro Light" panose="020B0603030403020204" pitchFamily="34" charset="0"/>
              </a:endParaRPr>
            </a:p>
          </p:txBody>
        </p:sp>
        <p:sp>
          <p:nvSpPr>
            <p:cNvPr id="20" name="ZoneTexte 19">
              <a:extLst>
                <a:ext uri="{FF2B5EF4-FFF2-40B4-BE49-F238E27FC236}">
                  <a16:creationId xmlns:a16="http://schemas.microsoft.com/office/drawing/2014/main" id="{1FB7C30A-ED90-121F-9291-AA78264059FA}"/>
                </a:ext>
              </a:extLst>
            </p:cNvPr>
            <p:cNvSpPr txBox="1"/>
            <p:nvPr/>
          </p:nvSpPr>
          <p:spPr>
            <a:xfrm>
              <a:off x="9868922" y="4554837"/>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3 km</a:t>
              </a:r>
              <a:endParaRPr lang="fr-BE" sz="1200" b="1">
                <a:solidFill>
                  <a:schemeClr val="accent2"/>
                </a:solidFill>
                <a:effectLst>
                  <a:glow rad="127000">
                    <a:schemeClr val="bg1"/>
                  </a:glow>
                </a:effectLst>
                <a:latin typeface="Myriad Pro Light" panose="020B0603030403020204" pitchFamily="34" charset="0"/>
              </a:endParaRPr>
            </a:p>
          </p:txBody>
        </p:sp>
        <p:sp>
          <p:nvSpPr>
            <p:cNvPr id="21" name="ZoneTexte 20">
              <a:extLst>
                <a:ext uri="{FF2B5EF4-FFF2-40B4-BE49-F238E27FC236}">
                  <a16:creationId xmlns:a16="http://schemas.microsoft.com/office/drawing/2014/main" id="{39975B2F-CFB4-620A-76E4-F4660238CE13}"/>
                </a:ext>
              </a:extLst>
            </p:cNvPr>
            <p:cNvSpPr txBox="1"/>
            <p:nvPr/>
          </p:nvSpPr>
          <p:spPr>
            <a:xfrm>
              <a:off x="8095030" y="3254354"/>
              <a:ext cx="627479"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4,4 km</a:t>
              </a:r>
              <a:endParaRPr lang="fr-BE" sz="1200" b="1">
                <a:solidFill>
                  <a:schemeClr val="accent2"/>
                </a:solidFill>
                <a:effectLst>
                  <a:glow rad="127000">
                    <a:schemeClr val="bg1"/>
                  </a:glow>
                </a:effectLst>
                <a:latin typeface="Myriad Pro Light" panose="020B0603030403020204" pitchFamily="34" charset="0"/>
              </a:endParaRPr>
            </a:p>
          </p:txBody>
        </p:sp>
        <p:sp>
          <p:nvSpPr>
            <p:cNvPr id="22" name="ZoneTexte 21">
              <a:extLst>
                <a:ext uri="{FF2B5EF4-FFF2-40B4-BE49-F238E27FC236}">
                  <a16:creationId xmlns:a16="http://schemas.microsoft.com/office/drawing/2014/main" id="{2AB2861A-ACFC-09E3-E909-009ECE7DB357}"/>
                </a:ext>
              </a:extLst>
            </p:cNvPr>
            <p:cNvSpPr txBox="1"/>
            <p:nvPr/>
          </p:nvSpPr>
          <p:spPr>
            <a:xfrm>
              <a:off x="8079839" y="4164817"/>
              <a:ext cx="627479"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2,3 km</a:t>
              </a:r>
              <a:endParaRPr lang="fr-BE" sz="1200" b="1">
                <a:solidFill>
                  <a:schemeClr val="accent2"/>
                </a:solidFill>
                <a:effectLst>
                  <a:glow rad="127000">
                    <a:schemeClr val="bg1"/>
                  </a:glow>
                </a:effectLst>
                <a:latin typeface="Myriad Pro Light" panose="020B0603030403020204" pitchFamily="34" charset="0"/>
              </a:endParaRPr>
            </a:p>
          </p:txBody>
        </p:sp>
        <p:sp>
          <p:nvSpPr>
            <p:cNvPr id="23" name="ZoneTexte 22">
              <a:extLst>
                <a:ext uri="{FF2B5EF4-FFF2-40B4-BE49-F238E27FC236}">
                  <a16:creationId xmlns:a16="http://schemas.microsoft.com/office/drawing/2014/main" id="{77A45839-BF39-5B40-779C-D19AC8287697}"/>
                </a:ext>
              </a:extLst>
            </p:cNvPr>
            <p:cNvSpPr txBox="1"/>
            <p:nvPr/>
          </p:nvSpPr>
          <p:spPr>
            <a:xfrm>
              <a:off x="10140700" y="2390001"/>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9 km</a:t>
              </a:r>
              <a:endParaRPr lang="fr-BE" sz="1200" b="1">
                <a:solidFill>
                  <a:schemeClr val="accent2"/>
                </a:solidFill>
                <a:effectLst>
                  <a:glow rad="127000">
                    <a:schemeClr val="bg1"/>
                  </a:glow>
                </a:effectLst>
                <a:latin typeface="Myriad Pro Light" panose="020B0603030403020204" pitchFamily="34" charset="0"/>
              </a:endParaRPr>
            </a:p>
          </p:txBody>
        </p:sp>
        <p:sp>
          <p:nvSpPr>
            <p:cNvPr id="24" name="Forme libre : forme 23">
              <a:extLst>
                <a:ext uri="{FF2B5EF4-FFF2-40B4-BE49-F238E27FC236}">
                  <a16:creationId xmlns:a16="http://schemas.microsoft.com/office/drawing/2014/main" id="{7FF50C16-AC78-53E4-BAF3-C9696908F637}"/>
                </a:ext>
              </a:extLst>
            </p:cNvPr>
            <p:cNvSpPr/>
            <p:nvPr/>
          </p:nvSpPr>
          <p:spPr>
            <a:xfrm>
              <a:off x="7873141" y="4525346"/>
              <a:ext cx="1140230" cy="2363651"/>
            </a:xfrm>
            <a:custGeom>
              <a:avLst/>
              <a:gdLst>
                <a:gd name="connsiteX0" fmla="*/ 830424 w 830424"/>
                <a:gd name="connsiteY0" fmla="*/ 0 h 2099388"/>
                <a:gd name="connsiteX1" fmla="*/ 690465 w 830424"/>
                <a:gd name="connsiteY1" fmla="*/ 765110 h 2099388"/>
                <a:gd name="connsiteX2" fmla="*/ 0 w 830424"/>
                <a:gd name="connsiteY2" fmla="*/ 2099388 h 2099388"/>
              </a:gdLst>
              <a:ahLst/>
              <a:cxnLst>
                <a:cxn ang="0">
                  <a:pos x="connsiteX0" y="connsiteY0"/>
                </a:cxn>
                <a:cxn ang="0">
                  <a:pos x="connsiteX1" y="connsiteY1"/>
                </a:cxn>
                <a:cxn ang="0">
                  <a:pos x="connsiteX2" y="connsiteY2"/>
                </a:cxn>
              </a:cxnLst>
              <a:rect l="l" t="t" r="r" b="b"/>
              <a:pathLst>
                <a:path w="830424" h="2099388">
                  <a:moveTo>
                    <a:pt x="830424" y="0"/>
                  </a:moveTo>
                  <a:cubicBezTo>
                    <a:pt x="829646" y="207606"/>
                    <a:pt x="828869" y="415212"/>
                    <a:pt x="690465" y="765110"/>
                  </a:cubicBezTo>
                  <a:cubicBezTo>
                    <a:pt x="552061" y="1115008"/>
                    <a:pt x="276030" y="1607198"/>
                    <a:pt x="0" y="2099388"/>
                  </a:cubicBezTo>
                </a:path>
              </a:pathLst>
            </a:custGeom>
            <a:ln w="28575"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25" name="ZoneTexte 24">
              <a:extLst>
                <a:ext uri="{FF2B5EF4-FFF2-40B4-BE49-F238E27FC236}">
                  <a16:creationId xmlns:a16="http://schemas.microsoft.com/office/drawing/2014/main" id="{04BC4A47-ABD1-EB7E-C9B9-3A9268271AD6}"/>
                </a:ext>
              </a:extLst>
            </p:cNvPr>
            <p:cNvSpPr txBox="1"/>
            <p:nvPr/>
          </p:nvSpPr>
          <p:spPr>
            <a:xfrm>
              <a:off x="7536160" y="6525344"/>
              <a:ext cx="1111202" cy="246221"/>
            </a:xfrm>
            <a:prstGeom prst="rect">
              <a:avLst/>
            </a:prstGeom>
            <a:solidFill>
              <a:schemeClr val="bg1"/>
            </a:solidFill>
          </p:spPr>
          <p:txBody>
            <a:bodyPr wrap="none" rtlCol="0">
              <a:spAutoFit/>
            </a:bodyPr>
            <a:lstStyle/>
            <a:p>
              <a:r>
                <a:rPr lang="fr-FR" sz="1000">
                  <a:solidFill>
                    <a:srgbClr val="000000"/>
                  </a:solidFill>
                  <a:latin typeface="Myriad Pro" panose="020B0503030403020204" pitchFamily="34" charset="0"/>
                </a:rPr>
                <a:t>vers Welkenraedt</a:t>
              </a:r>
              <a:endParaRPr lang="fr-BE" sz="1000">
                <a:solidFill>
                  <a:srgbClr val="000000"/>
                </a:solidFill>
                <a:latin typeface="Myriad Pro" panose="020B0503030403020204" pitchFamily="34" charset="0"/>
              </a:endParaRPr>
            </a:p>
          </p:txBody>
        </p:sp>
        <p:sp>
          <p:nvSpPr>
            <p:cNvPr id="26" name="ZoneTexte 25">
              <a:extLst>
                <a:ext uri="{FF2B5EF4-FFF2-40B4-BE49-F238E27FC236}">
                  <a16:creationId xmlns:a16="http://schemas.microsoft.com/office/drawing/2014/main" id="{65018B77-273C-C142-31E3-DEFEDC5C5DD0}"/>
                </a:ext>
              </a:extLst>
            </p:cNvPr>
            <p:cNvSpPr txBox="1"/>
            <p:nvPr/>
          </p:nvSpPr>
          <p:spPr>
            <a:xfrm>
              <a:off x="8440906" y="5519321"/>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8 km</a:t>
              </a:r>
              <a:endParaRPr lang="fr-BE" sz="1200" b="1">
                <a:solidFill>
                  <a:schemeClr val="accent2"/>
                </a:solidFill>
                <a:effectLst>
                  <a:glow rad="127000">
                    <a:schemeClr val="bg1"/>
                  </a:glow>
                </a:effectLst>
                <a:latin typeface="Myriad Pro Light" panose="020B0603030403020204" pitchFamily="34" charset="0"/>
              </a:endParaRPr>
            </a:p>
          </p:txBody>
        </p:sp>
        <p:sp>
          <p:nvSpPr>
            <p:cNvPr id="36" name="Forme libre : forme 35">
              <a:extLst>
                <a:ext uri="{FF2B5EF4-FFF2-40B4-BE49-F238E27FC236}">
                  <a16:creationId xmlns:a16="http://schemas.microsoft.com/office/drawing/2014/main" id="{7AE6C579-2B13-59C4-AFE4-A5139AD9D9C1}"/>
                </a:ext>
              </a:extLst>
            </p:cNvPr>
            <p:cNvSpPr/>
            <p:nvPr/>
          </p:nvSpPr>
          <p:spPr>
            <a:xfrm>
              <a:off x="6047385" y="779481"/>
              <a:ext cx="6236078" cy="6572688"/>
            </a:xfrm>
            <a:custGeom>
              <a:avLst/>
              <a:gdLst>
                <a:gd name="connsiteX0" fmla="*/ 2926494 w 6236078"/>
                <a:gd name="connsiteY0" fmla="*/ 336938 h 6572688"/>
                <a:gd name="connsiteX1" fmla="*/ 3266736 w 6236078"/>
                <a:gd name="connsiteY1" fmla="*/ 7328 h 6572688"/>
                <a:gd name="connsiteX2" fmla="*/ 3840894 w 6236078"/>
                <a:gd name="connsiteY2" fmla="*/ 113654 h 6572688"/>
                <a:gd name="connsiteX3" fmla="*/ 4021648 w 6236078"/>
                <a:gd name="connsiteY3" fmla="*/ 177449 h 6572688"/>
                <a:gd name="connsiteX4" fmla="*/ 4117341 w 6236078"/>
                <a:gd name="connsiteY4" fmla="*/ 507059 h 6572688"/>
                <a:gd name="connsiteX5" fmla="*/ 4415052 w 6236078"/>
                <a:gd name="connsiteY5" fmla="*/ 677179 h 6572688"/>
                <a:gd name="connsiteX6" fmla="*/ 4617071 w 6236078"/>
                <a:gd name="connsiteY6" fmla="*/ 772872 h 6572688"/>
                <a:gd name="connsiteX7" fmla="*/ 4755294 w 6236078"/>
                <a:gd name="connsiteY7" fmla="*/ 655914 h 6572688"/>
                <a:gd name="connsiteX8" fmla="*/ 4893517 w 6236078"/>
                <a:gd name="connsiteY8" fmla="*/ 698445 h 6572688"/>
                <a:gd name="connsiteX9" fmla="*/ 5244392 w 6236078"/>
                <a:gd name="connsiteY9" fmla="*/ 889831 h 6572688"/>
                <a:gd name="connsiteX10" fmla="*/ 5765387 w 6236078"/>
                <a:gd name="connsiteY10" fmla="*/ 1113114 h 6572688"/>
                <a:gd name="connsiteX11" fmla="*/ 5892978 w 6236078"/>
                <a:gd name="connsiteY11" fmla="*/ 1517152 h 6572688"/>
                <a:gd name="connsiteX12" fmla="*/ 5882345 w 6236078"/>
                <a:gd name="connsiteY12" fmla="*/ 2070045 h 6572688"/>
                <a:gd name="connsiteX13" fmla="*/ 6031201 w 6236078"/>
                <a:gd name="connsiteY13" fmla="*/ 2559142 h 6572688"/>
                <a:gd name="connsiteX14" fmla="*/ 6148159 w 6236078"/>
                <a:gd name="connsiteY14" fmla="*/ 2931282 h 6572688"/>
                <a:gd name="connsiteX15" fmla="*/ 6233220 w 6236078"/>
                <a:gd name="connsiteY15" fmla="*/ 3186463 h 6572688"/>
                <a:gd name="connsiteX16" fmla="*/ 6041834 w 6236078"/>
                <a:gd name="connsiteY16" fmla="*/ 3856314 h 6572688"/>
                <a:gd name="connsiteX17" fmla="*/ 5744122 w 6236078"/>
                <a:gd name="connsiteY17" fmla="*/ 4387942 h 6572688"/>
                <a:gd name="connsiteX18" fmla="*/ 5435778 w 6236078"/>
                <a:gd name="connsiteY18" fmla="*/ 4845142 h 6572688"/>
                <a:gd name="connsiteX19" fmla="*/ 5403880 w 6236078"/>
                <a:gd name="connsiteY19" fmla="*/ 5249179 h 6572688"/>
                <a:gd name="connsiteX20" fmla="*/ 5244392 w 6236078"/>
                <a:gd name="connsiteY20" fmla="*/ 5919031 h 6572688"/>
                <a:gd name="connsiteX21" fmla="*/ 4925415 w 6236078"/>
                <a:gd name="connsiteY21" fmla="*/ 6089152 h 6572688"/>
                <a:gd name="connsiteX22" fmla="*/ 4659601 w 6236078"/>
                <a:gd name="connsiteY22" fmla="*/ 6195477 h 6572688"/>
                <a:gd name="connsiteX23" fmla="*/ 4329992 w 6236078"/>
                <a:gd name="connsiteY23" fmla="*/ 6418761 h 6572688"/>
                <a:gd name="connsiteX24" fmla="*/ 4266196 w 6236078"/>
                <a:gd name="connsiteY24" fmla="*/ 6450659 h 6572688"/>
                <a:gd name="connsiteX25" fmla="*/ 3830262 w 6236078"/>
                <a:gd name="connsiteY25" fmla="*/ 6333700 h 6572688"/>
                <a:gd name="connsiteX26" fmla="*/ 3606978 w 6236078"/>
                <a:gd name="connsiteY26" fmla="*/ 5876500 h 6572688"/>
                <a:gd name="connsiteX27" fmla="*/ 3245471 w 6236078"/>
                <a:gd name="connsiteY27" fmla="*/ 5993459 h 6572688"/>
                <a:gd name="connsiteX28" fmla="*/ 2979657 w 6236078"/>
                <a:gd name="connsiteY28" fmla="*/ 6365598 h 6572688"/>
                <a:gd name="connsiteX29" fmla="*/ 2830801 w 6236078"/>
                <a:gd name="connsiteY29" fmla="*/ 6567617 h 6572688"/>
                <a:gd name="connsiteX30" fmla="*/ 2575620 w 6236078"/>
                <a:gd name="connsiteY30" fmla="*/ 6493189 h 6572688"/>
                <a:gd name="connsiteX31" fmla="*/ 2373601 w 6236078"/>
                <a:gd name="connsiteY31" fmla="*/ 6291170 h 6572688"/>
                <a:gd name="connsiteX32" fmla="*/ 1990829 w 6236078"/>
                <a:gd name="connsiteY32" fmla="*/ 6365598 h 6572688"/>
                <a:gd name="connsiteX33" fmla="*/ 1342243 w 6236078"/>
                <a:gd name="connsiteY33" fmla="*/ 6301803 h 6572688"/>
                <a:gd name="connsiteX34" fmla="*/ 1065796 w 6236078"/>
                <a:gd name="connsiteY34" fmla="*/ 6301803 h 6572688"/>
                <a:gd name="connsiteX35" fmla="*/ 736187 w 6236078"/>
                <a:gd name="connsiteY35" fmla="*/ 5908398 h 6572688"/>
                <a:gd name="connsiteX36" fmla="*/ 523536 w 6236078"/>
                <a:gd name="connsiteY36" fmla="*/ 5823338 h 6572688"/>
                <a:gd name="connsiteX37" fmla="*/ 395945 w 6236078"/>
                <a:gd name="connsiteY37" fmla="*/ 5621319 h 6572688"/>
                <a:gd name="connsiteX38" fmla="*/ 332150 w 6236078"/>
                <a:gd name="connsiteY38" fmla="*/ 5089691 h 6572688"/>
                <a:gd name="connsiteX39" fmla="*/ 87601 w 6236078"/>
                <a:gd name="connsiteY39" fmla="*/ 4037068 h 6572688"/>
                <a:gd name="connsiteX40" fmla="*/ 13173 w 6236078"/>
                <a:gd name="connsiteY40" fmla="*/ 3633031 h 6572688"/>
                <a:gd name="connsiteX41" fmla="*/ 332150 w 6236078"/>
                <a:gd name="connsiteY41" fmla="*/ 2272063 h 6572688"/>
                <a:gd name="connsiteX42" fmla="*/ 757452 w 6236078"/>
                <a:gd name="connsiteY42" fmla="*/ 1495886 h 6572688"/>
                <a:gd name="connsiteX43" fmla="*/ 1118959 w 6236078"/>
                <a:gd name="connsiteY43" fmla="*/ 942993 h 6572688"/>
                <a:gd name="connsiteX44" fmla="*/ 1629322 w 6236078"/>
                <a:gd name="connsiteY44" fmla="*/ 783505 h 6572688"/>
                <a:gd name="connsiteX45" fmla="*/ 2458662 w 6236078"/>
                <a:gd name="connsiteY45" fmla="*/ 336938 h 6572688"/>
                <a:gd name="connsiteX46" fmla="*/ 2926494 w 6236078"/>
                <a:gd name="connsiteY46" fmla="*/ 336938 h 65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36078" h="6572688">
                  <a:moveTo>
                    <a:pt x="2926494" y="336938"/>
                  </a:moveTo>
                  <a:cubicBezTo>
                    <a:pt x="3061173" y="282003"/>
                    <a:pt x="3114336" y="44542"/>
                    <a:pt x="3266736" y="7328"/>
                  </a:cubicBezTo>
                  <a:cubicBezTo>
                    <a:pt x="3419136" y="-29886"/>
                    <a:pt x="3715075" y="85300"/>
                    <a:pt x="3840894" y="113654"/>
                  </a:cubicBezTo>
                  <a:cubicBezTo>
                    <a:pt x="3966713" y="142007"/>
                    <a:pt x="3975574" y="111882"/>
                    <a:pt x="4021648" y="177449"/>
                  </a:cubicBezTo>
                  <a:cubicBezTo>
                    <a:pt x="4067722" y="243016"/>
                    <a:pt x="4051774" y="423771"/>
                    <a:pt x="4117341" y="507059"/>
                  </a:cubicBezTo>
                  <a:cubicBezTo>
                    <a:pt x="4182908" y="590347"/>
                    <a:pt x="4331764" y="632877"/>
                    <a:pt x="4415052" y="677179"/>
                  </a:cubicBezTo>
                  <a:cubicBezTo>
                    <a:pt x="4498340" y="721481"/>
                    <a:pt x="4560364" y="776416"/>
                    <a:pt x="4617071" y="772872"/>
                  </a:cubicBezTo>
                  <a:cubicBezTo>
                    <a:pt x="4673778" y="769328"/>
                    <a:pt x="4709220" y="668318"/>
                    <a:pt x="4755294" y="655914"/>
                  </a:cubicBezTo>
                  <a:cubicBezTo>
                    <a:pt x="4801368" y="643510"/>
                    <a:pt x="4812001" y="659459"/>
                    <a:pt x="4893517" y="698445"/>
                  </a:cubicBezTo>
                  <a:cubicBezTo>
                    <a:pt x="4975033" y="737431"/>
                    <a:pt x="5099080" y="820720"/>
                    <a:pt x="5244392" y="889831"/>
                  </a:cubicBezTo>
                  <a:cubicBezTo>
                    <a:pt x="5389704" y="958943"/>
                    <a:pt x="5657289" y="1008561"/>
                    <a:pt x="5765387" y="1113114"/>
                  </a:cubicBezTo>
                  <a:cubicBezTo>
                    <a:pt x="5873485" y="1217667"/>
                    <a:pt x="5873485" y="1357664"/>
                    <a:pt x="5892978" y="1517152"/>
                  </a:cubicBezTo>
                  <a:cubicBezTo>
                    <a:pt x="5912471" y="1676640"/>
                    <a:pt x="5859308" y="1896380"/>
                    <a:pt x="5882345" y="2070045"/>
                  </a:cubicBezTo>
                  <a:cubicBezTo>
                    <a:pt x="5905382" y="2243710"/>
                    <a:pt x="5986899" y="2415602"/>
                    <a:pt x="6031201" y="2559142"/>
                  </a:cubicBezTo>
                  <a:cubicBezTo>
                    <a:pt x="6075503" y="2702682"/>
                    <a:pt x="6114489" y="2826729"/>
                    <a:pt x="6148159" y="2931282"/>
                  </a:cubicBezTo>
                  <a:cubicBezTo>
                    <a:pt x="6181829" y="3035835"/>
                    <a:pt x="6250941" y="3032291"/>
                    <a:pt x="6233220" y="3186463"/>
                  </a:cubicBezTo>
                  <a:cubicBezTo>
                    <a:pt x="6215499" y="3340635"/>
                    <a:pt x="6123350" y="3656068"/>
                    <a:pt x="6041834" y="3856314"/>
                  </a:cubicBezTo>
                  <a:cubicBezTo>
                    <a:pt x="5960318" y="4056560"/>
                    <a:pt x="5845131" y="4223138"/>
                    <a:pt x="5744122" y="4387942"/>
                  </a:cubicBezTo>
                  <a:cubicBezTo>
                    <a:pt x="5643113" y="4552746"/>
                    <a:pt x="5492485" y="4701603"/>
                    <a:pt x="5435778" y="4845142"/>
                  </a:cubicBezTo>
                  <a:cubicBezTo>
                    <a:pt x="5379071" y="4988681"/>
                    <a:pt x="5435778" y="5070198"/>
                    <a:pt x="5403880" y="5249179"/>
                  </a:cubicBezTo>
                  <a:cubicBezTo>
                    <a:pt x="5371982" y="5428160"/>
                    <a:pt x="5324136" y="5779036"/>
                    <a:pt x="5244392" y="5919031"/>
                  </a:cubicBezTo>
                  <a:cubicBezTo>
                    <a:pt x="5164648" y="6059027"/>
                    <a:pt x="5022880" y="6043078"/>
                    <a:pt x="4925415" y="6089152"/>
                  </a:cubicBezTo>
                  <a:cubicBezTo>
                    <a:pt x="4827950" y="6135226"/>
                    <a:pt x="4758838" y="6140542"/>
                    <a:pt x="4659601" y="6195477"/>
                  </a:cubicBezTo>
                  <a:cubicBezTo>
                    <a:pt x="4560364" y="6250412"/>
                    <a:pt x="4395560" y="6376231"/>
                    <a:pt x="4329992" y="6418761"/>
                  </a:cubicBezTo>
                  <a:cubicBezTo>
                    <a:pt x="4264425" y="6461291"/>
                    <a:pt x="4349484" y="6464836"/>
                    <a:pt x="4266196" y="6450659"/>
                  </a:cubicBezTo>
                  <a:cubicBezTo>
                    <a:pt x="4182908" y="6436482"/>
                    <a:pt x="3940132" y="6429393"/>
                    <a:pt x="3830262" y="6333700"/>
                  </a:cubicBezTo>
                  <a:cubicBezTo>
                    <a:pt x="3720392" y="6238007"/>
                    <a:pt x="3704443" y="5933207"/>
                    <a:pt x="3606978" y="5876500"/>
                  </a:cubicBezTo>
                  <a:cubicBezTo>
                    <a:pt x="3509513" y="5819793"/>
                    <a:pt x="3350024" y="5911943"/>
                    <a:pt x="3245471" y="5993459"/>
                  </a:cubicBezTo>
                  <a:cubicBezTo>
                    <a:pt x="3140918" y="6074975"/>
                    <a:pt x="3048769" y="6269905"/>
                    <a:pt x="2979657" y="6365598"/>
                  </a:cubicBezTo>
                  <a:cubicBezTo>
                    <a:pt x="2910545" y="6461291"/>
                    <a:pt x="2898140" y="6546352"/>
                    <a:pt x="2830801" y="6567617"/>
                  </a:cubicBezTo>
                  <a:cubicBezTo>
                    <a:pt x="2763462" y="6588882"/>
                    <a:pt x="2651820" y="6539263"/>
                    <a:pt x="2575620" y="6493189"/>
                  </a:cubicBezTo>
                  <a:cubicBezTo>
                    <a:pt x="2499420" y="6447115"/>
                    <a:pt x="2471066" y="6312435"/>
                    <a:pt x="2373601" y="6291170"/>
                  </a:cubicBezTo>
                  <a:cubicBezTo>
                    <a:pt x="2276136" y="6269905"/>
                    <a:pt x="2162722" y="6363826"/>
                    <a:pt x="1990829" y="6365598"/>
                  </a:cubicBezTo>
                  <a:cubicBezTo>
                    <a:pt x="1818936" y="6367370"/>
                    <a:pt x="1496415" y="6312435"/>
                    <a:pt x="1342243" y="6301803"/>
                  </a:cubicBezTo>
                  <a:cubicBezTo>
                    <a:pt x="1188071" y="6291171"/>
                    <a:pt x="1166805" y="6367371"/>
                    <a:pt x="1065796" y="6301803"/>
                  </a:cubicBezTo>
                  <a:cubicBezTo>
                    <a:pt x="964787" y="6236236"/>
                    <a:pt x="826564" y="5988142"/>
                    <a:pt x="736187" y="5908398"/>
                  </a:cubicBezTo>
                  <a:cubicBezTo>
                    <a:pt x="645810" y="5828654"/>
                    <a:pt x="580243" y="5871184"/>
                    <a:pt x="523536" y="5823338"/>
                  </a:cubicBezTo>
                  <a:cubicBezTo>
                    <a:pt x="466829" y="5775492"/>
                    <a:pt x="427843" y="5743593"/>
                    <a:pt x="395945" y="5621319"/>
                  </a:cubicBezTo>
                  <a:cubicBezTo>
                    <a:pt x="364047" y="5499045"/>
                    <a:pt x="383541" y="5353733"/>
                    <a:pt x="332150" y="5089691"/>
                  </a:cubicBezTo>
                  <a:cubicBezTo>
                    <a:pt x="280759" y="4825649"/>
                    <a:pt x="140764" y="4279845"/>
                    <a:pt x="87601" y="4037068"/>
                  </a:cubicBezTo>
                  <a:cubicBezTo>
                    <a:pt x="34438" y="3794291"/>
                    <a:pt x="-27585" y="3927198"/>
                    <a:pt x="13173" y="3633031"/>
                  </a:cubicBezTo>
                  <a:cubicBezTo>
                    <a:pt x="53931" y="3338864"/>
                    <a:pt x="208103" y="2628254"/>
                    <a:pt x="332150" y="2272063"/>
                  </a:cubicBezTo>
                  <a:cubicBezTo>
                    <a:pt x="456196" y="1915872"/>
                    <a:pt x="626317" y="1717398"/>
                    <a:pt x="757452" y="1495886"/>
                  </a:cubicBezTo>
                  <a:cubicBezTo>
                    <a:pt x="888587" y="1274374"/>
                    <a:pt x="973647" y="1061723"/>
                    <a:pt x="1118959" y="942993"/>
                  </a:cubicBezTo>
                  <a:cubicBezTo>
                    <a:pt x="1264271" y="824263"/>
                    <a:pt x="1406038" y="884514"/>
                    <a:pt x="1629322" y="783505"/>
                  </a:cubicBezTo>
                  <a:cubicBezTo>
                    <a:pt x="1852606" y="682496"/>
                    <a:pt x="2238923" y="411366"/>
                    <a:pt x="2458662" y="336938"/>
                  </a:cubicBezTo>
                  <a:cubicBezTo>
                    <a:pt x="2678401" y="262510"/>
                    <a:pt x="2791815" y="391873"/>
                    <a:pt x="2926494" y="336938"/>
                  </a:cubicBezTo>
                  <a:close/>
                </a:path>
              </a:pathLst>
            </a:custGeom>
            <a:noFill/>
            <a:ln w="2857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8" name="ZoneTexte 37">
            <a:extLst>
              <a:ext uri="{FF2B5EF4-FFF2-40B4-BE49-F238E27FC236}">
                <a16:creationId xmlns:a16="http://schemas.microsoft.com/office/drawing/2014/main" id="{A17750E4-04A3-C983-13DE-E5D2AD1EA486}"/>
              </a:ext>
            </a:extLst>
          </p:cNvPr>
          <p:cNvSpPr txBox="1"/>
          <p:nvPr/>
        </p:nvSpPr>
        <p:spPr>
          <a:xfrm>
            <a:off x="7814019" y="1092190"/>
            <a:ext cx="861133" cy="400110"/>
          </a:xfrm>
          <a:prstGeom prst="rect">
            <a:avLst/>
          </a:prstGeom>
          <a:solidFill>
            <a:schemeClr val="accent4"/>
          </a:solidFill>
        </p:spPr>
        <p:txBody>
          <a:bodyPr wrap="none" rtlCol="0">
            <a:spAutoFit/>
          </a:bodyPr>
          <a:lstStyle/>
          <a:p>
            <a:r>
              <a:rPr lang="fr-FR" sz="1000" b="1">
                <a:solidFill>
                  <a:schemeClr val="bg1"/>
                </a:solidFill>
                <a:latin typeface="Myriad Pro Light" panose="020B0603030403020204" pitchFamily="34" charset="0"/>
              </a:rPr>
              <a:t>5 km depuis</a:t>
            </a:r>
          </a:p>
          <a:p>
            <a:r>
              <a:rPr lang="fr-FR" sz="1000" b="1">
                <a:solidFill>
                  <a:schemeClr val="bg1"/>
                </a:solidFill>
                <a:latin typeface="Myriad Pro Light" panose="020B0603030403020204" pitchFamily="34" charset="0"/>
              </a:rPr>
              <a:t>La Calamine</a:t>
            </a:r>
            <a:endParaRPr lang="fr-BE" sz="1000" b="1">
              <a:solidFill>
                <a:schemeClr val="bg1"/>
              </a:solidFill>
              <a:latin typeface="Myriad Pro Light" panose="020B0603030403020204" pitchFamily="34" charset="0"/>
            </a:endParaRPr>
          </a:p>
        </p:txBody>
      </p:sp>
      <p:sp>
        <p:nvSpPr>
          <p:cNvPr id="5" name="ZoneTexte 4">
            <a:extLst>
              <a:ext uri="{FF2B5EF4-FFF2-40B4-BE49-F238E27FC236}">
                <a16:creationId xmlns:a16="http://schemas.microsoft.com/office/drawing/2014/main" id="{C776363A-65EC-B00C-E731-242BAA2AEBBF}"/>
              </a:ext>
            </a:extLst>
          </p:cNvPr>
          <p:cNvSpPr txBox="1"/>
          <p:nvPr/>
        </p:nvSpPr>
        <p:spPr>
          <a:xfrm>
            <a:off x="10828936" y="845969"/>
            <a:ext cx="833883" cy="246221"/>
          </a:xfrm>
          <a:prstGeom prst="rect">
            <a:avLst/>
          </a:prstGeom>
          <a:solidFill>
            <a:schemeClr val="bg1"/>
          </a:solidFill>
        </p:spPr>
        <p:txBody>
          <a:bodyPr wrap="none" rtlCol="0">
            <a:spAutoFit/>
          </a:bodyPr>
          <a:lstStyle>
            <a:defPPr>
              <a:defRPr lang="fr-FR"/>
            </a:defPPr>
            <a:lvl1pPr>
              <a:defRPr sz="1000">
                <a:solidFill>
                  <a:srgbClr val="000000"/>
                </a:solidFill>
                <a:latin typeface="Myriad Pro" panose="020B0503030403020204" pitchFamily="34" charset="0"/>
              </a:defRPr>
            </a:lvl1pPr>
          </a:lstStyle>
          <a:p>
            <a:r>
              <a:rPr lang="fr-FR"/>
              <a:t>vers Aachen</a:t>
            </a:r>
            <a:endParaRPr lang="fr-BE"/>
          </a:p>
        </p:txBody>
      </p:sp>
      <p:sp>
        <p:nvSpPr>
          <p:cNvPr id="9" name="ZoneTexte 8">
            <a:extLst>
              <a:ext uri="{FF2B5EF4-FFF2-40B4-BE49-F238E27FC236}">
                <a16:creationId xmlns:a16="http://schemas.microsoft.com/office/drawing/2014/main" id="{DE3A85F9-D3E3-9E16-B640-E2F5E5D03CF8}"/>
              </a:ext>
            </a:extLst>
          </p:cNvPr>
          <p:cNvSpPr txBox="1"/>
          <p:nvPr/>
        </p:nvSpPr>
        <p:spPr>
          <a:xfrm>
            <a:off x="235091" y="1128075"/>
            <a:ext cx="6841982" cy="5370701"/>
          </a:xfrm>
          <a:prstGeom prst="rect">
            <a:avLst/>
          </a:prstGeom>
          <a:solidFill>
            <a:srgbClr val="FFFFFF">
              <a:alpha val="61176"/>
            </a:srgbClr>
          </a:solidFill>
        </p:spPr>
        <p:txBody>
          <a:bodyPr wrap="square">
            <a:spAutoFit/>
          </a:bodyPr>
          <a:lstStyle/>
          <a:p>
            <a:pPr algn="just">
              <a:spcAft>
                <a:spcPts val="300"/>
              </a:spcAft>
            </a:pPr>
            <a:r>
              <a:rPr lang="fr-FR" sz="1800" dirty="0" err="1">
                <a:solidFill>
                  <a:schemeClr val="tx2">
                    <a:lumMod val="50000"/>
                  </a:schemeClr>
                </a:solidFill>
              </a:rPr>
              <a:t>Gestaltung</a:t>
            </a:r>
            <a:r>
              <a:rPr lang="fr-FR" sz="1800" dirty="0">
                <a:solidFill>
                  <a:schemeClr val="tx2">
                    <a:lumMod val="50000"/>
                  </a:schemeClr>
                </a:solidFill>
              </a:rPr>
              <a:t> </a:t>
            </a:r>
            <a:r>
              <a:rPr lang="fr-FR" sz="1800" dirty="0" err="1">
                <a:solidFill>
                  <a:schemeClr val="tx2">
                    <a:lumMod val="50000"/>
                  </a:schemeClr>
                </a:solidFill>
              </a:rPr>
              <a:t>eines</a:t>
            </a:r>
            <a:r>
              <a:rPr lang="fr-FR" sz="1800" dirty="0">
                <a:solidFill>
                  <a:schemeClr val="tx2">
                    <a:lumMod val="50000"/>
                  </a:schemeClr>
                </a:solidFill>
              </a:rPr>
              <a:t> </a:t>
            </a:r>
            <a:r>
              <a:rPr lang="fr-FR" sz="1800" dirty="0" err="1">
                <a:solidFill>
                  <a:schemeClr val="tx2">
                    <a:lumMod val="50000"/>
                  </a:schemeClr>
                </a:solidFill>
              </a:rPr>
              <a:t>gesicherten</a:t>
            </a:r>
            <a:r>
              <a:rPr lang="fr-FR" sz="1800" dirty="0">
                <a:solidFill>
                  <a:schemeClr val="tx2">
                    <a:lumMod val="50000"/>
                  </a:schemeClr>
                </a:solidFill>
              </a:rPr>
              <a:t> </a:t>
            </a:r>
            <a:r>
              <a:rPr lang="fr-FR" sz="1800" b="1" dirty="0" err="1">
                <a:solidFill>
                  <a:schemeClr val="tx2">
                    <a:lumMod val="50000"/>
                  </a:schemeClr>
                </a:solidFill>
                <a:latin typeface="+mj-lt"/>
              </a:rPr>
              <a:t>Nutzradweges</a:t>
            </a:r>
            <a:r>
              <a:rPr lang="fr-FR" sz="1800" dirty="0">
                <a:solidFill>
                  <a:schemeClr val="tx2">
                    <a:lumMod val="50000"/>
                  </a:schemeClr>
                </a:solidFill>
              </a:rPr>
              <a:t>, </a:t>
            </a:r>
            <a:r>
              <a:rPr lang="fr-FR" sz="1800" dirty="0" err="1">
                <a:solidFill>
                  <a:schemeClr val="tx2">
                    <a:lumMod val="50000"/>
                  </a:schemeClr>
                </a:solidFill>
              </a:rPr>
              <a:t>Hauptpfeiler</a:t>
            </a:r>
            <a:r>
              <a:rPr lang="fr-FR" sz="1800" dirty="0">
                <a:solidFill>
                  <a:schemeClr val="tx2">
                    <a:lumMod val="50000"/>
                  </a:schemeClr>
                </a:solidFill>
              </a:rPr>
              <a:t> </a:t>
            </a:r>
            <a:r>
              <a:rPr lang="fr-FR" sz="1800" dirty="0" err="1">
                <a:solidFill>
                  <a:schemeClr val="tx2">
                    <a:lumMod val="50000"/>
                  </a:schemeClr>
                </a:solidFill>
              </a:rPr>
              <a:t>jeder</a:t>
            </a:r>
            <a:r>
              <a:rPr lang="fr-FR" sz="1800" dirty="0">
                <a:solidFill>
                  <a:schemeClr val="tx2">
                    <a:lumMod val="50000"/>
                  </a:schemeClr>
                </a:solidFill>
              </a:rPr>
              <a:t> </a:t>
            </a:r>
            <a:r>
              <a:rPr lang="fr-FR" sz="1800" dirty="0" err="1">
                <a:solidFill>
                  <a:schemeClr val="tx2">
                    <a:lumMod val="50000"/>
                  </a:schemeClr>
                </a:solidFill>
              </a:rPr>
              <a:t>Radpolitik</a:t>
            </a:r>
            <a:r>
              <a:rPr lang="fr-FR" sz="1800" dirty="0">
                <a:solidFill>
                  <a:schemeClr val="tx2">
                    <a:lumMod val="50000"/>
                  </a:schemeClr>
                </a:solidFill>
              </a:rPr>
              <a:t>. Im </a:t>
            </a:r>
            <a:r>
              <a:rPr lang="fr-FR" sz="1800" dirty="0" err="1">
                <a:solidFill>
                  <a:schemeClr val="tx2">
                    <a:lumMod val="50000"/>
                  </a:schemeClr>
                </a:solidFill>
              </a:rPr>
              <a:t>Idealfall</a:t>
            </a:r>
            <a:r>
              <a:rPr lang="fr-FR" sz="1800" dirty="0">
                <a:solidFill>
                  <a:schemeClr val="tx2">
                    <a:lumMod val="50000"/>
                  </a:schemeClr>
                </a:solidFill>
              </a:rPr>
              <a:t> </a:t>
            </a:r>
            <a:r>
              <a:rPr lang="fr-FR" sz="1800" dirty="0" err="1">
                <a:solidFill>
                  <a:schemeClr val="tx2">
                    <a:lumMod val="50000"/>
                  </a:schemeClr>
                </a:solidFill>
              </a:rPr>
              <a:t>müssen</a:t>
            </a:r>
            <a:r>
              <a:rPr lang="fr-FR" sz="1800" dirty="0">
                <a:solidFill>
                  <a:schemeClr val="tx2">
                    <a:lumMod val="50000"/>
                  </a:schemeClr>
                </a:solidFill>
              </a:rPr>
              <a:t> die </a:t>
            </a:r>
            <a:r>
              <a:rPr lang="fr-FR" sz="1800" dirty="0" err="1">
                <a:solidFill>
                  <a:schemeClr val="tx2">
                    <a:lumMod val="50000"/>
                  </a:schemeClr>
                </a:solidFill>
              </a:rPr>
              <a:t>alltäglichen</a:t>
            </a:r>
            <a:r>
              <a:rPr lang="fr-FR" sz="1800" dirty="0">
                <a:solidFill>
                  <a:schemeClr val="tx2">
                    <a:lumMod val="50000"/>
                  </a:schemeClr>
                </a:solidFill>
              </a:rPr>
              <a:t> </a:t>
            </a:r>
            <a:r>
              <a:rPr lang="fr-FR" sz="1800" dirty="0" err="1">
                <a:solidFill>
                  <a:schemeClr val="tx2">
                    <a:lumMod val="50000"/>
                  </a:schemeClr>
                </a:solidFill>
              </a:rPr>
              <a:t>Bedürfnisse</a:t>
            </a:r>
            <a:r>
              <a:rPr lang="fr-FR" sz="1800" dirty="0">
                <a:solidFill>
                  <a:schemeClr val="tx2">
                    <a:lumMod val="50000"/>
                  </a:schemeClr>
                </a:solidFill>
              </a:rPr>
              <a:t> der </a:t>
            </a:r>
            <a:r>
              <a:rPr lang="fr-FR" sz="1800" dirty="0" err="1">
                <a:solidFill>
                  <a:schemeClr val="tx2">
                    <a:lumMod val="50000"/>
                  </a:schemeClr>
                </a:solidFill>
              </a:rPr>
              <a:t>Radfahrer</a:t>
            </a:r>
            <a:r>
              <a:rPr lang="fr-FR" sz="1800" dirty="0">
                <a:solidFill>
                  <a:schemeClr val="tx2">
                    <a:lumMod val="50000"/>
                  </a:schemeClr>
                </a:solidFill>
              </a:rPr>
              <a:t> (-</a:t>
            </a:r>
            <a:r>
              <a:rPr lang="fr-FR" sz="1800" dirty="0" err="1">
                <a:solidFill>
                  <a:schemeClr val="tx2">
                    <a:lumMod val="50000"/>
                  </a:schemeClr>
                </a:solidFill>
              </a:rPr>
              <a:t>innen</a:t>
            </a:r>
            <a:r>
              <a:rPr lang="fr-FR" sz="1800" dirty="0">
                <a:solidFill>
                  <a:schemeClr val="tx2">
                    <a:lumMod val="50000"/>
                  </a:schemeClr>
                </a:solidFill>
              </a:rPr>
              <a:t>) </a:t>
            </a:r>
            <a:r>
              <a:rPr lang="fr-FR" sz="1800" dirty="0" err="1">
                <a:solidFill>
                  <a:schemeClr val="tx2">
                    <a:lumMod val="50000"/>
                  </a:schemeClr>
                </a:solidFill>
              </a:rPr>
              <a:t>berücksichtigt</a:t>
            </a:r>
            <a:r>
              <a:rPr lang="fr-FR" sz="1800" dirty="0">
                <a:solidFill>
                  <a:schemeClr val="tx2">
                    <a:lumMod val="50000"/>
                  </a:schemeClr>
                </a:solidFill>
              </a:rPr>
              <a:t> </a:t>
            </a:r>
            <a:r>
              <a:rPr lang="fr-FR" sz="1800" dirty="0" err="1">
                <a:solidFill>
                  <a:schemeClr val="tx2">
                    <a:lumMod val="50000"/>
                  </a:schemeClr>
                </a:solidFill>
              </a:rPr>
              <a:t>werden</a:t>
            </a:r>
            <a:r>
              <a:rPr lang="fr-FR" sz="1800" dirty="0">
                <a:solidFill>
                  <a:schemeClr val="tx2">
                    <a:lumMod val="50000"/>
                  </a:schemeClr>
                </a:solidFill>
              </a:rPr>
              <a:t>. </a:t>
            </a:r>
            <a:r>
              <a:rPr lang="fr-FR" sz="1800" b="1" dirty="0" err="1">
                <a:solidFill>
                  <a:schemeClr val="tx2">
                    <a:lumMod val="50000"/>
                  </a:schemeClr>
                </a:solidFill>
                <a:latin typeface="+mj-lt"/>
              </a:rPr>
              <a:t>Fünf</a:t>
            </a:r>
            <a:r>
              <a:rPr lang="fr-FR" sz="1800" b="1" dirty="0">
                <a:solidFill>
                  <a:schemeClr val="tx2">
                    <a:lumMod val="50000"/>
                  </a:schemeClr>
                </a:solidFill>
                <a:latin typeface="+mj-lt"/>
              </a:rPr>
              <a:t> </a:t>
            </a:r>
            <a:r>
              <a:rPr lang="fr-FR" sz="1800" b="1" dirty="0" err="1">
                <a:solidFill>
                  <a:schemeClr val="tx2">
                    <a:lumMod val="50000"/>
                  </a:schemeClr>
                </a:solidFill>
                <a:latin typeface="+mj-lt"/>
              </a:rPr>
              <a:t>Qualitätskriterien</a:t>
            </a:r>
            <a:r>
              <a:rPr lang="fr-FR" sz="1800" b="1" dirty="0">
                <a:solidFill>
                  <a:schemeClr val="tx2">
                    <a:lumMod val="50000"/>
                  </a:schemeClr>
                </a:solidFill>
                <a:latin typeface="+mj-lt"/>
              </a:rPr>
              <a:t> </a:t>
            </a:r>
            <a:r>
              <a:rPr lang="fr-FR" sz="1800" dirty="0" err="1">
                <a:solidFill>
                  <a:schemeClr val="tx2">
                    <a:lumMod val="50000"/>
                  </a:schemeClr>
                </a:solidFill>
                <a:latin typeface="+mj-lt"/>
              </a:rPr>
              <a:t>gilt</a:t>
            </a:r>
            <a:r>
              <a:rPr lang="fr-FR" sz="1800" dirty="0">
                <a:solidFill>
                  <a:schemeClr val="tx2">
                    <a:lumMod val="50000"/>
                  </a:schemeClr>
                </a:solidFill>
                <a:latin typeface="+mj-lt"/>
              </a:rPr>
              <a:t> es </a:t>
            </a:r>
            <a:r>
              <a:rPr lang="fr-FR" sz="1800" dirty="0" err="1">
                <a:solidFill>
                  <a:schemeClr val="tx2">
                    <a:lumMod val="50000"/>
                  </a:schemeClr>
                </a:solidFill>
                <a:latin typeface="+mj-lt"/>
              </a:rPr>
              <a:t>zu</a:t>
            </a:r>
            <a:r>
              <a:rPr lang="fr-FR" sz="1800" dirty="0">
                <a:solidFill>
                  <a:schemeClr val="tx2">
                    <a:lumMod val="50000"/>
                  </a:schemeClr>
                </a:solidFill>
                <a:latin typeface="+mj-lt"/>
              </a:rPr>
              <a:t> </a:t>
            </a:r>
            <a:r>
              <a:rPr lang="fr-FR" sz="1800" dirty="0" err="1">
                <a:solidFill>
                  <a:schemeClr val="tx2">
                    <a:lumMod val="50000"/>
                  </a:schemeClr>
                </a:solidFill>
                <a:latin typeface="+mj-lt"/>
              </a:rPr>
              <a:t>beachten</a:t>
            </a:r>
            <a:r>
              <a:rPr lang="fr-FR" sz="1800" b="1" dirty="0">
                <a:solidFill>
                  <a:schemeClr val="tx2">
                    <a:lumMod val="50000"/>
                  </a:schemeClr>
                </a:solidFill>
                <a:latin typeface="+mj-lt"/>
              </a:rPr>
              <a:t>: </a:t>
            </a:r>
            <a:r>
              <a:rPr lang="fr-FR" sz="1800" dirty="0">
                <a:solidFill>
                  <a:schemeClr val="tx2">
                    <a:lumMod val="50000"/>
                  </a:schemeClr>
                </a:solidFill>
              </a:rPr>
              <a:t> </a:t>
            </a:r>
          </a:p>
          <a:p>
            <a:pPr algn="just">
              <a:spcAft>
                <a:spcPts val="300"/>
              </a:spcAft>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err="1">
                <a:solidFill>
                  <a:schemeClr val="tx2">
                    <a:lumMod val="50000"/>
                  </a:schemeClr>
                </a:solidFill>
                <a:latin typeface="+mj-lt"/>
              </a:rPr>
              <a:t>Sicherheit</a:t>
            </a:r>
            <a:r>
              <a:rPr lang="fr-FR" sz="1800" dirty="0">
                <a:solidFill>
                  <a:schemeClr val="tx2">
                    <a:lumMod val="50000"/>
                  </a:schemeClr>
                </a:solidFill>
              </a:rPr>
              <a:t>: in </a:t>
            </a:r>
            <a:r>
              <a:rPr lang="fr-FR" sz="1800" dirty="0" err="1">
                <a:solidFill>
                  <a:schemeClr val="tx2">
                    <a:lumMod val="50000"/>
                  </a:schemeClr>
                </a:solidFill>
              </a:rPr>
              <a:t>einer</a:t>
            </a:r>
            <a:r>
              <a:rPr lang="fr-FR" sz="1800" dirty="0">
                <a:solidFill>
                  <a:schemeClr val="tx2">
                    <a:lumMod val="50000"/>
                  </a:schemeClr>
                </a:solidFill>
              </a:rPr>
              <a:t> Mix-Situation </a:t>
            </a:r>
            <a:r>
              <a:rPr lang="fr-FR" sz="1800" dirty="0" err="1">
                <a:solidFill>
                  <a:schemeClr val="tx2">
                    <a:lumMod val="50000"/>
                  </a:schemeClr>
                </a:solidFill>
              </a:rPr>
              <a:t>bei</a:t>
            </a:r>
            <a:r>
              <a:rPr lang="fr-FR" sz="1800" dirty="0">
                <a:solidFill>
                  <a:schemeClr val="tx2">
                    <a:lumMod val="50000"/>
                  </a:schemeClr>
                </a:solidFill>
              </a:rPr>
              <a:t> </a:t>
            </a:r>
            <a:r>
              <a:rPr lang="fr-FR" sz="1800" dirty="0" err="1">
                <a:solidFill>
                  <a:schemeClr val="tx2">
                    <a:lumMod val="50000"/>
                  </a:schemeClr>
                </a:solidFill>
              </a:rPr>
              <a:t>einem</a:t>
            </a:r>
            <a:r>
              <a:rPr lang="fr-FR" sz="1800" dirty="0">
                <a:solidFill>
                  <a:schemeClr val="tx2">
                    <a:lumMod val="50000"/>
                  </a:schemeClr>
                </a:solidFill>
              </a:rPr>
              <a:t> </a:t>
            </a:r>
            <a:r>
              <a:rPr lang="fr-FR" sz="1800" dirty="0" err="1">
                <a:solidFill>
                  <a:schemeClr val="tx2">
                    <a:lumMod val="50000"/>
                  </a:schemeClr>
                </a:solidFill>
              </a:rPr>
              <a:t>langsamen</a:t>
            </a:r>
            <a:r>
              <a:rPr lang="fr-FR" sz="1800" dirty="0">
                <a:solidFill>
                  <a:schemeClr val="tx2">
                    <a:lumMod val="50000"/>
                  </a:schemeClr>
                </a:solidFill>
              </a:rPr>
              <a:t> und </a:t>
            </a:r>
            <a:r>
              <a:rPr lang="fr-FR" sz="1800" dirty="0" err="1">
                <a:solidFill>
                  <a:schemeClr val="tx2">
                    <a:lumMod val="50000"/>
                  </a:schemeClr>
                </a:solidFill>
              </a:rPr>
              <a:t>ruhigen</a:t>
            </a:r>
            <a:r>
              <a:rPr lang="fr-FR" sz="1800" dirty="0">
                <a:solidFill>
                  <a:schemeClr val="tx2">
                    <a:lumMod val="50000"/>
                  </a:schemeClr>
                </a:solidFill>
              </a:rPr>
              <a:t> </a:t>
            </a:r>
            <a:r>
              <a:rPr lang="fr-FR" sz="1800" dirty="0" err="1">
                <a:solidFill>
                  <a:schemeClr val="tx2">
                    <a:lumMod val="50000"/>
                  </a:schemeClr>
                </a:solidFill>
              </a:rPr>
              <a:t>Verkehr</a:t>
            </a:r>
            <a:r>
              <a:rPr lang="fr-FR" sz="1800" dirty="0">
                <a:solidFill>
                  <a:schemeClr val="tx2">
                    <a:lumMod val="50000"/>
                  </a:schemeClr>
                </a:solidFill>
              </a:rPr>
              <a:t>, </a:t>
            </a:r>
            <a:r>
              <a:rPr lang="fr-FR" sz="1800" dirty="0" err="1">
                <a:solidFill>
                  <a:schemeClr val="tx2">
                    <a:lumMod val="50000"/>
                  </a:schemeClr>
                </a:solidFill>
              </a:rPr>
              <a:t>auf</a:t>
            </a:r>
            <a:r>
              <a:rPr lang="fr-FR" sz="1800" dirty="0">
                <a:solidFill>
                  <a:schemeClr val="tx2">
                    <a:lumMod val="50000"/>
                  </a:schemeClr>
                </a:solidFill>
              </a:rPr>
              <a:t> </a:t>
            </a:r>
            <a:r>
              <a:rPr lang="fr-FR" sz="1800" dirty="0" err="1">
                <a:solidFill>
                  <a:schemeClr val="tx2">
                    <a:lumMod val="50000"/>
                  </a:schemeClr>
                </a:solidFill>
              </a:rPr>
              <a:t>gesonderten</a:t>
            </a:r>
            <a:r>
              <a:rPr lang="fr-FR" sz="1800" dirty="0">
                <a:solidFill>
                  <a:schemeClr val="tx2">
                    <a:lumMod val="50000"/>
                  </a:schemeClr>
                </a:solidFill>
              </a:rPr>
              <a:t> </a:t>
            </a:r>
            <a:r>
              <a:rPr lang="fr-FR" sz="1800" dirty="0" err="1">
                <a:solidFill>
                  <a:schemeClr val="tx2">
                    <a:lumMod val="50000"/>
                  </a:schemeClr>
                </a:solidFill>
              </a:rPr>
              <a:t>Einrichtungen</a:t>
            </a:r>
            <a:r>
              <a:rPr lang="fr-FR" sz="1800" dirty="0">
                <a:solidFill>
                  <a:schemeClr val="tx2">
                    <a:lumMod val="50000"/>
                  </a:schemeClr>
                </a:solidFill>
              </a:rPr>
              <a:t> </a:t>
            </a:r>
            <a:r>
              <a:rPr lang="fr-FR" sz="1800" dirty="0" err="1">
                <a:solidFill>
                  <a:schemeClr val="tx2">
                    <a:lumMod val="50000"/>
                  </a:schemeClr>
                </a:solidFill>
              </a:rPr>
              <a:t>bei</a:t>
            </a:r>
            <a:r>
              <a:rPr lang="fr-FR" sz="1800" dirty="0">
                <a:solidFill>
                  <a:schemeClr val="tx2">
                    <a:lumMod val="50000"/>
                  </a:schemeClr>
                </a:solidFill>
              </a:rPr>
              <a:t> </a:t>
            </a:r>
            <a:r>
              <a:rPr lang="fr-FR" sz="1800" dirty="0" err="1">
                <a:solidFill>
                  <a:schemeClr val="tx2">
                    <a:lumMod val="50000"/>
                  </a:schemeClr>
                </a:solidFill>
              </a:rPr>
              <a:t>schnellem</a:t>
            </a:r>
            <a:r>
              <a:rPr lang="fr-FR" sz="1800" dirty="0">
                <a:solidFill>
                  <a:schemeClr val="tx2">
                    <a:lumMod val="50000"/>
                  </a:schemeClr>
                </a:solidFill>
              </a:rPr>
              <a:t> und </a:t>
            </a:r>
            <a:r>
              <a:rPr lang="fr-FR" sz="1800" dirty="0" err="1">
                <a:solidFill>
                  <a:schemeClr val="tx2">
                    <a:lumMod val="50000"/>
                  </a:schemeClr>
                </a:solidFill>
              </a:rPr>
              <a:t>intensivem</a:t>
            </a:r>
            <a:r>
              <a:rPr lang="fr-FR" sz="1800" dirty="0">
                <a:solidFill>
                  <a:schemeClr val="tx2">
                    <a:lumMod val="50000"/>
                  </a:schemeClr>
                </a:solidFill>
              </a:rPr>
              <a:t> </a:t>
            </a:r>
            <a:r>
              <a:rPr lang="fr-FR" sz="1800" dirty="0" err="1">
                <a:solidFill>
                  <a:schemeClr val="tx2">
                    <a:lumMod val="50000"/>
                  </a:schemeClr>
                </a:solidFill>
              </a:rPr>
              <a:t>Verkehr</a:t>
            </a:r>
            <a:r>
              <a:rPr lang="fr-FR" sz="1800" dirty="0">
                <a:solidFill>
                  <a:schemeClr val="tx2">
                    <a:lumMod val="50000"/>
                  </a:schemeClr>
                </a:solidFill>
              </a:rPr>
              <a:t>, mit </a:t>
            </a:r>
            <a:r>
              <a:rPr lang="fr-FR" sz="1800" dirty="0" err="1">
                <a:solidFill>
                  <a:schemeClr val="tx2">
                    <a:lumMod val="50000"/>
                  </a:schemeClr>
                </a:solidFill>
              </a:rPr>
              <a:t>lesbaren</a:t>
            </a:r>
            <a:r>
              <a:rPr lang="fr-FR" sz="1800" dirty="0">
                <a:solidFill>
                  <a:schemeClr val="tx2">
                    <a:lumMod val="50000"/>
                  </a:schemeClr>
                </a:solidFill>
              </a:rPr>
              <a:t> </a:t>
            </a:r>
            <a:r>
              <a:rPr lang="fr-FR" sz="1800" dirty="0" err="1">
                <a:solidFill>
                  <a:schemeClr val="tx2">
                    <a:lumMod val="50000"/>
                  </a:schemeClr>
                </a:solidFill>
              </a:rPr>
              <a:t>Kreuzungspunkten</a:t>
            </a:r>
            <a:r>
              <a:rPr lang="fr-FR" sz="1800" dirty="0">
                <a:solidFill>
                  <a:schemeClr val="tx2">
                    <a:lumMod val="50000"/>
                  </a:schemeClr>
                </a:solidFill>
              </a:rPr>
              <a:t> </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err="1">
                <a:solidFill>
                  <a:schemeClr val="tx2">
                    <a:lumMod val="50000"/>
                  </a:schemeClr>
                </a:solidFill>
                <a:latin typeface="+mj-lt"/>
              </a:rPr>
              <a:t>Schnelligkeit</a:t>
            </a:r>
            <a:r>
              <a:rPr lang="fr-FR" sz="1800" b="1" dirty="0">
                <a:solidFill>
                  <a:schemeClr val="tx2">
                    <a:lumMod val="50000"/>
                  </a:schemeClr>
                </a:solidFill>
                <a:latin typeface="+mj-lt"/>
              </a:rPr>
              <a:t>:</a:t>
            </a:r>
            <a:r>
              <a:rPr lang="fr-FR" sz="1800" dirty="0">
                <a:solidFill>
                  <a:schemeClr val="tx2">
                    <a:lumMod val="50000"/>
                  </a:schemeClr>
                </a:solidFill>
              </a:rPr>
              <a:t> Der </a:t>
            </a:r>
            <a:r>
              <a:rPr lang="fr-FR" sz="1800" dirty="0" err="1">
                <a:solidFill>
                  <a:schemeClr val="tx2">
                    <a:lumMod val="50000"/>
                  </a:schemeClr>
                </a:solidFill>
              </a:rPr>
              <a:t>Radfahrer</a:t>
            </a:r>
            <a:r>
              <a:rPr lang="fr-FR" sz="1800" dirty="0">
                <a:solidFill>
                  <a:schemeClr val="tx2">
                    <a:lumMod val="50000"/>
                  </a:schemeClr>
                </a:solidFill>
              </a:rPr>
              <a:t> </a:t>
            </a:r>
            <a:r>
              <a:rPr lang="fr-FR" sz="1800" dirty="0" err="1">
                <a:solidFill>
                  <a:schemeClr val="tx2">
                    <a:lumMod val="50000"/>
                  </a:schemeClr>
                </a:solidFill>
              </a:rPr>
              <a:t>kommt</a:t>
            </a:r>
            <a:r>
              <a:rPr lang="fr-FR" sz="1800" dirty="0">
                <a:solidFill>
                  <a:schemeClr val="tx2">
                    <a:lumMod val="50000"/>
                  </a:schemeClr>
                </a:solidFill>
              </a:rPr>
              <a:t> </a:t>
            </a:r>
            <a:r>
              <a:rPr lang="fr-FR" sz="1800" dirty="0" err="1">
                <a:solidFill>
                  <a:schemeClr val="tx2">
                    <a:lumMod val="50000"/>
                  </a:schemeClr>
                </a:solidFill>
              </a:rPr>
              <a:t>über</a:t>
            </a:r>
            <a:r>
              <a:rPr lang="fr-FR" sz="1800" dirty="0">
                <a:solidFill>
                  <a:schemeClr val="tx2">
                    <a:lumMod val="50000"/>
                  </a:schemeClr>
                </a:solidFill>
              </a:rPr>
              <a:t> den </a:t>
            </a:r>
            <a:r>
              <a:rPr lang="fr-FR" sz="1800" dirty="0" err="1">
                <a:solidFill>
                  <a:schemeClr val="tx2">
                    <a:lumMod val="50000"/>
                  </a:schemeClr>
                </a:solidFill>
              </a:rPr>
              <a:t>kürzesten</a:t>
            </a:r>
            <a:r>
              <a:rPr lang="fr-FR" sz="1800" dirty="0">
                <a:solidFill>
                  <a:schemeClr val="tx2">
                    <a:lumMod val="50000"/>
                  </a:schemeClr>
                </a:solidFill>
              </a:rPr>
              <a:t> und </a:t>
            </a:r>
            <a:r>
              <a:rPr lang="fr-FR" sz="1800" dirty="0" err="1">
                <a:solidFill>
                  <a:schemeClr val="tx2">
                    <a:lumMod val="50000"/>
                  </a:schemeClr>
                </a:solidFill>
              </a:rPr>
              <a:t>schnellsten</a:t>
            </a:r>
            <a:r>
              <a:rPr lang="fr-FR" sz="1800" dirty="0">
                <a:solidFill>
                  <a:schemeClr val="tx2">
                    <a:lumMod val="50000"/>
                  </a:schemeClr>
                </a:solidFill>
              </a:rPr>
              <a:t> </a:t>
            </a:r>
            <a:r>
              <a:rPr lang="fr-FR" sz="1800" dirty="0" err="1">
                <a:solidFill>
                  <a:schemeClr val="tx2">
                    <a:lumMod val="50000"/>
                  </a:schemeClr>
                </a:solidFill>
              </a:rPr>
              <a:t>Weg</a:t>
            </a:r>
            <a:r>
              <a:rPr lang="fr-FR" sz="1800" dirty="0">
                <a:solidFill>
                  <a:schemeClr val="tx2">
                    <a:lumMod val="50000"/>
                  </a:schemeClr>
                </a:solidFill>
              </a:rPr>
              <a:t> an sein </a:t>
            </a:r>
            <a:r>
              <a:rPr lang="fr-FR" sz="1800" dirty="0" err="1">
                <a:solidFill>
                  <a:schemeClr val="tx2">
                    <a:lumMod val="50000"/>
                  </a:schemeClr>
                </a:solidFill>
              </a:rPr>
              <a:t>Ziel</a:t>
            </a:r>
            <a:r>
              <a:rPr lang="fr-FR" sz="1800" dirty="0">
                <a:solidFill>
                  <a:schemeClr val="tx2">
                    <a:lumMod val="50000"/>
                  </a:schemeClr>
                </a:solidFill>
              </a:rPr>
              <a:t>.</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err="1">
                <a:solidFill>
                  <a:schemeClr val="tx2">
                    <a:lumMod val="50000"/>
                  </a:schemeClr>
                </a:solidFill>
                <a:latin typeface="+mj-lt"/>
              </a:rPr>
              <a:t>Kohärenz</a:t>
            </a:r>
            <a:r>
              <a:rPr lang="fr-FR" sz="1800" dirty="0">
                <a:solidFill>
                  <a:schemeClr val="tx2">
                    <a:lumMod val="50000"/>
                  </a:schemeClr>
                </a:solidFill>
              </a:rPr>
              <a:t>: </a:t>
            </a:r>
            <a:r>
              <a:rPr lang="fr-FR" sz="1800" dirty="0" err="1">
                <a:solidFill>
                  <a:schemeClr val="tx2">
                    <a:lumMod val="50000"/>
                  </a:schemeClr>
                </a:solidFill>
              </a:rPr>
              <a:t>durchgehende</a:t>
            </a:r>
            <a:r>
              <a:rPr lang="fr-FR" sz="1800" dirty="0">
                <a:solidFill>
                  <a:schemeClr val="tx2">
                    <a:lumMod val="50000"/>
                  </a:schemeClr>
                </a:solidFill>
              </a:rPr>
              <a:t> und </a:t>
            </a:r>
            <a:r>
              <a:rPr lang="fr-FR" sz="1800" dirty="0" err="1">
                <a:solidFill>
                  <a:schemeClr val="tx2">
                    <a:lumMod val="50000"/>
                  </a:schemeClr>
                </a:solidFill>
              </a:rPr>
              <a:t>vernetzte</a:t>
            </a:r>
            <a:r>
              <a:rPr lang="fr-FR" sz="1800" dirty="0">
                <a:solidFill>
                  <a:schemeClr val="tx2">
                    <a:lumMod val="50000"/>
                  </a:schemeClr>
                </a:solidFill>
              </a:rPr>
              <a:t> </a:t>
            </a:r>
            <a:r>
              <a:rPr lang="fr-FR" sz="1800" dirty="0" err="1">
                <a:solidFill>
                  <a:schemeClr val="tx2">
                    <a:lumMod val="50000"/>
                  </a:schemeClr>
                </a:solidFill>
              </a:rPr>
              <a:t>Verbindungen</a:t>
            </a:r>
            <a:r>
              <a:rPr lang="fr-FR" sz="1800" dirty="0">
                <a:solidFill>
                  <a:schemeClr val="tx2">
                    <a:lumMod val="50000"/>
                  </a:schemeClr>
                </a:solidFill>
              </a:rPr>
              <a:t> </a:t>
            </a:r>
            <a:r>
              <a:rPr lang="fr-FR" sz="1800" dirty="0" err="1">
                <a:solidFill>
                  <a:schemeClr val="tx2">
                    <a:lumMod val="50000"/>
                  </a:schemeClr>
                </a:solidFill>
              </a:rPr>
              <a:t>anbieten</a:t>
            </a:r>
            <a:r>
              <a:rPr lang="fr-FR" sz="1800" dirty="0">
                <a:solidFill>
                  <a:schemeClr val="tx2">
                    <a:lumMod val="50000"/>
                  </a:schemeClr>
                </a:solidFill>
              </a:rPr>
              <a:t>. </a:t>
            </a:r>
            <a:r>
              <a:rPr lang="fr-FR" sz="1800" dirty="0" err="1">
                <a:solidFill>
                  <a:schemeClr val="tx2">
                    <a:lumMod val="50000"/>
                  </a:schemeClr>
                </a:solidFill>
              </a:rPr>
              <a:t>Unterbrochene</a:t>
            </a:r>
            <a:r>
              <a:rPr lang="fr-FR" sz="1800" dirty="0">
                <a:solidFill>
                  <a:schemeClr val="tx2">
                    <a:lumMod val="50000"/>
                  </a:schemeClr>
                </a:solidFill>
              </a:rPr>
              <a:t> </a:t>
            </a:r>
            <a:r>
              <a:rPr lang="fr-FR" sz="1800" dirty="0" err="1">
                <a:solidFill>
                  <a:schemeClr val="tx2">
                    <a:lumMod val="50000"/>
                  </a:schemeClr>
                </a:solidFill>
              </a:rPr>
              <a:t>Infrastrukturen</a:t>
            </a:r>
            <a:r>
              <a:rPr lang="fr-FR" sz="1800" dirty="0">
                <a:solidFill>
                  <a:schemeClr val="tx2">
                    <a:lumMod val="50000"/>
                  </a:schemeClr>
                </a:solidFill>
              </a:rPr>
              <a:t> </a:t>
            </a:r>
            <a:r>
              <a:rPr lang="fr-FR" sz="1800" dirty="0" err="1">
                <a:solidFill>
                  <a:schemeClr val="tx2">
                    <a:lumMod val="50000"/>
                  </a:schemeClr>
                </a:solidFill>
              </a:rPr>
              <a:t>sind</a:t>
            </a:r>
            <a:r>
              <a:rPr lang="fr-FR" sz="1800" dirty="0">
                <a:solidFill>
                  <a:schemeClr val="tx2">
                    <a:lumMod val="50000"/>
                  </a:schemeClr>
                </a:solidFill>
              </a:rPr>
              <a:t> </a:t>
            </a:r>
            <a:r>
              <a:rPr lang="fr-FR" sz="1800" dirty="0" err="1">
                <a:solidFill>
                  <a:schemeClr val="tx2">
                    <a:lumMod val="50000"/>
                  </a:schemeClr>
                </a:solidFill>
              </a:rPr>
              <a:t>besonders</a:t>
            </a:r>
            <a:r>
              <a:rPr lang="fr-FR" sz="1800" dirty="0">
                <a:solidFill>
                  <a:schemeClr val="tx2">
                    <a:lumMod val="50000"/>
                  </a:schemeClr>
                </a:solidFill>
              </a:rPr>
              <a:t> </a:t>
            </a:r>
            <a:r>
              <a:rPr lang="fr-FR" sz="1800" dirty="0" err="1">
                <a:solidFill>
                  <a:schemeClr val="tx2">
                    <a:lumMod val="50000"/>
                  </a:schemeClr>
                </a:solidFill>
              </a:rPr>
              <a:t>unfallanfällig</a:t>
            </a:r>
            <a:r>
              <a:rPr lang="fr-FR" sz="1800" dirty="0">
                <a:solidFill>
                  <a:schemeClr val="tx2">
                    <a:lumMod val="50000"/>
                  </a:schemeClr>
                </a:solidFill>
              </a:rPr>
              <a:t>.</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err="1">
                <a:solidFill>
                  <a:schemeClr val="tx2">
                    <a:lumMod val="50000"/>
                  </a:schemeClr>
                </a:solidFill>
                <a:latin typeface="+mj-lt"/>
              </a:rPr>
              <a:t>Komfort</a:t>
            </a:r>
            <a:r>
              <a:rPr lang="fr-FR" sz="1800" dirty="0">
                <a:solidFill>
                  <a:schemeClr val="tx2">
                    <a:lumMod val="50000"/>
                  </a:schemeClr>
                </a:solidFill>
              </a:rPr>
              <a:t>: </a:t>
            </a:r>
            <a:r>
              <a:rPr lang="fr-FR" sz="1800" dirty="0" err="1">
                <a:solidFill>
                  <a:schemeClr val="tx2">
                    <a:lumMod val="50000"/>
                  </a:schemeClr>
                </a:solidFill>
              </a:rPr>
              <a:t>glatte</a:t>
            </a:r>
            <a:r>
              <a:rPr lang="fr-FR" sz="1800" dirty="0">
                <a:solidFill>
                  <a:schemeClr val="tx2">
                    <a:lumMod val="50000"/>
                  </a:schemeClr>
                </a:solidFill>
              </a:rPr>
              <a:t> </a:t>
            </a:r>
            <a:r>
              <a:rPr lang="fr-FR" sz="1800" dirty="0" err="1">
                <a:solidFill>
                  <a:schemeClr val="tx2">
                    <a:lumMod val="50000"/>
                  </a:schemeClr>
                </a:solidFill>
              </a:rPr>
              <a:t>Beläge</a:t>
            </a:r>
            <a:r>
              <a:rPr lang="fr-FR" sz="1800" dirty="0">
                <a:solidFill>
                  <a:schemeClr val="tx2">
                    <a:lumMod val="50000"/>
                  </a:schemeClr>
                </a:solidFill>
              </a:rPr>
              <a:t>, </a:t>
            </a:r>
            <a:r>
              <a:rPr lang="fr-FR" sz="1800" dirty="0" err="1">
                <a:solidFill>
                  <a:schemeClr val="tx2">
                    <a:lumMod val="50000"/>
                  </a:schemeClr>
                </a:solidFill>
              </a:rPr>
              <a:t>abgesenkte</a:t>
            </a:r>
            <a:r>
              <a:rPr lang="fr-FR" sz="1800" dirty="0">
                <a:solidFill>
                  <a:schemeClr val="tx2">
                    <a:lumMod val="50000"/>
                  </a:schemeClr>
                </a:solidFill>
              </a:rPr>
              <a:t> </a:t>
            </a:r>
            <a:r>
              <a:rPr lang="fr-FR" sz="1800" dirty="0" err="1">
                <a:solidFill>
                  <a:schemeClr val="tx2">
                    <a:lumMod val="50000"/>
                  </a:schemeClr>
                </a:solidFill>
              </a:rPr>
              <a:t>Bordsteine</a:t>
            </a:r>
            <a:r>
              <a:rPr lang="fr-FR" sz="1800" dirty="0">
                <a:solidFill>
                  <a:schemeClr val="tx2">
                    <a:lumMod val="50000"/>
                  </a:schemeClr>
                </a:solidFill>
              </a:rPr>
              <a:t>, </a:t>
            </a:r>
            <a:r>
              <a:rPr lang="fr-FR" sz="1800" dirty="0" err="1">
                <a:solidFill>
                  <a:schemeClr val="tx2">
                    <a:lumMod val="50000"/>
                  </a:schemeClr>
                </a:solidFill>
              </a:rPr>
              <a:t>guter</a:t>
            </a:r>
            <a:r>
              <a:rPr lang="fr-FR" sz="1800" dirty="0">
                <a:solidFill>
                  <a:schemeClr val="tx2">
                    <a:lumMod val="50000"/>
                  </a:schemeClr>
                </a:solidFill>
              </a:rPr>
              <a:t> </a:t>
            </a:r>
            <a:r>
              <a:rPr lang="fr-FR" sz="1800" dirty="0" err="1">
                <a:solidFill>
                  <a:schemeClr val="tx2">
                    <a:lumMod val="50000"/>
                  </a:schemeClr>
                </a:solidFill>
              </a:rPr>
              <a:t>Unterhalt</a:t>
            </a:r>
            <a:r>
              <a:rPr lang="fr-FR" sz="1800" dirty="0">
                <a:solidFill>
                  <a:schemeClr val="tx2">
                    <a:lumMod val="50000"/>
                  </a:schemeClr>
                </a:solidFill>
              </a:rPr>
              <a:t>, </a:t>
            </a:r>
            <a:r>
              <a:rPr lang="fr-FR" sz="1800" dirty="0" err="1">
                <a:solidFill>
                  <a:schemeClr val="tx2">
                    <a:lumMod val="50000"/>
                  </a:schemeClr>
                </a:solidFill>
              </a:rPr>
              <a:t>Beleuchtung</a:t>
            </a:r>
            <a:r>
              <a:rPr lang="fr-FR" sz="1800" dirty="0">
                <a:solidFill>
                  <a:schemeClr val="tx2">
                    <a:lumMod val="50000"/>
                  </a:schemeClr>
                </a:solidFill>
              </a:rPr>
              <a:t> und </a:t>
            </a:r>
            <a:r>
              <a:rPr lang="fr-FR" sz="1800" dirty="0" err="1">
                <a:solidFill>
                  <a:schemeClr val="tx2">
                    <a:lumMod val="50000"/>
                  </a:schemeClr>
                </a:solidFill>
              </a:rPr>
              <a:t>Markierung</a:t>
            </a:r>
            <a:r>
              <a:rPr lang="fr-FR" sz="1800" dirty="0">
                <a:solidFill>
                  <a:schemeClr val="tx2">
                    <a:lumMod val="50000"/>
                  </a:schemeClr>
                </a:solidFill>
              </a:rPr>
              <a:t> </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err="1">
                <a:solidFill>
                  <a:schemeClr val="tx2">
                    <a:lumMod val="50000"/>
                  </a:schemeClr>
                </a:solidFill>
                <a:latin typeface="+mj-lt"/>
              </a:rPr>
              <a:t>Zustimmung</a:t>
            </a:r>
            <a:r>
              <a:rPr lang="fr-FR" sz="1800" dirty="0">
                <a:solidFill>
                  <a:schemeClr val="tx2">
                    <a:lumMod val="50000"/>
                  </a:schemeClr>
                </a:solidFill>
              </a:rPr>
              <a:t>: </a:t>
            </a:r>
            <a:r>
              <a:rPr lang="fr-FR" sz="1800" dirty="0" err="1">
                <a:solidFill>
                  <a:schemeClr val="tx2">
                    <a:lumMod val="50000"/>
                  </a:schemeClr>
                </a:solidFill>
              </a:rPr>
              <a:t>durch</a:t>
            </a:r>
            <a:r>
              <a:rPr lang="fr-FR" sz="1800" dirty="0">
                <a:solidFill>
                  <a:schemeClr val="tx2">
                    <a:lumMod val="50000"/>
                  </a:schemeClr>
                </a:solidFill>
              </a:rPr>
              <a:t> </a:t>
            </a:r>
            <a:r>
              <a:rPr lang="fr-FR" sz="1800" dirty="0" err="1">
                <a:solidFill>
                  <a:schemeClr val="tx2">
                    <a:lumMod val="50000"/>
                  </a:schemeClr>
                </a:solidFill>
              </a:rPr>
              <a:t>einen</a:t>
            </a:r>
            <a:r>
              <a:rPr lang="fr-FR" sz="1800" dirty="0">
                <a:solidFill>
                  <a:schemeClr val="tx2">
                    <a:lumMod val="50000"/>
                  </a:schemeClr>
                </a:solidFill>
              </a:rPr>
              <a:t> </a:t>
            </a:r>
            <a:r>
              <a:rPr lang="fr-FR" sz="1800" dirty="0" err="1">
                <a:solidFill>
                  <a:schemeClr val="tx2">
                    <a:lumMod val="50000"/>
                  </a:schemeClr>
                </a:solidFill>
              </a:rPr>
              <a:t>angenehmen</a:t>
            </a:r>
            <a:r>
              <a:rPr lang="fr-FR" sz="1800" dirty="0">
                <a:solidFill>
                  <a:schemeClr val="tx2">
                    <a:lumMod val="50000"/>
                  </a:schemeClr>
                </a:solidFill>
              </a:rPr>
              <a:t> (</a:t>
            </a:r>
            <a:r>
              <a:rPr lang="fr-FR" sz="1800" dirty="0" err="1">
                <a:solidFill>
                  <a:schemeClr val="tx2">
                    <a:lumMod val="50000"/>
                  </a:schemeClr>
                </a:solidFill>
              </a:rPr>
              <a:t>städtisch</a:t>
            </a:r>
            <a:r>
              <a:rPr lang="fr-FR" sz="1800" dirty="0">
                <a:solidFill>
                  <a:schemeClr val="tx2">
                    <a:lumMod val="50000"/>
                  </a:schemeClr>
                </a:solidFill>
              </a:rPr>
              <a:t> </a:t>
            </a:r>
            <a:r>
              <a:rPr lang="fr-FR" sz="1800" dirty="0" err="1">
                <a:solidFill>
                  <a:schemeClr val="tx2">
                    <a:lumMod val="50000"/>
                  </a:schemeClr>
                </a:solidFill>
              </a:rPr>
              <a:t>oder</a:t>
            </a:r>
            <a:r>
              <a:rPr lang="fr-FR" sz="1800" dirty="0">
                <a:solidFill>
                  <a:schemeClr val="tx2">
                    <a:lumMod val="50000"/>
                  </a:schemeClr>
                </a:solidFill>
              </a:rPr>
              <a:t> </a:t>
            </a:r>
            <a:r>
              <a:rPr lang="fr-FR" sz="1800" dirty="0" err="1">
                <a:solidFill>
                  <a:schemeClr val="tx2">
                    <a:lumMod val="50000"/>
                  </a:schemeClr>
                </a:solidFill>
              </a:rPr>
              <a:t>natürlich</a:t>
            </a:r>
            <a:r>
              <a:rPr lang="fr-FR" sz="1800" dirty="0">
                <a:solidFill>
                  <a:schemeClr val="tx2">
                    <a:lumMod val="50000"/>
                  </a:schemeClr>
                </a:solidFill>
              </a:rPr>
              <a:t>) und </a:t>
            </a:r>
            <a:r>
              <a:rPr lang="fr-FR" sz="1800" dirty="0" err="1">
                <a:solidFill>
                  <a:schemeClr val="tx2">
                    <a:lumMod val="50000"/>
                  </a:schemeClr>
                </a:solidFill>
              </a:rPr>
              <a:t>sichernden</a:t>
            </a:r>
            <a:r>
              <a:rPr lang="fr-FR" sz="1800" dirty="0">
                <a:solidFill>
                  <a:schemeClr val="tx2">
                    <a:lumMod val="50000"/>
                  </a:schemeClr>
                </a:solidFill>
              </a:rPr>
              <a:t> </a:t>
            </a:r>
            <a:r>
              <a:rPr lang="fr-FR" sz="1800" dirty="0" err="1">
                <a:solidFill>
                  <a:schemeClr val="tx2">
                    <a:lumMod val="50000"/>
                  </a:schemeClr>
                </a:solidFill>
              </a:rPr>
              <a:t>Rahmen</a:t>
            </a:r>
            <a:r>
              <a:rPr lang="fr-FR" sz="1800" dirty="0">
                <a:solidFill>
                  <a:schemeClr val="tx2">
                    <a:lumMod val="50000"/>
                  </a:schemeClr>
                </a:solidFill>
              </a:rPr>
              <a:t> (</a:t>
            </a:r>
            <a:r>
              <a:rPr lang="fr-FR" sz="1800" dirty="0" err="1">
                <a:solidFill>
                  <a:schemeClr val="tx2">
                    <a:lumMod val="50000"/>
                  </a:schemeClr>
                </a:solidFill>
              </a:rPr>
              <a:t>subjektive</a:t>
            </a:r>
            <a:r>
              <a:rPr lang="fr-FR" sz="1800" dirty="0">
                <a:solidFill>
                  <a:schemeClr val="tx2">
                    <a:lumMod val="50000"/>
                  </a:schemeClr>
                </a:solidFill>
              </a:rPr>
              <a:t> </a:t>
            </a:r>
            <a:r>
              <a:rPr lang="fr-FR" sz="1800" dirty="0" err="1">
                <a:solidFill>
                  <a:schemeClr val="tx2">
                    <a:lumMod val="50000"/>
                  </a:schemeClr>
                </a:solidFill>
              </a:rPr>
              <a:t>Sicherheit</a:t>
            </a:r>
            <a:r>
              <a:rPr lang="fr-FR" sz="1800" dirty="0">
                <a:solidFill>
                  <a:schemeClr val="tx2">
                    <a:lumMod val="50000"/>
                  </a:schemeClr>
                </a:solidFill>
              </a:rPr>
              <a:t>), </a:t>
            </a:r>
            <a:r>
              <a:rPr lang="fr-FR" sz="1800" dirty="0" err="1">
                <a:solidFill>
                  <a:schemeClr val="tx2">
                    <a:lumMod val="50000"/>
                  </a:schemeClr>
                </a:solidFill>
              </a:rPr>
              <a:t>ohne</a:t>
            </a:r>
            <a:r>
              <a:rPr lang="fr-FR" sz="1800" dirty="0">
                <a:solidFill>
                  <a:schemeClr val="tx2">
                    <a:lumMod val="50000"/>
                  </a:schemeClr>
                </a:solidFill>
              </a:rPr>
              <a:t> </a:t>
            </a:r>
            <a:r>
              <a:rPr lang="fr-FR" sz="1800" dirty="0" err="1">
                <a:solidFill>
                  <a:schemeClr val="tx2">
                    <a:lumMod val="50000"/>
                  </a:schemeClr>
                </a:solidFill>
              </a:rPr>
              <a:t>Belästigung</a:t>
            </a:r>
            <a:r>
              <a:rPr lang="fr-FR" sz="1800" dirty="0">
                <a:solidFill>
                  <a:schemeClr val="tx2">
                    <a:lumMod val="50000"/>
                  </a:schemeClr>
                </a:solidFill>
              </a:rPr>
              <a:t> (Krach, </a:t>
            </a:r>
            <a:r>
              <a:rPr lang="fr-FR" sz="1800" dirty="0" err="1">
                <a:solidFill>
                  <a:schemeClr val="tx2">
                    <a:lumMod val="50000"/>
                  </a:schemeClr>
                </a:solidFill>
              </a:rPr>
              <a:t>Umweltverschmutzung</a:t>
            </a:r>
            <a:r>
              <a:rPr lang="fr-FR" sz="1800" dirty="0">
                <a:solidFill>
                  <a:schemeClr val="tx2">
                    <a:lumMod val="50000"/>
                  </a:schemeClr>
                </a:solidFill>
              </a:rPr>
              <a:t>, Stress)</a:t>
            </a:r>
          </a:p>
        </p:txBody>
      </p:sp>
    </p:spTree>
    <p:extLst>
      <p:ext uri="{BB962C8B-B14F-4D97-AF65-F5344CB8AC3E}">
        <p14:creationId xmlns:p14="http://schemas.microsoft.com/office/powerpoint/2010/main" val="1028716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46</a:t>
            </a:fld>
            <a:endParaRPr lang="fr-BE"/>
          </a:p>
        </p:txBody>
      </p:sp>
      <p:sp>
        <p:nvSpPr>
          <p:cNvPr id="3" name="Titre 2">
            <a:extLst>
              <a:ext uri="{FF2B5EF4-FFF2-40B4-BE49-F238E27FC236}">
                <a16:creationId xmlns:a16="http://schemas.microsoft.com/office/drawing/2014/main" id="{3092CDF3-80A0-741F-A55E-14C9B8BB11E1}"/>
              </a:ext>
            </a:extLst>
          </p:cNvPr>
          <p:cNvSpPr>
            <a:spLocks noGrp="1"/>
          </p:cNvSpPr>
          <p:nvPr>
            <p:ph type="title"/>
          </p:nvPr>
        </p:nvSpPr>
        <p:spPr/>
        <p:txBody>
          <a:bodyPr/>
          <a:lstStyle/>
          <a:p>
            <a:r>
              <a:rPr lang="fr-BE" dirty="0" err="1"/>
              <a:t>Radmobilität</a:t>
            </a:r>
            <a:endParaRPr lang="fr-BE" dirty="0"/>
          </a:p>
        </p:txBody>
      </p:sp>
      <p:grpSp>
        <p:nvGrpSpPr>
          <p:cNvPr id="50" name="Groupe 49">
            <a:extLst>
              <a:ext uri="{FF2B5EF4-FFF2-40B4-BE49-F238E27FC236}">
                <a16:creationId xmlns:a16="http://schemas.microsoft.com/office/drawing/2014/main" id="{F59DEC31-A7CA-FF2E-1063-7311D895919F}"/>
              </a:ext>
            </a:extLst>
          </p:cNvPr>
          <p:cNvGrpSpPr/>
          <p:nvPr/>
        </p:nvGrpSpPr>
        <p:grpSpPr>
          <a:xfrm>
            <a:off x="3668936" y="955399"/>
            <a:ext cx="8387704" cy="5749209"/>
            <a:chOff x="111901" y="956391"/>
            <a:chExt cx="8387704" cy="5749209"/>
          </a:xfrm>
        </p:grpSpPr>
        <p:grpSp>
          <p:nvGrpSpPr>
            <p:cNvPr id="51" name="Groupe 50">
              <a:extLst>
                <a:ext uri="{FF2B5EF4-FFF2-40B4-BE49-F238E27FC236}">
                  <a16:creationId xmlns:a16="http://schemas.microsoft.com/office/drawing/2014/main" id="{AC357F6B-2A5C-A1F1-7C35-D1506C3B5B6C}"/>
                </a:ext>
              </a:extLst>
            </p:cNvPr>
            <p:cNvGrpSpPr/>
            <p:nvPr/>
          </p:nvGrpSpPr>
          <p:grpSpPr>
            <a:xfrm>
              <a:off x="151829" y="1021478"/>
              <a:ext cx="8347776" cy="5684122"/>
              <a:chOff x="421594" y="1138915"/>
              <a:chExt cx="6971620" cy="4747077"/>
            </a:xfrm>
          </p:grpSpPr>
          <p:pic>
            <p:nvPicPr>
              <p:cNvPr id="92" name="Image 91">
                <a:extLst>
                  <a:ext uri="{FF2B5EF4-FFF2-40B4-BE49-F238E27FC236}">
                    <a16:creationId xmlns:a16="http://schemas.microsoft.com/office/drawing/2014/main" id="{C82A1091-F357-CC0A-2399-8B9D464E547D}"/>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a:stretch/>
            </p:blipFill>
            <p:spPr>
              <a:xfrm>
                <a:off x="421594" y="4854023"/>
                <a:ext cx="6971619" cy="1031969"/>
              </a:xfrm>
              <a:prstGeom prst="rect">
                <a:avLst/>
              </a:prstGeom>
            </p:spPr>
          </p:pic>
          <p:pic>
            <p:nvPicPr>
              <p:cNvPr id="93" name="Image 92">
                <a:extLst>
                  <a:ext uri="{FF2B5EF4-FFF2-40B4-BE49-F238E27FC236}">
                    <a16:creationId xmlns:a16="http://schemas.microsoft.com/office/drawing/2014/main" id="{3B90C37A-BD02-73A6-3573-B8B63D4041BD}"/>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a:stretch/>
            </p:blipFill>
            <p:spPr>
              <a:xfrm>
                <a:off x="421595" y="1138915"/>
                <a:ext cx="6971619" cy="3719710"/>
              </a:xfrm>
              <a:prstGeom prst="rect">
                <a:avLst/>
              </a:prstGeom>
            </p:spPr>
          </p:pic>
        </p:grpSp>
        <p:pic>
          <p:nvPicPr>
            <p:cNvPr id="52" name="Image 51">
              <a:extLst>
                <a:ext uri="{FF2B5EF4-FFF2-40B4-BE49-F238E27FC236}">
                  <a16:creationId xmlns:a16="http://schemas.microsoft.com/office/drawing/2014/main" id="{F3137695-118B-4014-FB10-F239EC913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415" y="4749271"/>
              <a:ext cx="288000" cy="288000"/>
            </a:xfrm>
            <a:prstGeom prst="rect">
              <a:avLst/>
            </a:prstGeom>
          </p:spPr>
        </p:pic>
        <p:pic>
          <p:nvPicPr>
            <p:cNvPr id="53" name="Image 52">
              <a:extLst>
                <a:ext uri="{FF2B5EF4-FFF2-40B4-BE49-F238E27FC236}">
                  <a16:creationId xmlns:a16="http://schemas.microsoft.com/office/drawing/2014/main" id="{8F804A8C-CC2B-AA34-0A92-7A4D51C79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361" y="4187245"/>
              <a:ext cx="288000" cy="288000"/>
            </a:xfrm>
            <a:prstGeom prst="rect">
              <a:avLst/>
            </a:prstGeom>
          </p:spPr>
        </p:pic>
        <p:pic>
          <p:nvPicPr>
            <p:cNvPr id="54" name="Image 53">
              <a:extLst>
                <a:ext uri="{FF2B5EF4-FFF2-40B4-BE49-F238E27FC236}">
                  <a16:creationId xmlns:a16="http://schemas.microsoft.com/office/drawing/2014/main" id="{FF5536D6-0024-39D7-B471-9063D149C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688" y="3747874"/>
              <a:ext cx="288000" cy="288000"/>
            </a:xfrm>
            <a:prstGeom prst="rect">
              <a:avLst/>
            </a:prstGeom>
          </p:spPr>
        </p:pic>
        <p:pic>
          <p:nvPicPr>
            <p:cNvPr id="55" name="Image 54">
              <a:extLst>
                <a:ext uri="{FF2B5EF4-FFF2-40B4-BE49-F238E27FC236}">
                  <a16:creationId xmlns:a16="http://schemas.microsoft.com/office/drawing/2014/main" id="{B1FF96AF-2974-509D-F62B-7C4CAB812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4152" y="5181927"/>
              <a:ext cx="288000" cy="288000"/>
            </a:xfrm>
            <a:prstGeom prst="rect">
              <a:avLst/>
            </a:prstGeom>
          </p:spPr>
        </p:pic>
        <p:pic>
          <p:nvPicPr>
            <p:cNvPr id="56" name="Image 55">
              <a:extLst>
                <a:ext uri="{FF2B5EF4-FFF2-40B4-BE49-F238E27FC236}">
                  <a16:creationId xmlns:a16="http://schemas.microsoft.com/office/drawing/2014/main" id="{6AF4CA40-94D3-51D2-8D18-D1B87BC41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361" y="3214825"/>
              <a:ext cx="288000" cy="288000"/>
            </a:xfrm>
            <a:prstGeom prst="rect">
              <a:avLst/>
            </a:prstGeom>
          </p:spPr>
        </p:pic>
        <p:pic>
          <p:nvPicPr>
            <p:cNvPr id="57" name="Image 56">
              <a:extLst>
                <a:ext uri="{FF2B5EF4-FFF2-40B4-BE49-F238E27FC236}">
                  <a16:creationId xmlns:a16="http://schemas.microsoft.com/office/drawing/2014/main" id="{99C073F0-C20E-ACE0-C198-941AE377E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1904" y="5331437"/>
              <a:ext cx="288000" cy="288000"/>
            </a:xfrm>
            <a:prstGeom prst="rect">
              <a:avLst/>
            </a:prstGeom>
          </p:spPr>
        </p:pic>
        <p:pic>
          <p:nvPicPr>
            <p:cNvPr id="58" name="Image 57">
              <a:extLst>
                <a:ext uri="{FF2B5EF4-FFF2-40B4-BE49-F238E27FC236}">
                  <a16:creationId xmlns:a16="http://schemas.microsoft.com/office/drawing/2014/main" id="{0294A1F9-031E-3617-58D6-CB05D4F8E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257" y="3151050"/>
              <a:ext cx="288000" cy="288000"/>
            </a:xfrm>
            <a:prstGeom prst="rect">
              <a:avLst/>
            </a:prstGeom>
          </p:spPr>
        </p:pic>
        <p:grpSp>
          <p:nvGrpSpPr>
            <p:cNvPr id="59" name="Groupe 58">
              <a:extLst>
                <a:ext uri="{FF2B5EF4-FFF2-40B4-BE49-F238E27FC236}">
                  <a16:creationId xmlns:a16="http://schemas.microsoft.com/office/drawing/2014/main" id="{288C7B43-1BC9-82D7-AB67-648FD4491815}"/>
                </a:ext>
              </a:extLst>
            </p:cNvPr>
            <p:cNvGrpSpPr/>
            <p:nvPr/>
          </p:nvGrpSpPr>
          <p:grpSpPr>
            <a:xfrm>
              <a:off x="2591451" y="4555462"/>
              <a:ext cx="288000" cy="288000"/>
              <a:chOff x="9912424" y="4752243"/>
              <a:chExt cx="348086" cy="348086"/>
            </a:xfrm>
          </p:grpSpPr>
          <p:sp>
            <p:nvSpPr>
              <p:cNvPr id="90" name="Ellipse 89">
                <a:extLst>
                  <a:ext uri="{FF2B5EF4-FFF2-40B4-BE49-F238E27FC236}">
                    <a16:creationId xmlns:a16="http://schemas.microsoft.com/office/drawing/2014/main" id="{073C1937-F4CC-E3A9-9966-B1F22AA6BEA1}"/>
                  </a:ext>
                </a:extLst>
              </p:cNvPr>
              <p:cNvSpPr/>
              <p:nvPr/>
            </p:nvSpPr>
            <p:spPr>
              <a:xfrm>
                <a:off x="9912424" y="4752243"/>
                <a:ext cx="348086" cy="348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1" name="Graphique 90" descr="Usine avec un remplissage uni">
                <a:extLst>
                  <a:ext uri="{FF2B5EF4-FFF2-40B4-BE49-F238E27FC236}">
                    <a16:creationId xmlns:a16="http://schemas.microsoft.com/office/drawing/2014/main" id="{4A638444-2A8C-C8FE-7F55-5393D1A6955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2662" y="4771686"/>
                <a:ext cx="288000" cy="288000"/>
              </a:xfrm>
              <a:prstGeom prst="rect">
                <a:avLst/>
              </a:prstGeom>
            </p:spPr>
          </p:pic>
        </p:grpSp>
        <p:sp>
          <p:nvSpPr>
            <p:cNvPr id="60" name="ZoneTexte 59">
              <a:extLst>
                <a:ext uri="{FF2B5EF4-FFF2-40B4-BE49-F238E27FC236}">
                  <a16:creationId xmlns:a16="http://schemas.microsoft.com/office/drawing/2014/main" id="{C88DFEA0-DB92-ED93-D58A-C01A01E00ADF}"/>
                </a:ext>
              </a:extLst>
            </p:cNvPr>
            <p:cNvSpPr txBox="1"/>
            <p:nvPr/>
          </p:nvSpPr>
          <p:spPr>
            <a:xfrm>
              <a:off x="2899005" y="3502000"/>
              <a:ext cx="912429" cy="276999"/>
            </a:xfrm>
            <a:prstGeom prst="rect">
              <a:avLst/>
            </a:prstGeom>
            <a:noFill/>
          </p:spPr>
          <p:txBody>
            <a:bodyPr wrap="none" rtlCol="0">
              <a:spAutoFit/>
            </a:bodyPr>
            <a:lstStyle/>
            <a:p>
              <a:r>
                <a:rPr lang="fr-FR" sz="1200" b="1">
                  <a:solidFill>
                    <a:srgbClr val="000000"/>
                  </a:solidFill>
                </a:rPr>
                <a:t>La Calamine</a:t>
              </a:r>
              <a:endParaRPr lang="fr-BE" sz="1200" b="1">
                <a:solidFill>
                  <a:srgbClr val="000000"/>
                </a:solidFill>
              </a:endParaRPr>
            </a:p>
          </p:txBody>
        </p:sp>
        <p:pic>
          <p:nvPicPr>
            <p:cNvPr id="61" name="Image 60">
              <a:extLst>
                <a:ext uri="{FF2B5EF4-FFF2-40B4-BE49-F238E27FC236}">
                  <a16:creationId xmlns:a16="http://schemas.microsoft.com/office/drawing/2014/main" id="{98BDC85C-65C8-C70D-AB6C-DBE817C27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688" y="2770459"/>
              <a:ext cx="288000" cy="288000"/>
            </a:xfrm>
            <a:prstGeom prst="rect">
              <a:avLst/>
            </a:prstGeom>
          </p:spPr>
        </p:pic>
        <p:sp>
          <p:nvSpPr>
            <p:cNvPr id="62" name="ZoneTexte 61">
              <a:extLst>
                <a:ext uri="{FF2B5EF4-FFF2-40B4-BE49-F238E27FC236}">
                  <a16:creationId xmlns:a16="http://schemas.microsoft.com/office/drawing/2014/main" id="{5EADE74E-6C5B-AF32-9162-5F8125709695}"/>
                </a:ext>
              </a:extLst>
            </p:cNvPr>
            <p:cNvSpPr txBox="1"/>
            <p:nvPr/>
          </p:nvSpPr>
          <p:spPr>
            <a:xfrm>
              <a:off x="4584348" y="3003273"/>
              <a:ext cx="1072922" cy="276999"/>
            </a:xfrm>
            <a:prstGeom prst="rect">
              <a:avLst/>
            </a:prstGeom>
            <a:noFill/>
          </p:spPr>
          <p:txBody>
            <a:bodyPr wrap="none" rtlCol="0">
              <a:spAutoFit/>
            </a:bodyPr>
            <a:lstStyle/>
            <a:p>
              <a:r>
                <a:rPr lang="fr-FR" sz="1200" b="1">
                  <a:solidFill>
                    <a:srgbClr val="000000"/>
                  </a:solidFill>
                </a:rPr>
                <a:t>Neu-Moresnet</a:t>
              </a:r>
              <a:endParaRPr lang="fr-BE" sz="1200" b="1">
                <a:solidFill>
                  <a:srgbClr val="000000"/>
                </a:solidFill>
              </a:endParaRPr>
            </a:p>
          </p:txBody>
        </p:sp>
        <p:sp>
          <p:nvSpPr>
            <p:cNvPr id="63" name="Forme libre : forme 62">
              <a:extLst>
                <a:ext uri="{FF2B5EF4-FFF2-40B4-BE49-F238E27FC236}">
                  <a16:creationId xmlns:a16="http://schemas.microsoft.com/office/drawing/2014/main" id="{543AEBCA-A617-7CB5-53EE-D20C176FB045}"/>
                </a:ext>
              </a:extLst>
            </p:cNvPr>
            <p:cNvSpPr/>
            <p:nvPr/>
          </p:nvSpPr>
          <p:spPr>
            <a:xfrm>
              <a:off x="4410075" y="1543050"/>
              <a:ext cx="1809750" cy="1733550"/>
            </a:xfrm>
            <a:custGeom>
              <a:avLst/>
              <a:gdLst>
                <a:gd name="connsiteX0" fmla="*/ 0 w 1809750"/>
                <a:gd name="connsiteY0" fmla="*/ 1733550 h 1733550"/>
                <a:gd name="connsiteX1" fmla="*/ 419100 w 1809750"/>
                <a:gd name="connsiteY1" fmla="*/ 1343025 h 1733550"/>
                <a:gd name="connsiteX2" fmla="*/ 1009650 w 1809750"/>
                <a:gd name="connsiteY2" fmla="*/ 771525 h 1733550"/>
                <a:gd name="connsiteX3" fmla="*/ 1666875 w 1809750"/>
                <a:gd name="connsiteY3" fmla="*/ 142875 h 1733550"/>
                <a:gd name="connsiteX4" fmla="*/ 1809750 w 1809750"/>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0" h="1733550">
                  <a:moveTo>
                    <a:pt x="0" y="1733550"/>
                  </a:moveTo>
                  <a:cubicBezTo>
                    <a:pt x="125412" y="1618456"/>
                    <a:pt x="250825" y="1503362"/>
                    <a:pt x="419100" y="1343025"/>
                  </a:cubicBezTo>
                  <a:cubicBezTo>
                    <a:pt x="587375" y="1182688"/>
                    <a:pt x="801688" y="971550"/>
                    <a:pt x="1009650" y="771525"/>
                  </a:cubicBezTo>
                  <a:lnTo>
                    <a:pt x="1666875" y="142875"/>
                  </a:lnTo>
                  <a:cubicBezTo>
                    <a:pt x="1800225" y="14288"/>
                    <a:pt x="1804987" y="7144"/>
                    <a:pt x="180975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Forme libre : forme 63">
              <a:extLst>
                <a:ext uri="{FF2B5EF4-FFF2-40B4-BE49-F238E27FC236}">
                  <a16:creationId xmlns:a16="http://schemas.microsoft.com/office/drawing/2014/main" id="{6E1AFA8B-B8B2-F81B-C47B-E8F7EEA736F9}"/>
                </a:ext>
              </a:extLst>
            </p:cNvPr>
            <p:cNvSpPr/>
            <p:nvPr/>
          </p:nvSpPr>
          <p:spPr>
            <a:xfrm>
              <a:off x="168275" y="3556000"/>
              <a:ext cx="1755775" cy="1797050"/>
            </a:xfrm>
            <a:custGeom>
              <a:avLst/>
              <a:gdLst>
                <a:gd name="connsiteX0" fmla="*/ 1755775 w 1755775"/>
                <a:gd name="connsiteY0" fmla="*/ 1797050 h 1797050"/>
                <a:gd name="connsiteX1" fmla="*/ 1619250 w 1755775"/>
                <a:gd name="connsiteY1" fmla="*/ 1724025 h 1797050"/>
                <a:gd name="connsiteX2" fmla="*/ 1514475 w 1755775"/>
                <a:gd name="connsiteY2" fmla="*/ 1622425 h 1797050"/>
                <a:gd name="connsiteX3" fmla="*/ 1339850 w 1755775"/>
                <a:gd name="connsiteY3" fmla="*/ 1355725 h 1797050"/>
                <a:gd name="connsiteX4" fmla="*/ 1177925 w 1755775"/>
                <a:gd name="connsiteY4" fmla="*/ 1130300 h 1797050"/>
                <a:gd name="connsiteX5" fmla="*/ 981075 w 1755775"/>
                <a:gd name="connsiteY5" fmla="*/ 854075 h 1797050"/>
                <a:gd name="connsiteX6" fmla="*/ 796925 w 1755775"/>
                <a:gd name="connsiteY6" fmla="*/ 600075 h 1797050"/>
                <a:gd name="connsiteX7" fmla="*/ 657225 w 1755775"/>
                <a:gd name="connsiteY7" fmla="*/ 387350 h 1797050"/>
                <a:gd name="connsiteX8" fmla="*/ 530225 w 1755775"/>
                <a:gd name="connsiteY8" fmla="*/ 276225 h 1797050"/>
                <a:gd name="connsiteX9" fmla="*/ 352425 w 1755775"/>
                <a:gd name="connsiteY9" fmla="*/ 212725 h 1797050"/>
                <a:gd name="connsiteX10" fmla="*/ 133350 w 1755775"/>
                <a:gd name="connsiteY10" fmla="*/ 123825 h 1797050"/>
                <a:gd name="connsiteX11" fmla="*/ 0 w 1755775"/>
                <a:gd name="connsiteY11" fmla="*/ 0 h 179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5775" h="1797050">
                  <a:moveTo>
                    <a:pt x="1755775" y="1797050"/>
                  </a:moveTo>
                  <a:cubicBezTo>
                    <a:pt x="1707621" y="1775089"/>
                    <a:pt x="1659467" y="1753129"/>
                    <a:pt x="1619250" y="1724025"/>
                  </a:cubicBezTo>
                  <a:cubicBezTo>
                    <a:pt x="1579033" y="1694921"/>
                    <a:pt x="1561042" y="1683808"/>
                    <a:pt x="1514475" y="1622425"/>
                  </a:cubicBezTo>
                  <a:cubicBezTo>
                    <a:pt x="1467908" y="1561042"/>
                    <a:pt x="1395942" y="1437746"/>
                    <a:pt x="1339850" y="1355725"/>
                  </a:cubicBezTo>
                  <a:cubicBezTo>
                    <a:pt x="1283758" y="1273704"/>
                    <a:pt x="1177925" y="1130300"/>
                    <a:pt x="1177925" y="1130300"/>
                  </a:cubicBezTo>
                  <a:lnTo>
                    <a:pt x="981075" y="854075"/>
                  </a:lnTo>
                  <a:cubicBezTo>
                    <a:pt x="917575" y="765704"/>
                    <a:pt x="850900" y="677862"/>
                    <a:pt x="796925" y="600075"/>
                  </a:cubicBezTo>
                  <a:cubicBezTo>
                    <a:pt x="742950" y="522288"/>
                    <a:pt x="701675" y="441325"/>
                    <a:pt x="657225" y="387350"/>
                  </a:cubicBezTo>
                  <a:cubicBezTo>
                    <a:pt x="612775" y="333375"/>
                    <a:pt x="581025" y="305329"/>
                    <a:pt x="530225" y="276225"/>
                  </a:cubicBezTo>
                  <a:cubicBezTo>
                    <a:pt x="479425" y="247121"/>
                    <a:pt x="418571" y="238125"/>
                    <a:pt x="352425" y="212725"/>
                  </a:cubicBezTo>
                  <a:cubicBezTo>
                    <a:pt x="286279" y="187325"/>
                    <a:pt x="192087" y="159279"/>
                    <a:pt x="133350" y="123825"/>
                  </a:cubicBezTo>
                  <a:cubicBezTo>
                    <a:pt x="74613" y="88371"/>
                    <a:pt x="37306" y="44185"/>
                    <a:pt x="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Forme libre : forme 64">
              <a:extLst>
                <a:ext uri="{FF2B5EF4-FFF2-40B4-BE49-F238E27FC236}">
                  <a16:creationId xmlns:a16="http://schemas.microsoft.com/office/drawing/2014/main" id="{A6B0079C-FD9A-6F14-11BB-BB731B0B1BCC}"/>
                </a:ext>
              </a:extLst>
            </p:cNvPr>
            <p:cNvSpPr/>
            <p:nvPr/>
          </p:nvSpPr>
          <p:spPr>
            <a:xfrm>
              <a:off x="3162256" y="4514850"/>
              <a:ext cx="328657" cy="657225"/>
            </a:xfrm>
            <a:custGeom>
              <a:avLst/>
              <a:gdLst>
                <a:gd name="connsiteX0" fmla="*/ 19094 w 328657"/>
                <a:gd name="connsiteY0" fmla="*/ 0 h 657225"/>
                <a:gd name="connsiteX1" fmla="*/ 42907 w 328657"/>
                <a:gd name="connsiteY1" fmla="*/ 128588 h 657225"/>
                <a:gd name="connsiteX2" fmla="*/ 44 w 328657"/>
                <a:gd name="connsiteY2" fmla="*/ 228600 h 657225"/>
                <a:gd name="connsiteX3" fmla="*/ 52432 w 328657"/>
                <a:gd name="connsiteY3" fmla="*/ 366713 h 657225"/>
                <a:gd name="connsiteX4" fmla="*/ 204832 w 328657"/>
                <a:gd name="connsiteY4" fmla="*/ 466725 h 657225"/>
                <a:gd name="connsiteX5" fmla="*/ 281032 w 328657"/>
                <a:gd name="connsiteY5" fmla="*/ 552450 h 657225"/>
                <a:gd name="connsiteX6" fmla="*/ 328657 w 328657"/>
                <a:gd name="connsiteY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657" h="657225">
                  <a:moveTo>
                    <a:pt x="19094" y="0"/>
                  </a:moveTo>
                  <a:cubicBezTo>
                    <a:pt x="32588" y="45244"/>
                    <a:pt x="46082" y="90488"/>
                    <a:pt x="42907" y="128588"/>
                  </a:cubicBezTo>
                  <a:cubicBezTo>
                    <a:pt x="39732" y="166688"/>
                    <a:pt x="-1543" y="188913"/>
                    <a:pt x="44" y="228600"/>
                  </a:cubicBezTo>
                  <a:cubicBezTo>
                    <a:pt x="1631" y="268287"/>
                    <a:pt x="18301" y="327026"/>
                    <a:pt x="52432" y="366713"/>
                  </a:cubicBezTo>
                  <a:cubicBezTo>
                    <a:pt x="86563" y="406400"/>
                    <a:pt x="166732" y="435769"/>
                    <a:pt x="204832" y="466725"/>
                  </a:cubicBezTo>
                  <a:cubicBezTo>
                    <a:pt x="242932" y="497681"/>
                    <a:pt x="260395" y="520700"/>
                    <a:pt x="281032" y="552450"/>
                  </a:cubicBezTo>
                  <a:cubicBezTo>
                    <a:pt x="301669" y="584200"/>
                    <a:pt x="315163" y="620712"/>
                    <a:pt x="328657" y="65722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Forme libre : forme 65">
              <a:extLst>
                <a:ext uri="{FF2B5EF4-FFF2-40B4-BE49-F238E27FC236}">
                  <a16:creationId xmlns:a16="http://schemas.microsoft.com/office/drawing/2014/main" id="{C17A0E5B-3D40-B0E4-A808-BC755B261BED}"/>
                </a:ext>
              </a:extLst>
            </p:cNvPr>
            <p:cNvSpPr/>
            <p:nvPr/>
          </p:nvSpPr>
          <p:spPr>
            <a:xfrm>
              <a:off x="3505200" y="5195888"/>
              <a:ext cx="452438" cy="704850"/>
            </a:xfrm>
            <a:custGeom>
              <a:avLst/>
              <a:gdLst>
                <a:gd name="connsiteX0" fmla="*/ 0 w 452438"/>
                <a:gd name="connsiteY0" fmla="*/ 0 h 704850"/>
                <a:gd name="connsiteX1" fmla="*/ 90488 w 452438"/>
                <a:gd name="connsiteY1" fmla="*/ 190500 h 704850"/>
                <a:gd name="connsiteX2" fmla="*/ 161925 w 452438"/>
                <a:gd name="connsiteY2" fmla="*/ 385762 h 704850"/>
                <a:gd name="connsiteX3" fmla="*/ 242888 w 452438"/>
                <a:gd name="connsiteY3" fmla="*/ 528637 h 704850"/>
                <a:gd name="connsiteX4" fmla="*/ 366713 w 452438"/>
                <a:gd name="connsiteY4" fmla="*/ 657225 h 704850"/>
                <a:gd name="connsiteX5" fmla="*/ 452438 w 452438"/>
                <a:gd name="connsiteY5"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438" h="704850">
                  <a:moveTo>
                    <a:pt x="0" y="0"/>
                  </a:moveTo>
                  <a:cubicBezTo>
                    <a:pt x="31750" y="63103"/>
                    <a:pt x="63501" y="126206"/>
                    <a:pt x="90488" y="190500"/>
                  </a:cubicBezTo>
                  <a:cubicBezTo>
                    <a:pt x="117476" y="254794"/>
                    <a:pt x="136525" y="329406"/>
                    <a:pt x="161925" y="385762"/>
                  </a:cubicBezTo>
                  <a:cubicBezTo>
                    <a:pt x="187325" y="442118"/>
                    <a:pt x="208757" y="483393"/>
                    <a:pt x="242888" y="528637"/>
                  </a:cubicBezTo>
                  <a:cubicBezTo>
                    <a:pt x="277019" y="573881"/>
                    <a:pt x="331788" y="627856"/>
                    <a:pt x="366713" y="657225"/>
                  </a:cubicBezTo>
                  <a:cubicBezTo>
                    <a:pt x="401638" y="686594"/>
                    <a:pt x="427038" y="695722"/>
                    <a:pt x="452438" y="70485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Forme libre : forme 66">
              <a:extLst>
                <a:ext uri="{FF2B5EF4-FFF2-40B4-BE49-F238E27FC236}">
                  <a16:creationId xmlns:a16="http://schemas.microsoft.com/office/drawing/2014/main" id="{993E1F43-7E9E-C8F7-0984-633DE7238EAC}"/>
                </a:ext>
              </a:extLst>
            </p:cNvPr>
            <p:cNvSpPr/>
            <p:nvPr/>
          </p:nvSpPr>
          <p:spPr>
            <a:xfrm>
              <a:off x="3967163" y="5591175"/>
              <a:ext cx="547687" cy="295275"/>
            </a:xfrm>
            <a:custGeom>
              <a:avLst/>
              <a:gdLst>
                <a:gd name="connsiteX0" fmla="*/ 547687 w 547687"/>
                <a:gd name="connsiteY0" fmla="*/ 0 h 295275"/>
                <a:gd name="connsiteX1" fmla="*/ 481012 w 547687"/>
                <a:gd name="connsiteY1" fmla="*/ 14288 h 295275"/>
                <a:gd name="connsiteX2" fmla="*/ 366712 w 547687"/>
                <a:gd name="connsiteY2" fmla="*/ 19050 h 295275"/>
                <a:gd name="connsiteX3" fmla="*/ 252412 w 547687"/>
                <a:gd name="connsiteY3" fmla="*/ 61913 h 295275"/>
                <a:gd name="connsiteX4" fmla="*/ 100012 w 547687"/>
                <a:gd name="connsiteY4" fmla="*/ 114300 h 295275"/>
                <a:gd name="connsiteX5" fmla="*/ 33337 w 547687"/>
                <a:gd name="connsiteY5" fmla="*/ 219075 h 295275"/>
                <a:gd name="connsiteX6" fmla="*/ 0 w 547687"/>
                <a:gd name="connsiteY6"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687" h="295275">
                  <a:moveTo>
                    <a:pt x="547687" y="0"/>
                  </a:moveTo>
                  <a:cubicBezTo>
                    <a:pt x="529431" y="5556"/>
                    <a:pt x="511175" y="11113"/>
                    <a:pt x="481012" y="14288"/>
                  </a:cubicBezTo>
                  <a:cubicBezTo>
                    <a:pt x="450849" y="17463"/>
                    <a:pt x="404812" y="11113"/>
                    <a:pt x="366712" y="19050"/>
                  </a:cubicBezTo>
                  <a:cubicBezTo>
                    <a:pt x="328612" y="26987"/>
                    <a:pt x="296862" y="46038"/>
                    <a:pt x="252412" y="61913"/>
                  </a:cubicBezTo>
                  <a:cubicBezTo>
                    <a:pt x="207962" y="77788"/>
                    <a:pt x="136524" y="88106"/>
                    <a:pt x="100012" y="114300"/>
                  </a:cubicBezTo>
                  <a:cubicBezTo>
                    <a:pt x="63499" y="140494"/>
                    <a:pt x="50006" y="188913"/>
                    <a:pt x="33337" y="219075"/>
                  </a:cubicBezTo>
                  <a:cubicBezTo>
                    <a:pt x="16668" y="249238"/>
                    <a:pt x="8334" y="272256"/>
                    <a:pt x="0" y="29527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Forme libre : forme 67">
              <a:extLst>
                <a:ext uri="{FF2B5EF4-FFF2-40B4-BE49-F238E27FC236}">
                  <a16:creationId xmlns:a16="http://schemas.microsoft.com/office/drawing/2014/main" id="{4234A44B-61B2-9C0B-CC63-9FCED51F7CE8}"/>
                </a:ext>
              </a:extLst>
            </p:cNvPr>
            <p:cNvSpPr/>
            <p:nvPr/>
          </p:nvSpPr>
          <p:spPr>
            <a:xfrm>
              <a:off x="3905250" y="3806825"/>
              <a:ext cx="1930400" cy="1603783"/>
            </a:xfrm>
            <a:custGeom>
              <a:avLst/>
              <a:gdLst>
                <a:gd name="connsiteX0" fmla="*/ 0 w 1930400"/>
                <a:gd name="connsiteY0" fmla="*/ 0 h 1603783"/>
                <a:gd name="connsiteX1" fmla="*/ 85725 w 1930400"/>
                <a:gd name="connsiteY1" fmla="*/ 85725 h 1603783"/>
                <a:gd name="connsiteX2" fmla="*/ 209550 w 1930400"/>
                <a:gd name="connsiteY2" fmla="*/ 333375 h 1603783"/>
                <a:gd name="connsiteX3" fmla="*/ 234950 w 1930400"/>
                <a:gd name="connsiteY3" fmla="*/ 422275 h 1603783"/>
                <a:gd name="connsiteX4" fmla="*/ 244475 w 1930400"/>
                <a:gd name="connsiteY4" fmla="*/ 552450 h 1603783"/>
                <a:gd name="connsiteX5" fmla="*/ 193675 w 1930400"/>
                <a:gd name="connsiteY5" fmla="*/ 733425 h 1603783"/>
                <a:gd name="connsiteX6" fmla="*/ 161925 w 1930400"/>
                <a:gd name="connsiteY6" fmla="*/ 825500 h 1603783"/>
                <a:gd name="connsiteX7" fmla="*/ 82550 w 1930400"/>
                <a:gd name="connsiteY7" fmla="*/ 936625 h 1603783"/>
                <a:gd name="connsiteX8" fmla="*/ 73025 w 1930400"/>
                <a:gd name="connsiteY8" fmla="*/ 993775 h 1603783"/>
                <a:gd name="connsiteX9" fmla="*/ 104775 w 1930400"/>
                <a:gd name="connsiteY9" fmla="*/ 1035050 h 1603783"/>
                <a:gd name="connsiteX10" fmla="*/ 190500 w 1930400"/>
                <a:gd name="connsiteY10" fmla="*/ 1028700 h 1603783"/>
                <a:gd name="connsiteX11" fmla="*/ 263525 w 1930400"/>
                <a:gd name="connsiteY11" fmla="*/ 990600 h 1603783"/>
                <a:gd name="connsiteX12" fmla="*/ 342900 w 1930400"/>
                <a:gd name="connsiteY12" fmla="*/ 974725 h 1603783"/>
                <a:gd name="connsiteX13" fmla="*/ 428625 w 1930400"/>
                <a:gd name="connsiteY13" fmla="*/ 990600 h 1603783"/>
                <a:gd name="connsiteX14" fmla="*/ 504825 w 1930400"/>
                <a:gd name="connsiteY14" fmla="*/ 1031875 h 1603783"/>
                <a:gd name="connsiteX15" fmla="*/ 587375 w 1930400"/>
                <a:gd name="connsiteY15" fmla="*/ 1089025 h 1603783"/>
                <a:gd name="connsiteX16" fmla="*/ 679450 w 1930400"/>
                <a:gd name="connsiteY16" fmla="*/ 1120775 h 1603783"/>
                <a:gd name="connsiteX17" fmla="*/ 854075 w 1930400"/>
                <a:gd name="connsiteY17" fmla="*/ 1162050 h 1603783"/>
                <a:gd name="connsiteX18" fmla="*/ 949325 w 1930400"/>
                <a:gd name="connsiteY18" fmla="*/ 1171575 h 1603783"/>
                <a:gd name="connsiteX19" fmla="*/ 1079500 w 1930400"/>
                <a:gd name="connsiteY19" fmla="*/ 1257300 h 1603783"/>
                <a:gd name="connsiteX20" fmla="*/ 1219200 w 1930400"/>
                <a:gd name="connsiteY20" fmla="*/ 1368425 h 1603783"/>
                <a:gd name="connsiteX21" fmla="*/ 1384300 w 1930400"/>
                <a:gd name="connsiteY21" fmla="*/ 1409700 h 1603783"/>
                <a:gd name="connsiteX22" fmla="*/ 1524000 w 1930400"/>
                <a:gd name="connsiteY22" fmla="*/ 1466850 h 1603783"/>
                <a:gd name="connsiteX23" fmla="*/ 1666875 w 1930400"/>
                <a:gd name="connsiteY23" fmla="*/ 1555750 h 1603783"/>
                <a:gd name="connsiteX24" fmla="*/ 1778000 w 1930400"/>
                <a:gd name="connsiteY24" fmla="*/ 1603375 h 1603783"/>
                <a:gd name="connsiteX25" fmla="*/ 1930400 w 1930400"/>
                <a:gd name="connsiteY25" fmla="*/ 1574800 h 160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30400" h="1603783">
                  <a:moveTo>
                    <a:pt x="0" y="0"/>
                  </a:moveTo>
                  <a:cubicBezTo>
                    <a:pt x="25400" y="15081"/>
                    <a:pt x="50800" y="30163"/>
                    <a:pt x="85725" y="85725"/>
                  </a:cubicBezTo>
                  <a:cubicBezTo>
                    <a:pt x="120650" y="141288"/>
                    <a:pt x="184679" y="277283"/>
                    <a:pt x="209550" y="333375"/>
                  </a:cubicBezTo>
                  <a:cubicBezTo>
                    <a:pt x="234421" y="389467"/>
                    <a:pt x="229129" y="385763"/>
                    <a:pt x="234950" y="422275"/>
                  </a:cubicBezTo>
                  <a:cubicBezTo>
                    <a:pt x="240771" y="458787"/>
                    <a:pt x="251354" y="500592"/>
                    <a:pt x="244475" y="552450"/>
                  </a:cubicBezTo>
                  <a:cubicBezTo>
                    <a:pt x="237596" y="604308"/>
                    <a:pt x="207433" y="687917"/>
                    <a:pt x="193675" y="733425"/>
                  </a:cubicBezTo>
                  <a:cubicBezTo>
                    <a:pt x="179917" y="778933"/>
                    <a:pt x="180446" y="791633"/>
                    <a:pt x="161925" y="825500"/>
                  </a:cubicBezTo>
                  <a:cubicBezTo>
                    <a:pt x="143404" y="859367"/>
                    <a:pt x="97367" y="908579"/>
                    <a:pt x="82550" y="936625"/>
                  </a:cubicBezTo>
                  <a:cubicBezTo>
                    <a:pt x="67733" y="964671"/>
                    <a:pt x="69321" y="977371"/>
                    <a:pt x="73025" y="993775"/>
                  </a:cubicBezTo>
                  <a:cubicBezTo>
                    <a:pt x="76729" y="1010179"/>
                    <a:pt x="85196" y="1029229"/>
                    <a:pt x="104775" y="1035050"/>
                  </a:cubicBezTo>
                  <a:cubicBezTo>
                    <a:pt x="124354" y="1040871"/>
                    <a:pt x="164042" y="1036108"/>
                    <a:pt x="190500" y="1028700"/>
                  </a:cubicBezTo>
                  <a:cubicBezTo>
                    <a:pt x="216958" y="1021292"/>
                    <a:pt x="238125" y="999596"/>
                    <a:pt x="263525" y="990600"/>
                  </a:cubicBezTo>
                  <a:cubicBezTo>
                    <a:pt x="288925" y="981604"/>
                    <a:pt x="315383" y="974725"/>
                    <a:pt x="342900" y="974725"/>
                  </a:cubicBezTo>
                  <a:cubicBezTo>
                    <a:pt x="370417" y="974725"/>
                    <a:pt x="401638" y="981075"/>
                    <a:pt x="428625" y="990600"/>
                  </a:cubicBezTo>
                  <a:cubicBezTo>
                    <a:pt x="455612" y="1000125"/>
                    <a:pt x="478367" y="1015471"/>
                    <a:pt x="504825" y="1031875"/>
                  </a:cubicBezTo>
                  <a:cubicBezTo>
                    <a:pt x="531283" y="1048279"/>
                    <a:pt x="558271" y="1074208"/>
                    <a:pt x="587375" y="1089025"/>
                  </a:cubicBezTo>
                  <a:cubicBezTo>
                    <a:pt x="616479" y="1103842"/>
                    <a:pt x="635000" y="1108604"/>
                    <a:pt x="679450" y="1120775"/>
                  </a:cubicBezTo>
                  <a:cubicBezTo>
                    <a:pt x="723900" y="1132946"/>
                    <a:pt x="809096" y="1153583"/>
                    <a:pt x="854075" y="1162050"/>
                  </a:cubicBezTo>
                  <a:cubicBezTo>
                    <a:pt x="899054" y="1170517"/>
                    <a:pt x="911754" y="1155700"/>
                    <a:pt x="949325" y="1171575"/>
                  </a:cubicBezTo>
                  <a:cubicBezTo>
                    <a:pt x="986896" y="1187450"/>
                    <a:pt x="1034521" y="1224492"/>
                    <a:pt x="1079500" y="1257300"/>
                  </a:cubicBezTo>
                  <a:cubicBezTo>
                    <a:pt x="1124479" y="1290108"/>
                    <a:pt x="1168400" y="1343025"/>
                    <a:pt x="1219200" y="1368425"/>
                  </a:cubicBezTo>
                  <a:cubicBezTo>
                    <a:pt x="1270000" y="1393825"/>
                    <a:pt x="1333500" y="1393296"/>
                    <a:pt x="1384300" y="1409700"/>
                  </a:cubicBezTo>
                  <a:cubicBezTo>
                    <a:pt x="1435100" y="1426104"/>
                    <a:pt x="1476904" y="1442508"/>
                    <a:pt x="1524000" y="1466850"/>
                  </a:cubicBezTo>
                  <a:cubicBezTo>
                    <a:pt x="1571096" y="1491192"/>
                    <a:pt x="1624542" y="1532996"/>
                    <a:pt x="1666875" y="1555750"/>
                  </a:cubicBezTo>
                  <a:cubicBezTo>
                    <a:pt x="1709208" y="1578504"/>
                    <a:pt x="1734079" y="1600200"/>
                    <a:pt x="1778000" y="1603375"/>
                  </a:cubicBezTo>
                  <a:cubicBezTo>
                    <a:pt x="1821921" y="1606550"/>
                    <a:pt x="1876160" y="1590675"/>
                    <a:pt x="1930400" y="1574800"/>
                  </a:cubicBezTo>
                </a:path>
              </a:pathLst>
            </a:cu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grpSp>
          <p:nvGrpSpPr>
            <p:cNvPr id="69" name="Groupe 68">
              <a:extLst>
                <a:ext uri="{FF2B5EF4-FFF2-40B4-BE49-F238E27FC236}">
                  <a16:creationId xmlns:a16="http://schemas.microsoft.com/office/drawing/2014/main" id="{A8C703EC-90F3-3B25-30F6-9DA00671AD34}"/>
                </a:ext>
              </a:extLst>
            </p:cNvPr>
            <p:cNvGrpSpPr/>
            <p:nvPr/>
          </p:nvGrpSpPr>
          <p:grpSpPr>
            <a:xfrm>
              <a:off x="7463301" y="4699462"/>
              <a:ext cx="288000" cy="288000"/>
              <a:chOff x="9912424" y="4752243"/>
              <a:chExt cx="348086" cy="348086"/>
            </a:xfrm>
          </p:grpSpPr>
          <p:sp>
            <p:nvSpPr>
              <p:cNvPr id="88" name="Ellipse 87">
                <a:extLst>
                  <a:ext uri="{FF2B5EF4-FFF2-40B4-BE49-F238E27FC236}">
                    <a16:creationId xmlns:a16="http://schemas.microsoft.com/office/drawing/2014/main" id="{1C82ACA9-856B-6F26-AD7C-06FCC6273CE7}"/>
                  </a:ext>
                </a:extLst>
              </p:cNvPr>
              <p:cNvSpPr/>
              <p:nvPr/>
            </p:nvSpPr>
            <p:spPr>
              <a:xfrm>
                <a:off x="9912424" y="4752243"/>
                <a:ext cx="348086" cy="348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9" name="Graphique 88" descr="Usine avec un remplissage uni">
                <a:extLst>
                  <a:ext uri="{FF2B5EF4-FFF2-40B4-BE49-F238E27FC236}">
                    <a16:creationId xmlns:a16="http://schemas.microsoft.com/office/drawing/2014/main" id="{6CD7E0E8-ED1B-42DA-68C8-D4EA6EF6A66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2662" y="4771686"/>
                <a:ext cx="288000" cy="288000"/>
              </a:xfrm>
              <a:prstGeom prst="rect">
                <a:avLst/>
              </a:prstGeom>
            </p:spPr>
          </p:pic>
        </p:grpSp>
        <p:grpSp>
          <p:nvGrpSpPr>
            <p:cNvPr id="70" name="Groupe 69">
              <a:extLst>
                <a:ext uri="{FF2B5EF4-FFF2-40B4-BE49-F238E27FC236}">
                  <a16:creationId xmlns:a16="http://schemas.microsoft.com/office/drawing/2014/main" id="{02E22B21-E98D-2609-DEAC-38C5C259C69B}"/>
                </a:ext>
              </a:extLst>
            </p:cNvPr>
            <p:cNvGrpSpPr/>
            <p:nvPr/>
          </p:nvGrpSpPr>
          <p:grpSpPr>
            <a:xfrm>
              <a:off x="5170950" y="2537063"/>
              <a:ext cx="288000" cy="288000"/>
              <a:chOff x="9912424" y="4752243"/>
              <a:chExt cx="348086" cy="348086"/>
            </a:xfrm>
          </p:grpSpPr>
          <p:sp>
            <p:nvSpPr>
              <p:cNvPr id="86" name="Ellipse 85">
                <a:extLst>
                  <a:ext uri="{FF2B5EF4-FFF2-40B4-BE49-F238E27FC236}">
                    <a16:creationId xmlns:a16="http://schemas.microsoft.com/office/drawing/2014/main" id="{8999C452-AE9C-B7B4-0D8F-ECE70F33868C}"/>
                  </a:ext>
                </a:extLst>
              </p:cNvPr>
              <p:cNvSpPr/>
              <p:nvPr/>
            </p:nvSpPr>
            <p:spPr>
              <a:xfrm>
                <a:off x="9912424" y="4752243"/>
                <a:ext cx="348086" cy="348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7" name="Graphique 86" descr="Usine avec un remplissage uni">
                <a:extLst>
                  <a:ext uri="{FF2B5EF4-FFF2-40B4-BE49-F238E27FC236}">
                    <a16:creationId xmlns:a16="http://schemas.microsoft.com/office/drawing/2014/main" id="{C575B7C8-5A30-4111-AB9D-A9A61E4FE2A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2662" y="4771686"/>
                <a:ext cx="288000" cy="288000"/>
              </a:xfrm>
              <a:prstGeom prst="rect">
                <a:avLst/>
              </a:prstGeom>
            </p:spPr>
          </p:pic>
        </p:grpSp>
        <p:cxnSp>
          <p:nvCxnSpPr>
            <p:cNvPr id="71" name="Connecteur droit avec flèche 70">
              <a:extLst>
                <a:ext uri="{FF2B5EF4-FFF2-40B4-BE49-F238E27FC236}">
                  <a16:creationId xmlns:a16="http://schemas.microsoft.com/office/drawing/2014/main" id="{B1C0BB45-DAC2-9C30-0D9A-44802AB3132A}"/>
                </a:ext>
              </a:extLst>
            </p:cNvPr>
            <p:cNvCxnSpPr>
              <a:cxnSpLocks/>
            </p:cNvCxnSpPr>
            <p:nvPr/>
          </p:nvCxnSpPr>
          <p:spPr>
            <a:xfrm flipV="1">
              <a:off x="6528048" y="1074139"/>
              <a:ext cx="288032" cy="266427"/>
            </a:xfrm>
            <a:prstGeom prst="straightConnector1">
              <a:avLst/>
            </a:prstGeom>
            <a:ln w="38100">
              <a:solidFill>
                <a:srgbClr val="000000"/>
              </a:solidFill>
              <a:tailEnd type="triangle"/>
            </a:ln>
          </p:spPr>
          <p:style>
            <a:lnRef idx="3">
              <a:schemeClr val="accent6"/>
            </a:lnRef>
            <a:fillRef idx="0">
              <a:schemeClr val="accent6"/>
            </a:fillRef>
            <a:effectRef idx="2">
              <a:schemeClr val="accent6"/>
            </a:effectRef>
            <a:fontRef idx="minor">
              <a:schemeClr val="tx1"/>
            </a:fontRef>
          </p:style>
        </p:cxnSp>
        <p:sp>
          <p:nvSpPr>
            <p:cNvPr id="72" name="ZoneTexte 71">
              <a:extLst>
                <a:ext uri="{FF2B5EF4-FFF2-40B4-BE49-F238E27FC236}">
                  <a16:creationId xmlns:a16="http://schemas.microsoft.com/office/drawing/2014/main" id="{9BE45773-F3C4-2A29-315A-CFE3F821318F}"/>
                </a:ext>
              </a:extLst>
            </p:cNvPr>
            <p:cNvSpPr txBox="1"/>
            <p:nvPr/>
          </p:nvSpPr>
          <p:spPr>
            <a:xfrm>
              <a:off x="6800940" y="956391"/>
              <a:ext cx="662361" cy="481927"/>
            </a:xfrm>
            <a:prstGeom prst="rect">
              <a:avLst/>
            </a:prstGeom>
            <a:noFill/>
          </p:spPr>
          <p:txBody>
            <a:bodyPr wrap="none" rtlCol="0">
              <a:spAutoFit/>
            </a:bodyPr>
            <a:lstStyle/>
            <a:p>
              <a:r>
                <a:rPr lang="fr-FR" b="1"/>
                <a:t>Vers </a:t>
              </a:r>
            </a:p>
            <a:p>
              <a:r>
                <a:rPr lang="fr-FR" b="1"/>
                <a:t>Aachen</a:t>
              </a:r>
              <a:endParaRPr lang="fr-BE" b="1"/>
            </a:p>
          </p:txBody>
        </p:sp>
        <p:sp>
          <p:nvSpPr>
            <p:cNvPr id="74" name="Forme libre : forme 73">
              <a:extLst>
                <a:ext uri="{FF2B5EF4-FFF2-40B4-BE49-F238E27FC236}">
                  <a16:creationId xmlns:a16="http://schemas.microsoft.com/office/drawing/2014/main" id="{342D3D89-281E-187A-D0E3-FACA68C78B8A}"/>
                </a:ext>
              </a:extLst>
            </p:cNvPr>
            <p:cNvSpPr/>
            <p:nvPr/>
          </p:nvSpPr>
          <p:spPr>
            <a:xfrm>
              <a:off x="5857875" y="5262506"/>
              <a:ext cx="476250" cy="90544"/>
            </a:xfrm>
            <a:custGeom>
              <a:avLst/>
              <a:gdLst>
                <a:gd name="connsiteX0" fmla="*/ 476250 w 476250"/>
                <a:gd name="connsiteY0" fmla="*/ 14344 h 90544"/>
                <a:gd name="connsiteX1" fmla="*/ 390525 w 476250"/>
                <a:gd name="connsiteY1" fmla="*/ 57 h 90544"/>
                <a:gd name="connsiteX2" fmla="*/ 238125 w 476250"/>
                <a:gd name="connsiteY2" fmla="*/ 19107 h 90544"/>
                <a:gd name="connsiteX3" fmla="*/ 0 w 476250"/>
                <a:gd name="connsiteY3" fmla="*/ 90544 h 90544"/>
              </a:gdLst>
              <a:ahLst/>
              <a:cxnLst>
                <a:cxn ang="0">
                  <a:pos x="connsiteX0" y="connsiteY0"/>
                </a:cxn>
                <a:cxn ang="0">
                  <a:pos x="connsiteX1" y="connsiteY1"/>
                </a:cxn>
                <a:cxn ang="0">
                  <a:pos x="connsiteX2" y="connsiteY2"/>
                </a:cxn>
                <a:cxn ang="0">
                  <a:pos x="connsiteX3" y="connsiteY3"/>
                </a:cxn>
              </a:cxnLst>
              <a:rect l="l" t="t" r="r" b="b"/>
              <a:pathLst>
                <a:path w="476250" h="90544">
                  <a:moveTo>
                    <a:pt x="476250" y="14344"/>
                  </a:moveTo>
                  <a:cubicBezTo>
                    <a:pt x="453231" y="6803"/>
                    <a:pt x="430212" y="-737"/>
                    <a:pt x="390525" y="57"/>
                  </a:cubicBezTo>
                  <a:cubicBezTo>
                    <a:pt x="350838" y="851"/>
                    <a:pt x="303212" y="4026"/>
                    <a:pt x="238125" y="19107"/>
                  </a:cubicBezTo>
                  <a:cubicBezTo>
                    <a:pt x="173038" y="34188"/>
                    <a:pt x="86519" y="62366"/>
                    <a:pt x="0" y="90544"/>
                  </a:cubicBezTo>
                </a:path>
              </a:pathLst>
            </a:cu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75" name="Forme libre : forme 74">
              <a:extLst>
                <a:ext uri="{FF2B5EF4-FFF2-40B4-BE49-F238E27FC236}">
                  <a16:creationId xmlns:a16="http://schemas.microsoft.com/office/drawing/2014/main" id="{868FF653-6DCA-CAC6-76A8-CFD28FEDF94C}"/>
                </a:ext>
              </a:extLst>
            </p:cNvPr>
            <p:cNvSpPr/>
            <p:nvPr/>
          </p:nvSpPr>
          <p:spPr>
            <a:xfrm>
              <a:off x="5934075" y="5186363"/>
              <a:ext cx="104775" cy="57150"/>
            </a:xfrm>
            <a:custGeom>
              <a:avLst/>
              <a:gdLst>
                <a:gd name="connsiteX0" fmla="*/ 104775 w 104775"/>
                <a:gd name="connsiteY0" fmla="*/ 57150 h 57150"/>
                <a:gd name="connsiteX1" fmla="*/ 0 w 104775"/>
                <a:gd name="connsiteY1" fmla="*/ 0 h 57150"/>
              </a:gdLst>
              <a:ahLst/>
              <a:cxnLst>
                <a:cxn ang="0">
                  <a:pos x="connsiteX0" y="connsiteY0"/>
                </a:cxn>
                <a:cxn ang="0">
                  <a:pos x="connsiteX1" y="connsiteY1"/>
                </a:cxn>
              </a:cxnLst>
              <a:rect l="l" t="t" r="r" b="b"/>
              <a:pathLst>
                <a:path w="104775" h="57150">
                  <a:moveTo>
                    <a:pt x="104775" y="57150"/>
                  </a:moveTo>
                  <a:lnTo>
                    <a:pt x="0" y="0"/>
                  </a:lnTo>
                </a:path>
              </a:pathLst>
            </a:cu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76" name="Forme libre : forme 75">
              <a:extLst>
                <a:ext uri="{FF2B5EF4-FFF2-40B4-BE49-F238E27FC236}">
                  <a16:creationId xmlns:a16="http://schemas.microsoft.com/office/drawing/2014/main" id="{1701DE06-05E7-BB51-2A10-CEE97FAB1466}"/>
                </a:ext>
              </a:extLst>
            </p:cNvPr>
            <p:cNvSpPr/>
            <p:nvPr/>
          </p:nvSpPr>
          <p:spPr>
            <a:xfrm>
              <a:off x="4543425" y="5076825"/>
              <a:ext cx="390525" cy="495300"/>
            </a:xfrm>
            <a:custGeom>
              <a:avLst/>
              <a:gdLst>
                <a:gd name="connsiteX0" fmla="*/ 0 w 390525"/>
                <a:gd name="connsiteY0" fmla="*/ 495300 h 495300"/>
                <a:gd name="connsiteX1" fmla="*/ 152400 w 390525"/>
                <a:gd name="connsiteY1" fmla="*/ 333375 h 495300"/>
                <a:gd name="connsiteX2" fmla="*/ 285750 w 390525"/>
                <a:gd name="connsiteY2" fmla="*/ 133350 h 495300"/>
                <a:gd name="connsiteX3" fmla="*/ 390525 w 390525"/>
                <a:gd name="connsiteY3" fmla="*/ 0 h 495300"/>
              </a:gdLst>
              <a:ahLst/>
              <a:cxnLst>
                <a:cxn ang="0">
                  <a:pos x="connsiteX0" y="connsiteY0"/>
                </a:cxn>
                <a:cxn ang="0">
                  <a:pos x="connsiteX1" y="connsiteY1"/>
                </a:cxn>
                <a:cxn ang="0">
                  <a:pos x="connsiteX2" y="connsiteY2"/>
                </a:cxn>
                <a:cxn ang="0">
                  <a:pos x="connsiteX3" y="connsiteY3"/>
                </a:cxn>
              </a:cxnLst>
              <a:rect l="l" t="t" r="r" b="b"/>
              <a:pathLst>
                <a:path w="390525" h="495300">
                  <a:moveTo>
                    <a:pt x="0" y="495300"/>
                  </a:moveTo>
                  <a:cubicBezTo>
                    <a:pt x="52387" y="444500"/>
                    <a:pt x="104775" y="393700"/>
                    <a:pt x="152400" y="333375"/>
                  </a:cubicBezTo>
                  <a:cubicBezTo>
                    <a:pt x="200025" y="273050"/>
                    <a:pt x="246063" y="188912"/>
                    <a:pt x="285750" y="133350"/>
                  </a:cubicBezTo>
                  <a:cubicBezTo>
                    <a:pt x="325437" y="77788"/>
                    <a:pt x="357981" y="38894"/>
                    <a:pt x="390525" y="0"/>
                  </a:cubicBezTo>
                </a:path>
              </a:pathLst>
            </a:custGeom>
            <a:noFill/>
            <a:ln w="38100">
              <a:solidFill>
                <a:srgbClr val="00B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lt1"/>
                </a:solidFill>
              </a:endParaRPr>
            </a:p>
          </p:txBody>
        </p:sp>
        <p:cxnSp>
          <p:nvCxnSpPr>
            <p:cNvPr id="77" name="Connecteur droit avec flèche 76">
              <a:extLst>
                <a:ext uri="{FF2B5EF4-FFF2-40B4-BE49-F238E27FC236}">
                  <a16:creationId xmlns:a16="http://schemas.microsoft.com/office/drawing/2014/main" id="{E51A665B-B2A1-1806-F5D3-729BFBF4CA5C}"/>
                </a:ext>
              </a:extLst>
            </p:cNvPr>
            <p:cNvCxnSpPr>
              <a:cxnSpLocks/>
            </p:cNvCxnSpPr>
            <p:nvPr/>
          </p:nvCxnSpPr>
          <p:spPr>
            <a:xfrm flipH="1" flipV="1">
              <a:off x="111901" y="3365454"/>
              <a:ext cx="310126" cy="223234"/>
            </a:xfrm>
            <a:prstGeom prst="straightConnector1">
              <a:avLst/>
            </a:prstGeom>
            <a:ln w="38100">
              <a:solidFill>
                <a:srgbClr val="000000"/>
              </a:solidFill>
              <a:tailEnd type="triangle"/>
            </a:ln>
          </p:spPr>
          <p:style>
            <a:lnRef idx="3">
              <a:schemeClr val="accent6"/>
            </a:lnRef>
            <a:fillRef idx="0">
              <a:schemeClr val="accent6"/>
            </a:fillRef>
            <a:effectRef idx="2">
              <a:schemeClr val="accent6"/>
            </a:effectRef>
            <a:fontRef idx="minor">
              <a:schemeClr val="tx1"/>
            </a:fontRef>
          </p:style>
        </p:cxnSp>
        <p:sp>
          <p:nvSpPr>
            <p:cNvPr id="78" name="ZoneTexte 77">
              <a:extLst>
                <a:ext uri="{FF2B5EF4-FFF2-40B4-BE49-F238E27FC236}">
                  <a16:creationId xmlns:a16="http://schemas.microsoft.com/office/drawing/2014/main" id="{F19AFC29-38C7-92E5-72DB-6E3341EFA149}"/>
                </a:ext>
              </a:extLst>
            </p:cNvPr>
            <p:cNvSpPr txBox="1"/>
            <p:nvPr/>
          </p:nvSpPr>
          <p:spPr>
            <a:xfrm>
              <a:off x="159194" y="2720097"/>
              <a:ext cx="935705" cy="676724"/>
            </a:xfrm>
            <a:prstGeom prst="rect">
              <a:avLst/>
            </a:prstGeom>
            <a:noFill/>
          </p:spPr>
          <p:txBody>
            <a:bodyPr wrap="none" rtlCol="0">
              <a:spAutoFit/>
            </a:bodyPr>
            <a:lstStyle/>
            <a:p>
              <a:r>
                <a:rPr lang="fr-FR" b="1"/>
                <a:t>Vers </a:t>
              </a:r>
            </a:p>
            <a:p>
              <a:r>
                <a:rPr lang="fr-FR" b="1"/>
                <a:t>Plombières </a:t>
              </a:r>
            </a:p>
            <a:p>
              <a:r>
                <a:rPr lang="fr-FR" b="1"/>
                <a:t>et L38</a:t>
              </a:r>
              <a:endParaRPr lang="fr-BE" b="1"/>
            </a:p>
          </p:txBody>
        </p:sp>
        <p:sp>
          <p:nvSpPr>
            <p:cNvPr id="79" name="Forme libre : forme 78">
              <a:extLst>
                <a:ext uri="{FF2B5EF4-FFF2-40B4-BE49-F238E27FC236}">
                  <a16:creationId xmlns:a16="http://schemas.microsoft.com/office/drawing/2014/main" id="{2D09F612-3277-3BD4-468F-B2E592E0C791}"/>
                </a:ext>
              </a:extLst>
            </p:cNvPr>
            <p:cNvSpPr/>
            <p:nvPr/>
          </p:nvSpPr>
          <p:spPr>
            <a:xfrm>
              <a:off x="6362700" y="5267020"/>
              <a:ext cx="1095375" cy="349927"/>
            </a:xfrm>
            <a:custGeom>
              <a:avLst/>
              <a:gdLst>
                <a:gd name="connsiteX0" fmla="*/ 0 w 1095375"/>
                <a:gd name="connsiteY0" fmla="*/ 305 h 349927"/>
                <a:gd name="connsiteX1" fmla="*/ 190500 w 1095375"/>
                <a:gd name="connsiteY1" fmla="*/ 19355 h 349927"/>
                <a:gd name="connsiteX2" fmla="*/ 314325 w 1095375"/>
                <a:gd name="connsiteY2" fmla="*/ 124130 h 349927"/>
                <a:gd name="connsiteX3" fmla="*/ 504825 w 1095375"/>
                <a:gd name="connsiteY3" fmla="*/ 162230 h 349927"/>
                <a:gd name="connsiteX4" fmla="*/ 657225 w 1095375"/>
                <a:gd name="connsiteY4" fmla="*/ 209855 h 349927"/>
                <a:gd name="connsiteX5" fmla="*/ 857250 w 1095375"/>
                <a:gd name="connsiteY5" fmla="*/ 343205 h 349927"/>
                <a:gd name="connsiteX6" fmla="*/ 962025 w 1095375"/>
                <a:gd name="connsiteY6" fmla="*/ 314630 h 349927"/>
                <a:gd name="connsiteX7" fmla="*/ 1095375 w 1095375"/>
                <a:gd name="connsiteY7" fmla="*/ 181280 h 3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375" h="349927">
                  <a:moveTo>
                    <a:pt x="0" y="305"/>
                  </a:moveTo>
                  <a:cubicBezTo>
                    <a:pt x="69056" y="-489"/>
                    <a:pt x="138113" y="-1283"/>
                    <a:pt x="190500" y="19355"/>
                  </a:cubicBezTo>
                  <a:cubicBezTo>
                    <a:pt x="242888" y="39993"/>
                    <a:pt x="261938" y="100318"/>
                    <a:pt x="314325" y="124130"/>
                  </a:cubicBezTo>
                  <a:cubicBezTo>
                    <a:pt x="366712" y="147942"/>
                    <a:pt x="447675" y="147943"/>
                    <a:pt x="504825" y="162230"/>
                  </a:cubicBezTo>
                  <a:cubicBezTo>
                    <a:pt x="561975" y="176518"/>
                    <a:pt x="598487" y="179692"/>
                    <a:pt x="657225" y="209855"/>
                  </a:cubicBezTo>
                  <a:cubicBezTo>
                    <a:pt x="715963" y="240018"/>
                    <a:pt x="806450" y="325743"/>
                    <a:pt x="857250" y="343205"/>
                  </a:cubicBezTo>
                  <a:cubicBezTo>
                    <a:pt x="908050" y="360667"/>
                    <a:pt x="922338" y="341618"/>
                    <a:pt x="962025" y="314630"/>
                  </a:cubicBezTo>
                  <a:cubicBezTo>
                    <a:pt x="1001713" y="287643"/>
                    <a:pt x="1048544" y="234461"/>
                    <a:pt x="1095375" y="181280"/>
                  </a:cubicBezTo>
                </a:path>
              </a:pathLst>
            </a:custGeom>
            <a:noFill/>
            <a:ln w="28575">
              <a:solidFill>
                <a:schemeClr val="tx1"/>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 name="ZoneTexte 81">
              <a:extLst>
                <a:ext uri="{FF2B5EF4-FFF2-40B4-BE49-F238E27FC236}">
                  <a16:creationId xmlns:a16="http://schemas.microsoft.com/office/drawing/2014/main" id="{D166417F-3D5F-AEE9-594C-5587355B4EA7}"/>
                </a:ext>
              </a:extLst>
            </p:cNvPr>
            <p:cNvSpPr txBox="1"/>
            <p:nvPr/>
          </p:nvSpPr>
          <p:spPr>
            <a:xfrm rot="3135296">
              <a:off x="806586" y="4150548"/>
              <a:ext cx="795089" cy="287130"/>
            </a:xfrm>
            <a:prstGeom prst="rect">
              <a:avLst/>
            </a:prstGeom>
            <a:noFill/>
          </p:spPr>
          <p:txBody>
            <a:bodyPr wrap="none" rtlCol="0">
              <a:spAutoFit/>
            </a:bodyPr>
            <a:lstStyle/>
            <a:p>
              <a:r>
                <a:rPr lang="fr-FR" b="1">
                  <a:solidFill>
                    <a:srgbClr val="00B050"/>
                  </a:solidFill>
                </a:rPr>
                <a:t>Pré-Ravel</a:t>
              </a:r>
              <a:endParaRPr lang="fr-BE" b="1">
                <a:solidFill>
                  <a:srgbClr val="00B050"/>
                </a:solidFill>
              </a:endParaRPr>
            </a:p>
          </p:txBody>
        </p:sp>
        <p:sp>
          <p:nvSpPr>
            <p:cNvPr id="83" name="Forme libre : forme 82">
              <a:extLst>
                <a:ext uri="{FF2B5EF4-FFF2-40B4-BE49-F238E27FC236}">
                  <a16:creationId xmlns:a16="http://schemas.microsoft.com/office/drawing/2014/main" id="{671E487D-0677-7743-C96C-37714A692865}"/>
                </a:ext>
              </a:extLst>
            </p:cNvPr>
            <p:cNvSpPr/>
            <p:nvPr/>
          </p:nvSpPr>
          <p:spPr>
            <a:xfrm>
              <a:off x="1914525" y="3314701"/>
              <a:ext cx="2447925" cy="2081480"/>
            </a:xfrm>
            <a:custGeom>
              <a:avLst/>
              <a:gdLst>
                <a:gd name="connsiteX0" fmla="*/ 0 w 2381250"/>
                <a:gd name="connsiteY0" fmla="*/ 2057400 h 2090451"/>
                <a:gd name="connsiteX1" fmla="*/ 180975 w 2381250"/>
                <a:gd name="connsiteY1" fmla="*/ 2028825 h 2090451"/>
                <a:gd name="connsiteX2" fmla="*/ 809625 w 2381250"/>
                <a:gd name="connsiteY2" fmla="*/ 1495425 h 2090451"/>
                <a:gd name="connsiteX3" fmla="*/ 2381250 w 2381250"/>
                <a:gd name="connsiteY3" fmla="*/ 0 h 2090451"/>
                <a:gd name="connsiteX0" fmla="*/ 0 w 2447925"/>
                <a:gd name="connsiteY0" fmla="*/ 2057400 h 2090451"/>
                <a:gd name="connsiteX1" fmla="*/ 247650 w 2447925"/>
                <a:gd name="connsiteY1" fmla="*/ 2028825 h 2090451"/>
                <a:gd name="connsiteX2" fmla="*/ 876300 w 2447925"/>
                <a:gd name="connsiteY2" fmla="*/ 1495425 h 2090451"/>
                <a:gd name="connsiteX3" fmla="*/ 2447925 w 2447925"/>
                <a:gd name="connsiteY3" fmla="*/ 0 h 2090451"/>
                <a:gd name="connsiteX0" fmla="*/ 0 w 2305050"/>
                <a:gd name="connsiteY0" fmla="*/ 2019300 h 2072765"/>
                <a:gd name="connsiteX1" fmla="*/ 104775 w 2305050"/>
                <a:gd name="connsiteY1" fmla="*/ 2028825 h 2072765"/>
                <a:gd name="connsiteX2" fmla="*/ 733425 w 2305050"/>
                <a:gd name="connsiteY2" fmla="*/ 1495425 h 2072765"/>
                <a:gd name="connsiteX3" fmla="*/ 2305050 w 2305050"/>
                <a:gd name="connsiteY3" fmla="*/ 0 h 2072765"/>
                <a:gd name="connsiteX0" fmla="*/ 0 w 2476500"/>
                <a:gd name="connsiteY0" fmla="*/ 2038350 h 2080810"/>
                <a:gd name="connsiteX1" fmla="*/ 276225 w 2476500"/>
                <a:gd name="connsiteY1" fmla="*/ 2028825 h 2080810"/>
                <a:gd name="connsiteX2" fmla="*/ 904875 w 2476500"/>
                <a:gd name="connsiteY2" fmla="*/ 1495425 h 2080810"/>
                <a:gd name="connsiteX3" fmla="*/ 2476500 w 2476500"/>
                <a:gd name="connsiteY3" fmla="*/ 0 h 2080810"/>
                <a:gd name="connsiteX0" fmla="*/ 0 w 2276475"/>
                <a:gd name="connsiteY0" fmla="*/ 1943100 h 2051849"/>
                <a:gd name="connsiteX1" fmla="*/ 76200 w 2276475"/>
                <a:gd name="connsiteY1" fmla="*/ 2028825 h 2051849"/>
                <a:gd name="connsiteX2" fmla="*/ 704850 w 2276475"/>
                <a:gd name="connsiteY2" fmla="*/ 1495425 h 2051849"/>
                <a:gd name="connsiteX3" fmla="*/ 2276475 w 2276475"/>
                <a:gd name="connsiteY3" fmla="*/ 0 h 2051849"/>
                <a:gd name="connsiteX0" fmla="*/ 0 w 2447925"/>
                <a:gd name="connsiteY0" fmla="*/ 2047875 h 2085416"/>
                <a:gd name="connsiteX1" fmla="*/ 247650 w 2447925"/>
                <a:gd name="connsiteY1" fmla="*/ 2028825 h 2085416"/>
                <a:gd name="connsiteX2" fmla="*/ 876300 w 2447925"/>
                <a:gd name="connsiteY2" fmla="*/ 1495425 h 2085416"/>
                <a:gd name="connsiteX3" fmla="*/ 2447925 w 2447925"/>
                <a:gd name="connsiteY3" fmla="*/ 0 h 2085416"/>
                <a:gd name="connsiteX0" fmla="*/ 0 w 2447925"/>
                <a:gd name="connsiteY0" fmla="*/ 2047875 h 2079254"/>
                <a:gd name="connsiteX1" fmla="*/ 247650 w 2447925"/>
                <a:gd name="connsiteY1" fmla="*/ 2028825 h 2079254"/>
                <a:gd name="connsiteX2" fmla="*/ 876300 w 2447925"/>
                <a:gd name="connsiteY2" fmla="*/ 1495425 h 2079254"/>
                <a:gd name="connsiteX3" fmla="*/ 2447925 w 2447925"/>
                <a:gd name="connsiteY3" fmla="*/ 0 h 2079254"/>
                <a:gd name="connsiteX0" fmla="*/ 0 w 2447925"/>
                <a:gd name="connsiteY0" fmla="*/ 2047875 h 2081480"/>
                <a:gd name="connsiteX1" fmla="*/ 247650 w 2447925"/>
                <a:gd name="connsiteY1" fmla="*/ 2028825 h 2081480"/>
                <a:gd name="connsiteX2" fmla="*/ 876300 w 2447925"/>
                <a:gd name="connsiteY2" fmla="*/ 1495425 h 2081480"/>
                <a:gd name="connsiteX3" fmla="*/ 2447925 w 2447925"/>
                <a:gd name="connsiteY3" fmla="*/ 0 h 2081480"/>
              </a:gdLst>
              <a:ahLst/>
              <a:cxnLst>
                <a:cxn ang="0">
                  <a:pos x="connsiteX0" y="connsiteY0"/>
                </a:cxn>
                <a:cxn ang="0">
                  <a:pos x="connsiteX1" y="connsiteY1"/>
                </a:cxn>
                <a:cxn ang="0">
                  <a:pos x="connsiteX2" y="connsiteY2"/>
                </a:cxn>
                <a:cxn ang="0">
                  <a:pos x="connsiteX3" y="connsiteY3"/>
                </a:cxn>
              </a:cxnLst>
              <a:rect l="l" t="t" r="r" b="b"/>
              <a:pathLst>
                <a:path w="2447925" h="2081480">
                  <a:moveTo>
                    <a:pt x="0" y="2047875"/>
                  </a:moveTo>
                  <a:cubicBezTo>
                    <a:pt x="142081" y="2068512"/>
                    <a:pt x="101600" y="2120900"/>
                    <a:pt x="247650" y="2028825"/>
                  </a:cubicBezTo>
                  <a:cubicBezTo>
                    <a:pt x="393700" y="1936750"/>
                    <a:pt x="509588" y="1833562"/>
                    <a:pt x="876300" y="1495425"/>
                  </a:cubicBezTo>
                  <a:cubicBezTo>
                    <a:pt x="1243013" y="1157287"/>
                    <a:pt x="1845469" y="578643"/>
                    <a:pt x="2447925" y="0"/>
                  </a:cubicBezTo>
                </a:path>
              </a:pathLst>
            </a:custGeom>
            <a:noFill/>
            <a:ln w="28575">
              <a:solidFill>
                <a:srgbClr val="C00000"/>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 name="Forme libre : forme 83">
              <a:extLst>
                <a:ext uri="{FF2B5EF4-FFF2-40B4-BE49-F238E27FC236}">
                  <a16:creationId xmlns:a16="http://schemas.microsoft.com/office/drawing/2014/main" id="{8280C9F5-88DC-AB86-A0D7-98EA026AB3A2}"/>
                </a:ext>
              </a:extLst>
            </p:cNvPr>
            <p:cNvSpPr/>
            <p:nvPr/>
          </p:nvSpPr>
          <p:spPr>
            <a:xfrm>
              <a:off x="5810773" y="5407742"/>
              <a:ext cx="381286" cy="1209368"/>
            </a:xfrm>
            <a:custGeom>
              <a:avLst/>
              <a:gdLst>
                <a:gd name="connsiteX0" fmla="*/ 39421 w 381286"/>
                <a:gd name="connsiteY0" fmla="*/ 0 h 1209368"/>
                <a:gd name="connsiteX1" fmla="*/ 92 w 381286"/>
                <a:gd name="connsiteY1" fmla="*/ 176981 h 1209368"/>
                <a:gd name="connsiteX2" fmla="*/ 49253 w 381286"/>
                <a:gd name="connsiteY2" fmla="*/ 393290 h 1209368"/>
                <a:gd name="connsiteX3" fmla="*/ 186904 w 381286"/>
                <a:gd name="connsiteY3" fmla="*/ 698090 h 1209368"/>
                <a:gd name="connsiteX4" fmla="*/ 295059 w 381286"/>
                <a:gd name="connsiteY4" fmla="*/ 875071 h 1209368"/>
                <a:gd name="connsiteX5" fmla="*/ 373717 w 381286"/>
                <a:gd name="connsiteY5" fmla="*/ 1042219 h 1209368"/>
                <a:gd name="connsiteX6" fmla="*/ 373717 w 381286"/>
                <a:gd name="connsiteY6" fmla="*/ 1209368 h 120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6" h="1209368">
                  <a:moveTo>
                    <a:pt x="39421" y="0"/>
                  </a:moveTo>
                  <a:cubicBezTo>
                    <a:pt x="18937" y="55716"/>
                    <a:pt x="-1547" y="111433"/>
                    <a:pt x="92" y="176981"/>
                  </a:cubicBezTo>
                  <a:cubicBezTo>
                    <a:pt x="1731" y="242529"/>
                    <a:pt x="18118" y="306439"/>
                    <a:pt x="49253" y="393290"/>
                  </a:cubicBezTo>
                  <a:cubicBezTo>
                    <a:pt x="80388" y="480141"/>
                    <a:pt x="145936" y="617793"/>
                    <a:pt x="186904" y="698090"/>
                  </a:cubicBezTo>
                  <a:cubicBezTo>
                    <a:pt x="227872" y="778387"/>
                    <a:pt x="263924" y="817716"/>
                    <a:pt x="295059" y="875071"/>
                  </a:cubicBezTo>
                  <a:cubicBezTo>
                    <a:pt x="326195" y="932426"/>
                    <a:pt x="360607" y="986503"/>
                    <a:pt x="373717" y="1042219"/>
                  </a:cubicBezTo>
                  <a:cubicBezTo>
                    <a:pt x="386827" y="1097935"/>
                    <a:pt x="380272" y="1153651"/>
                    <a:pt x="373717" y="1209368"/>
                  </a:cubicBezTo>
                </a:path>
              </a:pathLst>
            </a:custGeom>
            <a:noFill/>
            <a:ln w="38100">
              <a:solidFill>
                <a:srgbClr val="00B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 name="ZoneTexte 84">
              <a:extLst>
                <a:ext uri="{FF2B5EF4-FFF2-40B4-BE49-F238E27FC236}">
                  <a16:creationId xmlns:a16="http://schemas.microsoft.com/office/drawing/2014/main" id="{CB845F3F-34F9-647F-8976-41395E709FB5}"/>
                </a:ext>
              </a:extLst>
            </p:cNvPr>
            <p:cNvSpPr txBox="1"/>
            <p:nvPr/>
          </p:nvSpPr>
          <p:spPr>
            <a:xfrm>
              <a:off x="5621148" y="5388984"/>
              <a:ext cx="870879" cy="276999"/>
            </a:xfrm>
            <a:prstGeom prst="rect">
              <a:avLst/>
            </a:prstGeom>
            <a:noFill/>
          </p:spPr>
          <p:txBody>
            <a:bodyPr wrap="none" rtlCol="0">
              <a:spAutoFit/>
            </a:bodyPr>
            <a:lstStyle/>
            <a:p>
              <a:r>
                <a:rPr lang="fr-FR" sz="1200" b="1">
                  <a:solidFill>
                    <a:srgbClr val="000000"/>
                  </a:solidFill>
                </a:rPr>
                <a:t>Hergenrath</a:t>
              </a:r>
              <a:endParaRPr lang="fr-BE" sz="1200" b="1">
                <a:solidFill>
                  <a:srgbClr val="000000"/>
                </a:solidFill>
              </a:endParaRPr>
            </a:p>
          </p:txBody>
        </p:sp>
      </p:grpSp>
      <p:sp>
        <p:nvSpPr>
          <p:cNvPr id="94" name="ZoneTexte 93">
            <a:extLst>
              <a:ext uri="{FF2B5EF4-FFF2-40B4-BE49-F238E27FC236}">
                <a16:creationId xmlns:a16="http://schemas.microsoft.com/office/drawing/2014/main" id="{DBA24509-5E91-C2EF-28B6-76385AEE969D}"/>
              </a:ext>
            </a:extLst>
          </p:cNvPr>
          <p:cNvSpPr txBox="1"/>
          <p:nvPr/>
        </p:nvSpPr>
        <p:spPr>
          <a:xfrm>
            <a:off x="77589" y="924103"/>
            <a:ext cx="3561081" cy="3801041"/>
          </a:xfrm>
          <a:prstGeom prst="rect">
            <a:avLst/>
          </a:prstGeom>
          <a:noFill/>
        </p:spPr>
        <p:txBody>
          <a:bodyPr wrap="square" rtlCol="0">
            <a:spAutoFit/>
          </a:bodyPr>
          <a:lstStyle/>
          <a:p>
            <a:pPr algn="just">
              <a:defRPr/>
            </a:pPr>
            <a:r>
              <a:rPr lang="fr-FR" sz="2000" b="1" dirty="0" err="1">
                <a:solidFill>
                  <a:srgbClr val="0088CF"/>
                </a:solidFill>
                <a:latin typeface="+mj-lt"/>
              </a:rPr>
              <a:t>Bestehende</a:t>
            </a:r>
            <a:r>
              <a:rPr lang="fr-FR" sz="2000" b="1" dirty="0">
                <a:solidFill>
                  <a:srgbClr val="0088CF"/>
                </a:solidFill>
                <a:latin typeface="+mj-lt"/>
              </a:rPr>
              <a:t> </a:t>
            </a:r>
            <a:r>
              <a:rPr lang="fr-FR" sz="2000" b="1" dirty="0" err="1">
                <a:solidFill>
                  <a:srgbClr val="0088CF"/>
                </a:solidFill>
                <a:latin typeface="+mj-lt"/>
              </a:rPr>
              <a:t>Infrastrukturen</a:t>
            </a:r>
            <a:endParaRPr lang="fr-FR" sz="2000" b="1" dirty="0">
              <a:solidFill>
                <a:srgbClr val="0088CF"/>
              </a:solidFill>
              <a:latin typeface="+mj-lt"/>
            </a:endParaRPr>
          </a:p>
          <a:p>
            <a:endParaRPr lang="fr-FR" sz="1100" dirty="0"/>
          </a:p>
          <a:p>
            <a:pPr lvl="2"/>
            <a:r>
              <a:rPr lang="fr-FR" sz="1600" dirty="0" err="1">
                <a:solidFill>
                  <a:srgbClr val="000000"/>
                </a:solidFill>
              </a:rPr>
              <a:t>Bestehende</a:t>
            </a:r>
            <a:r>
              <a:rPr lang="fr-FR" sz="1600" dirty="0">
                <a:solidFill>
                  <a:srgbClr val="000000"/>
                </a:solidFill>
              </a:rPr>
              <a:t> </a:t>
            </a:r>
            <a:r>
              <a:rPr lang="fr-FR" sz="1600" dirty="0" err="1">
                <a:solidFill>
                  <a:srgbClr val="000000"/>
                </a:solidFill>
              </a:rPr>
              <a:t>Verbindungen</a:t>
            </a:r>
            <a:endParaRPr lang="fr-FR" sz="1600" dirty="0">
              <a:solidFill>
                <a:srgbClr val="000000"/>
              </a:solidFill>
            </a:endParaRPr>
          </a:p>
          <a:p>
            <a:pPr lvl="2"/>
            <a:endParaRPr lang="fr-FR" sz="1600" dirty="0">
              <a:solidFill>
                <a:srgbClr val="000000"/>
              </a:solidFill>
            </a:endParaRPr>
          </a:p>
          <a:p>
            <a:pPr lvl="2"/>
            <a:r>
              <a:rPr lang="fr-FR" sz="1600" dirty="0" err="1">
                <a:solidFill>
                  <a:srgbClr val="000000"/>
                </a:solidFill>
              </a:rPr>
              <a:t>Markierte</a:t>
            </a:r>
            <a:r>
              <a:rPr lang="fr-FR" sz="1600" dirty="0">
                <a:solidFill>
                  <a:srgbClr val="000000"/>
                </a:solidFill>
              </a:rPr>
              <a:t> Route (</a:t>
            </a:r>
            <a:r>
              <a:rPr lang="fr-FR" sz="1600" dirty="0" err="1">
                <a:solidFill>
                  <a:srgbClr val="000000"/>
                </a:solidFill>
              </a:rPr>
              <a:t>auf</a:t>
            </a:r>
            <a:r>
              <a:rPr lang="fr-FR" sz="1600" dirty="0">
                <a:solidFill>
                  <a:srgbClr val="000000"/>
                </a:solidFill>
              </a:rPr>
              <a:t> </a:t>
            </a:r>
            <a:r>
              <a:rPr lang="fr-FR" sz="1600" dirty="0" err="1">
                <a:solidFill>
                  <a:srgbClr val="000000"/>
                </a:solidFill>
              </a:rPr>
              <a:t>Straße</a:t>
            </a:r>
            <a:r>
              <a:rPr lang="fr-FR" sz="1600" dirty="0">
                <a:solidFill>
                  <a:srgbClr val="000000"/>
                </a:solidFill>
              </a:rPr>
              <a:t>)</a:t>
            </a:r>
          </a:p>
          <a:p>
            <a:pPr lvl="2"/>
            <a:endParaRPr lang="fr-FR" sz="1600" dirty="0">
              <a:solidFill>
                <a:srgbClr val="000000"/>
              </a:solidFill>
            </a:endParaRPr>
          </a:p>
          <a:p>
            <a:pPr lvl="2"/>
            <a:r>
              <a:rPr lang="fr-FR" sz="1600" dirty="0" err="1">
                <a:solidFill>
                  <a:srgbClr val="000000"/>
                </a:solidFill>
              </a:rPr>
              <a:t>Verbesserungsprojekt</a:t>
            </a:r>
            <a:r>
              <a:rPr lang="fr-FR" sz="1600" dirty="0">
                <a:solidFill>
                  <a:srgbClr val="000000"/>
                </a:solidFill>
              </a:rPr>
              <a:t> </a:t>
            </a:r>
            <a:r>
              <a:rPr lang="fr-FR" sz="1600" dirty="0" err="1">
                <a:solidFill>
                  <a:srgbClr val="000000"/>
                </a:solidFill>
              </a:rPr>
              <a:t>auf</a:t>
            </a:r>
            <a:r>
              <a:rPr lang="fr-FR" sz="1600" dirty="0">
                <a:solidFill>
                  <a:srgbClr val="000000"/>
                </a:solidFill>
              </a:rPr>
              <a:t> </a:t>
            </a:r>
            <a:r>
              <a:rPr lang="fr-FR" sz="1600" dirty="0" err="1">
                <a:solidFill>
                  <a:srgbClr val="000000"/>
                </a:solidFill>
              </a:rPr>
              <a:t>Regionalstraßen</a:t>
            </a:r>
            <a:r>
              <a:rPr lang="fr-FR" sz="1600" dirty="0">
                <a:solidFill>
                  <a:srgbClr val="000000"/>
                </a:solidFill>
              </a:rPr>
              <a:t> in </a:t>
            </a:r>
            <a:r>
              <a:rPr lang="fr-FR" sz="1600" dirty="0" err="1">
                <a:solidFill>
                  <a:srgbClr val="000000"/>
                </a:solidFill>
              </a:rPr>
              <a:t>Betracht</a:t>
            </a:r>
            <a:r>
              <a:rPr lang="fr-FR" sz="1600" dirty="0">
                <a:solidFill>
                  <a:srgbClr val="000000"/>
                </a:solidFill>
              </a:rPr>
              <a:t> </a:t>
            </a:r>
            <a:r>
              <a:rPr lang="fr-FR" sz="1600" dirty="0" err="1">
                <a:solidFill>
                  <a:srgbClr val="000000"/>
                </a:solidFill>
              </a:rPr>
              <a:t>gezogen</a:t>
            </a:r>
            <a:endParaRPr lang="fr-FR" sz="1600" dirty="0">
              <a:solidFill>
                <a:srgbClr val="000000"/>
              </a:solidFill>
            </a:endParaRPr>
          </a:p>
          <a:p>
            <a:pPr lvl="2"/>
            <a:endParaRPr lang="fr-FR" sz="1600" dirty="0">
              <a:solidFill>
                <a:srgbClr val="000000"/>
              </a:solidFill>
            </a:endParaRPr>
          </a:p>
          <a:p>
            <a:pPr lvl="2"/>
            <a:r>
              <a:rPr lang="fr-FR" sz="1600" dirty="0" err="1">
                <a:solidFill>
                  <a:srgbClr val="000000"/>
                </a:solidFill>
              </a:rPr>
              <a:t>Geplantes</a:t>
            </a:r>
            <a:r>
              <a:rPr lang="fr-FR" sz="1600" dirty="0">
                <a:solidFill>
                  <a:srgbClr val="000000"/>
                </a:solidFill>
              </a:rPr>
              <a:t> Projekt </a:t>
            </a:r>
            <a:r>
              <a:rPr lang="fr-FR" sz="1600" dirty="0" err="1">
                <a:solidFill>
                  <a:srgbClr val="000000"/>
                </a:solidFill>
              </a:rPr>
              <a:t>auf</a:t>
            </a:r>
            <a:r>
              <a:rPr lang="fr-FR" sz="1600" dirty="0">
                <a:solidFill>
                  <a:srgbClr val="000000"/>
                </a:solidFill>
              </a:rPr>
              <a:t> </a:t>
            </a:r>
            <a:r>
              <a:rPr lang="fr-FR" sz="1600" dirty="0" err="1">
                <a:solidFill>
                  <a:srgbClr val="000000"/>
                </a:solidFill>
              </a:rPr>
              <a:t>kommunalen</a:t>
            </a:r>
            <a:r>
              <a:rPr lang="fr-FR" sz="1600" dirty="0">
                <a:solidFill>
                  <a:srgbClr val="000000"/>
                </a:solidFill>
              </a:rPr>
              <a:t> </a:t>
            </a:r>
            <a:r>
              <a:rPr lang="fr-FR" sz="1600" dirty="0" err="1">
                <a:solidFill>
                  <a:srgbClr val="000000"/>
                </a:solidFill>
              </a:rPr>
              <a:t>Straßen</a:t>
            </a:r>
            <a:r>
              <a:rPr lang="fr-FR" sz="1600" dirty="0">
                <a:solidFill>
                  <a:srgbClr val="000000"/>
                </a:solidFill>
              </a:rPr>
              <a:t> </a:t>
            </a:r>
          </a:p>
          <a:p>
            <a:pPr lvl="2"/>
            <a:endParaRPr lang="fr-FR" sz="1600" dirty="0">
              <a:solidFill>
                <a:srgbClr val="000000"/>
              </a:solidFill>
            </a:endParaRPr>
          </a:p>
          <a:p>
            <a:pPr lvl="2"/>
            <a:r>
              <a:rPr lang="fr-FR" sz="1600" dirty="0">
                <a:solidFill>
                  <a:srgbClr val="000000"/>
                </a:solidFill>
              </a:rPr>
              <a:t>Projekt Wallonie cyclable </a:t>
            </a:r>
            <a:endParaRPr lang="fr-FR" sz="1800" dirty="0">
              <a:solidFill>
                <a:srgbClr val="000000"/>
              </a:solidFill>
            </a:endParaRPr>
          </a:p>
          <a:p>
            <a:endParaRPr lang="fr-FR" sz="1800" dirty="0"/>
          </a:p>
        </p:txBody>
      </p:sp>
      <p:sp>
        <p:nvSpPr>
          <p:cNvPr id="95" name="Forme libre : forme 94">
            <a:extLst>
              <a:ext uri="{FF2B5EF4-FFF2-40B4-BE49-F238E27FC236}">
                <a16:creationId xmlns:a16="http://schemas.microsoft.com/office/drawing/2014/main" id="{626F99D1-7B96-E5FB-6925-5C24235FF7BF}"/>
              </a:ext>
            </a:extLst>
          </p:cNvPr>
          <p:cNvSpPr/>
          <p:nvPr/>
        </p:nvSpPr>
        <p:spPr>
          <a:xfrm>
            <a:off x="363047" y="1490234"/>
            <a:ext cx="323273" cy="212436"/>
          </a:xfrm>
          <a:custGeom>
            <a:avLst/>
            <a:gdLst>
              <a:gd name="connsiteX0" fmla="*/ 0 w 323273"/>
              <a:gd name="connsiteY0" fmla="*/ 212436 h 212436"/>
              <a:gd name="connsiteX1" fmla="*/ 240146 w 323273"/>
              <a:gd name="connsiteY1" fmla="*/ 110836 h 212436"/>
              <a:gd name="connsiteX2" fmla="*/ 323273 w 323273"/>
              <a:gd name="connsiteY2" fmla="*/ 0 h 212436"/>
            </a:gdLst>
            <a:ahLst/>
            <a:cxnLst>
              <a:cxn ang="0">
                <a:pos x="connsiteX0" y="connsiteY0"/>
              </a:cxn>
              <a:cxn ang="0">
                <a:pos x="connsiteX1" y="connsiteY1"/>
              </a:cxn>
              <a:cxn ang="0">
                <a:pos x="connsiteX2" y="connsiteY2"/>
              </a:cxn>
            </a:cxnLst>
            <a:rect l="l" t="t" r="r" b="b"/>
            <a:pathLst>
              <a:path w="323273" h="212436">
                <a:moveTo>
                  <a:pt x="0" y="212436"/>
                </a:moveTo>
                <a:cubicBezTo>
                  <a:pt x="93133" y="179339"/>
                  <a:pt x="186267" y="146242"/>
                  <a:pt x="240146" y="110836"/>
                </a:cubicBezTo>
                <a:cubicBezTo>
                  <a:pt x="294025" y="75430"/>
                  <a:pt x="308649" y="37715"/>
                  <a:pt x="323273"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 name="Forme libre : forme 96">
            <a:extLst>
              <a:ext uri="{FF2B5EF4-FFF2-40B4-BE49-F238E27FC236}">
                <a16:creationId xmlns:a16="http://schemas.microsoft.com/office/drawing/2014/main" id="{31BBF3A9-71FC-F8E9-C795-EF97073AC30C}"/>
              </a:ext>
            </a:extLst>
          </p:cNvPr>
          <p:cNvSpPr/>
          <p:nvPr/>
        </p:nvSpPr>
        <p:spPr>
          <a:xfrm rot="10380595">
            <a:off x="270455" y="2520574"/>
            <a:ext cx="421521" cy="210858"/>
          </a:xfrm>
          <a:custGeom>
            <a:avLst/>
            <a:gdLst>
              <a:gd name="connsiteX0" fmla="*/ 0 w 323273"/>
              <a:gd name="connsiteY0" fmla="*/ 212436 h 212436"/>
              <a:gd name="connsiteX1" fmla="*/ 240146 w 323273"/>
              <a:gd name="connsiteY1" fmla="*/ 110836 h 212436"/>
              <a:gd name="connsiteX2" fmla="*/ 323273 w 323273"/>
              <a:gd name="connsiteY2" fmla="*/ 0 h 212436"/>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Lst>
            <a:ahLst/>
            <a:cxnLst>
              <a:cxn ang="0">
                <a:pos x="connsiteX0" y="connsiteY0"/>
              </a:cxn>
              <a:cxn ang="0">
                <a:pos x="connsiteX1" y="connsiteY1"/>
              </a:cxn>
              <a:cxn ang="0">
                <a:pos x="connsiteX2" y="connsiteY2"/>
              </a:cxn>
            </a:cxnLst>
            <a:rect l="l" t="t" r="r" b="b"/>
            <a:pathLst>
              <a:path w="338237" h="182683">
                <a:moveTo>
                  <a:pt x="0" y="182683"/>
                </a:moveTo>
                <a:cubicBezTo>
                  <a:pt x="93133" y="149586"/>
                  <a:pt x="137056" y="138373"/>
                  <a:pt x="190935" y="102967"/>
                </a:cubicBezTo>
                <a:cubicBezTo>
                  <a:pt x="244814" y="67561"/>
                  <a:pt x="240298" y="63197"/>
                  <a:pt x="338237" y="0"/>
                </a:cubicBezTo>
              </a:path>
            </a:pathLst>
          </a:custGeom>
          <a:noFill/>
          <a:ln w="28575">
            <a:solidFill>
              <a:srgbClr val="C00000"/>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98" name="Connecteur en arc 4">
            <a:extLst>
              <a:ext uri="{FF2B5EF4-FFF2-40B4-BE49-F238E27FC236}">
                <a16:creationId xmlns:a16="http://schemas.microsoft.com/office/drawing/2014/main" id="{AF1C4345-103E-428F-61B3-763FDB4925B1}"/>
              </a:ext>
            </a:extLst>
          </p:cNvPr>
          <p:cNvCxnSpPr>
            <a:cxnSpLocks/>
          </p:cNvCxnSpPr>
          <p:nvPr/>
        </p:nvCxnSpPr>
        <p:spPr>
          <a:xfrm rot="10800000" flipV="1">
            <a:off x="313106" y="1966885"/>
            <a:ext cx="418812" cy="189160"/>
          </a:xfrm>
          <a:prstGeom prst="curvedConnector3">
            <a:avLst/>
          </a:prstGeom>
          <a:ln w="38100" cap="flat" cmpd="sng" algn="ctr">
            <a:solidFill>
              <a:srgbClr val="00B05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9" name="Connecteur en arc 4">
            <a:extLst>
              <a:ext uri="{FF2B5EF4-FFF2-40B4-BE49-F238E27FC236}">
                <a16:creationId xmlns:a16="http://schemas.microsoft.com/office/drawing/2014/main" id="{68990F33-88CF-CE23-D426-6B6CAA69CAD2}"/>
              </a:ext>
            </a:extLst>
          </p:cNvPr>
          <p:cNvCxnSpPr>
            <a:cxnSpLocks/>
          </p:cNvCxnSpPr>
          <p:nvPr/>
        </p:nvCxnSpPr>
        <p:spPr>
          <a:xfrm rot="10800000" flipV="1">
            <a:off x="354582" y="3840618"/>
            <a:ext cx="418812" cy="189160"/>
          </a:xfrm>
          <a:prstGeom prst="curvedConnector3">
            <a:avLst/>
          </a:pr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0" name="Forme libre : forme 99">
            <a:extLst>
              <a:ext uri="{FF2B5EF4-FFF2-40B4-BE49-F238E27FC236}">
                <a16:creationId xmlns:a16="http://schemas.microsoft.com/office/drawing/2014/main" id="{869367F8-57EF-F57C-8678-8BD151B18093}"/>
              </a:ext>
            </a:extLst>
          </p:cNvPr>
          <p:cNvSpPr/>
          <p:nvPr/>
        </p:nvSpPr>
        <p:spPr>
          <a:xfrm rot="10380595">
            <a:off x="294727" y="3249056"/>
            <a:ext cx="421521" cy="210858"/>
          </a:xfrm>
          <a:custGeom>
            <a:avLst/>
            <a:gdLst>
              <a:gd name="connsiteX0" fmla="*/ 0 w 323273"/>
              <a:gd name="connsiteY0" fmla="*/ 212436 h 212436"/>
              <a:gd name="connsiteX1" fmla="*/ 240146 w 323273"/>
              <a:gd name="connsiteY1" fmla="*/ 110836 h 212436"/>
              <a:gd name="connsiteX2" fmla="*/ 323273 w 323273"/>
              <a:gd name="connsiteY2" fmla="*/ 0 h 212436"/>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Lst>
            <a:ahLst/>
            <a:cxnLst>
              <a:cxn ang="0">
                <a:pos x="connsiteX0" y="connsiteY0"/>
              </a:cxn>
              <a:cxn ang="0">
                <a:pos x="connsiteX1" y="connsiteY1"/>
              </a:cxn>
              <a:cxn ang="0">
                <a:pos x="connsiteX2" y="connsiteY2"/>
              </a:cxn>
            </a:cxnLst>
            <a:rect l="l" t="t" r="r" b="b"/>
            <a:pathLst>
              <a:path w="338237" h="182683">
                <a:moveTo>
                  <a:pt x="0" y="182683"/>
                </a:moveTo>
                <a:cubicBezTo>
                  <a:pt x="93133" y="149586"/>
                  <a:pt x="137056" y="138373"/>
                  <a:pt x="190935" y="102967"/>
                </a:cubicBezTo>
                <a:cubicBezTo>
                  <a:pt x="244814" y="67561"/>
                  <a:pt x="240298" y="63197"/>
                  <a:pt x="338237" y="0"/>
                </a:cubicBezTo>
              </a:path>
            </a:pathLst>
          </a:custGeom>
          <a:noFill/>
          <a:ln w="28575">
            <a:solidFill>
              <a:schemeClr val="tx1"/>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1" name="Image 100">
            <a:extLst>
              <a:ext uri="{FF2B5EF4-FFF2-40B4-BE49-F238E27FC236}">
                <a16:creationId xmlns:a16="http://schemas.microsoft.com/office/drawing/2014/main" id="{A8271D8D-28C6-AE6F-3670-D3625869D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682" y="3234771"/>
            <a:ext cx="288000" cy="288000"/>
          </a:xfrm>
          <a:prstGeom prst="rect">
            <a:avLst/>
          </a:prstGeom>
        </p:spPr>
      </p:pic>
    </p:spTree>
    <p:extLst>
      <p:ext uri="{BB962C8B-B14F-4D97-AF65-F5344CB8AC3E}">
        <p14:creationId xmlns:p14="http://schemas.microsoft.com/office/powerpoint/2010/main" val="1937154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1">
            <a:extLst>
              <a:ext uri="{FF2B5EF4-FFF2-40B4-BE49-F238E27FC236}">
                <a16:creationId xmlns:a16="http://schemas.microsoft.com/office/drawing/2014/main" id="{8FC697FA-E632-2BFF-91CA-C15DDF62C9AC}"/>
              </a:ext>
            </a:extLst>
          </p:cNvPr>
          <p:cNvSpPr>
            <a:spLocks noGrp="1"/>
          </p:cNvSpPr>
          <p:nvPr>
            <p:ph type="sldNum" sz="quarter" idx="7"/>
          </p:nvPr>
        </p:nvSpPr>
        <p:spPr>
          <a:xfrm>
            <a:off x="11639400" y="260648"/>
            <a:ext cx="433264" cy="272995"/>
          </a:xfrm>
        </p:spPr>
        <p:txBody>
          <a:bodyPr/>
          <a:lstStyle/>
          <a:p>
            <a:pPr>
              <a:spcAft>
                <a:spcPts val="600"/>
              </a:spcAft>
            </a:pPr>
            <a:fld id="{B6F15528-21DE-4FAA-801E-634DDDAF4B2B}" type="slidenum">
              <a:rPr lang="fr-BE" smtClean="0"/>
              <a:pPr>
                <a:spcAft>
                  <a:spcPts val="600"/>
                </a:spcAft>
              </a:pPr>
              <a:t>47</a:t>
            </a:fld>
            <a:endParaRPr lang="fr-BE"/>
          </a:p>
        </p:txBody>
      </p:sp>
      <p:sp>
        <p:nvSpPr>
          <p:cNvPr id="16" name="Titre 15">
            <a:extLst>
              <a:ext uri="{FF2B5EF4-FFF2-40B4-BE49-F238E27FC236}">
                <a16:creationId xmlns:a16="http://schemas.microsoft.com/office/drawing/2014/main" id="{B1D39329-A484-886E-6555-7CA933783BBC}"/>
              </a:ext>
            </a:extLst>
          </p:cNvPr>
          <p:cNvSpPr>
            <a:spLocks noGrp="1"/>
          </p:cNvSpPr>
          <p:nvPr>
            <p:ph type="title"/>
          </p:nvPr>
        </p:nvSpPr>
        <p:spPr>
          <a:xfrm>
            <a:off x="838200" y="145008"/>
            <a:ext cx="9133773" cy="547688"/>
          </a:xfrm>
        </p:spPr>
        <p:txBody>
          <a:bodyPr>
            <a:normAutofit/>
          </a:bodyPr>
          <a:lstStyle/>
          <a:p>
            <a:r>
              <a:rPr lang="fr-BE" dirty="0" err="1"/>
              <a:t>Festlegung</a:t>
            </a:r>
            <a:r>
              <a:rPr lang="fr-BE" dirty="0"/>
              <a:t> </a:t>
            </a:r>
            <a:r>
              <a:rPr lang="fr-BE" dirty="0" err="1"/>
              <a:t>eines</a:t>
            </a:r>
            <a:r>
              <a:rPr lang="fr-BE" dirty="0"/>
              <a:t> </a:t>
            </a:r>
            <a:r>
              <a:rPr lang="fr-BE" dirty="0" err="1"/>
              <a:t>vorrangigen</a:t>
            </a:r>
            <a:r>
              <a:rPr lang="fr-BE" dirty="0"/>
              <a:t> </a:t>
            </a:r>
            <a:r>
              <a:rPr lang="fr-BE" dirty="0" err="1"/>
              <a:t>Radwegenetzes</a:t>
            </a:r>
            <a:endParaRPr lang="fr-BE" dirty="0">
              <a:highlight>
                <a:srgbClr val="FFFF00"/>
              </a:highlight>
            </a:endParaRPr>
          </a:p>
        </p:txBody>
      </p:sp>
      <p:sp>
        <p:nvSpPr>
          <p:cNvPr id="2" name="ZoneTexte 1">
            <a:extLst>
              <a:ext uri="{FF2B5EF4-FFF2-40B4-BE49-F238E27FC236}">
                <a16:creationId xmlns:a16="http://schemas.microsoft.com/office/drawing/2014/main" id="{881A74D0-FB97-C6F8-4E1A-55CA2A95EA88}"/>
              </a:ext>
            </a:extLst>
          </p:cNvPr>
          <p:cNvSpPr txBox="1"/>
          <p:nvPr/>
        </p:nvSpPr>
        <p:spPr>
          <a:xfrm>
            <a:off x="47328" y="908720"/>
            <a:ext cx="4608512" cy="5924699"/>
          </a:xfrm>
          <a:prstGeom prst="rect">
            <a:avLst/>
          </a:prstGeom>
          <a:noFill/>
        </p:spPr>
        <p:txBody>
          <a:bodyPr wrap="square" rtlCol="0">
            <a:spAutoFit/>
          </a:bodyPr>
          <a:lstStyle/>
          <a:p>
            <a:pPr algn="just"/>
            <a:r>
              <a:rPr lang="de-DE" sz="1600" dirty="0"/>
              <a:t>In Anbetracht des aus der Diagnose hervorgehenden Bedarfs wurden drei vorrangige Verbindungen ermittelt.</a:t>
            </a:r>
          </a:p>
          <a:p>
            <a:pPr algn="just"/>
            <a:endParaRPr lang="fr-BE" sz="500" dirty="0">
              <a:solidFill>
                <a:srgbClr val="000000"/>
              </a:solidFill>
            </a:endParaRPr>
          </a:p>
          <a:p>
            <a:pPr marL="342900" indent="-342900" algn="just">
              <a:buFont typeface="+mj-lt"/>
              <a:buAutoNum type="arabicPeriod"/>
            </a:pPr>
            <a:r>
              <a:rPr lang="fr-BE" sz="1600" b="1" dirty="0" err="1">
                <a:solidFill>
                  <a:srgbClr val="000000"/>
                </a:solidFill>
              </a:rPr>
              <a:t>Richtung</a:t>
            </a:r>
            <a:r>
              <a:rPr lang="fr-BE" sz="1600" b="1" dirty="0">
                <a:solidFill>
                  <a:srgbClr val="000000"/>
                </a:solidFill>
              </a:rPr>
              <a:t> </a:t>
            </a:r>
            <a:r>
              <a:rPr lang="fr-BE" sz="1600" b="1" dirty="0" err="1">
                <a:solidFill>
                  <a:srgbClr val="000000"/>
                </a:solidFill>
              </a:rPr>
              <a:t>Bleyberg</a:t>
            </a:r>
            <a:r>
              <a:rPr lang="fr-BE" sz="1600" b="1" dirty="0">
                <a:solidFill>
                  <a:srgbClr val="000000"/>
                </a:solidFill>
              </a:rPr>
              <a:t> </a:t>
            </a:r>
            <a:r>
              <a:rPr lang="fr-BE" sz="1400" dirty="0">
                <a:solidFill>
                  <a:srgbClr val="000000"/>
                </a:solidFill>
              </a:rPr>
              <a:t>(</a:t>
            </a:r>
            <a:r>
              <a:rPr lang="fr-BE" sz="1400" dirty="0" err="1">
                <a:solidFill>
                  <a:srgbClr val="000000"/>
                </a:solidFill>
              </a:rPr>
              <a:t>wichtiger</a:t>
            </a:r>
            <a:r>
              <a:rPr lang="fr-BE" sz="1400" dirty="0">
                <a:solidFill>
                  <a:srgbClr val="000000"/>
                </a:solidFill>
              </a:rPr>
              <a:t> </a:t>
            </a:r>
            <a:r>
              <a:rPr lang="fr-BE" sz="1400" dirty="0" err="1">
                <a:solidFill>
                  <a:srgbClr val="000000"/>
                </a:solidFill>
              </a:rPr>
              <a:t>Austausch</a:t>
            </a:r>
            <a:r>
              <a:rPr lang="fr-BE" sz="1400" dirty="0">
                <a:solidFill>
                  <a:srgbClr val="000000"/>
                </a:solidFill>
              </a:rPr>
              <a:t> </a:t>
            </a:r>
            <a:r>
              <a:rPr lang="fr-BE" sz="1400" dirty="0" err="1">
                <a:solidFill>
                  <a:srgbClr val="000000"/>
                </a:solidFill>
              </a:rPr>
              <a:t>zwischen</a:t>
            </a:r>
            <a:r>
              <a:rPr lang="fr-BE" sz="1400" dirty="0">
                <a:solidFill>
                  <a:srgbClr val="000000"/>
                </a:solidFill>
              </a:rPr>
              <a:t> </a:t>
            </a:r>
            <a:r>
              <a:rPr lang="fr-BE" sz="1400" dirty="0" err="1">
                <a:solidFill>
                  <a:srgbClr val="000000"/>
                </a:solidFill>
              </a:rPr>
              <a:t>Bleyberg</a:t>
            </a:r>
            <a:r>
              <a:rPr lang="fr-BE" sz="1400" dirty="0">
                <a:solidFill>
                  <a:srgbClr val="000000"/>
                </a:solidFill>
              </a:rPr>
              <a:t> und Kelmis </a:t>
            </a:r>
            <a:r>
              <a:rPr lang="fr-BE" sz="1400" dirty="0" err="1">
                <a:solidFill>
                  <a:srgbClr val="000000"/>
                </a:solidFill>
              </a:rPr>
              <a:t>bezüglich</a:t>
            </a:r>
            <a:r>
              <a:rPr lang="fr-BE" sz="1400" dirty="0">
                <a:solidFill>
                  <a:srgbClr val="000000"/>
                </a:solidFill>
              </a:rPr>
              <a:t> der </a:t>
            </a:r>
            <a:r>
              <a:rPr lang="fr-BE" sz="1400" dirty="0" err="1">
                <a:solidFill>
                  <a:srgbClr val="000000"/>
                </a:solidFill>
              </a:rPr>
              <a:t>Schulfahrten</a:t>
            </a:r>
            <a:r>
              <a:rPr lang="fr-BE" sz="1400" dirty="0">
                <a:solidFill>
                  <a:srgbClr val="000000"/>
                </a:solidFill>
              </a:rPr>
              <a:t>, die </a:t>
            </a:r>
            <a:r>
              <a:rPr lang="fr-BE" sz="1400" dirty="0" err="1">
                <a:solidFill>
                  <a:srgbClr val="000000"/>
                </a:solidFill>
              </a:rPr>
              <a:t>Berufsfahrten</a:t>
            </a:r>
            <a:r>
              <a:rPr lang="fr-BE" sz="1400" dirty="0">
                <a:solidFill>
                  <a:srgbClr val="000000"/>
                </a:solidFill>
              </a:rPr>
              <a:t> und die </a:t>
            </a:r>
            <a:r>
              <a:rPr lang="fr-BE" sz="1400" dirty="0" err="1">
                <a:solidFill>
                  <a:srgbClr val="000000"/>
                </a:solidFill>
              </a:rPr>
              <a:t>Fahrten</a:t>
            </a:r>
            <a:r>
              <a:rPr lang="fr-BE" sz="1400" dirty="0">
                <a:solidFill>
                  <a:srgbClr val="000000"/>
                </a:solidFill>
              </a:rPr>
              <a:t> </a:t>
            </a:r>
            <a:r>
              <a:rPr lang="fr-BE" sz="1400" dirty="0" err="1">
                <a:solidFill>
                  <a:srgbClr val="000000"/>
                </a:solidFill>
              </a:rPr>
              <a:t>für</a:t>
            </a:r>
            <a:r>
              <a:rPr lang="fr-BE" sz="1400" dirty="0">
                <a:solidFill>
                  <a:srgbClr val="000000"/>
                </a:solidFill>
              </a:rPr>
              <a:t> </a:t>
            </a:r>
            <a:r>
              <a:rPr lang="fr-BE" sz="1400" dirty="0" err="1">
                <a:solidFill>
                  <a:srgbClr val="000000"/>
                </a:solidFill>
              </a:rPr>
              <a:t>Einkäufe</a:t>
            </a:r>
            <a:r>
              <a:rPr lang="fr-BE" sz="1400" dirty="0">
                <a:solidFill>
                  <a:srgbClr val="000000"/>
                </a:solidFill>
              </a:rPr>
              <a:t> und Hobbies von </a:t>
            </a:r>
            <a:r>
              <a:rPr lang="fr-BE" sz="1400" dirty="0" err="1">
                <a:solidFill>
                  <a:srgbClr val="000000"/>
                </a:solidFill>
              </a:rPr>
              <a:t>Bleyberg</a:t>
            </a:r>
            <a:r>
              <a:rPr lang="fr-BE" sz="1400" dirty="0">
                <a:solidFill>
                  <a:srgbClr val="000000"/>
                </a:solidFill>
              </a:rPr>
              <a:t> </a:t>
            </a:r>
            <a:r>
              <a:rPr lang="fr-BE" sz="1400" dirty="0" err="1">
                <a:solidFill>
                  <a:srgbClr val="000000"/>
                </a:solidFill>
              </a:rPr>
              <a:t>nach</a:t>
            </a:r>
            <a:r>
              <a:rPr lang="fr-BE" sz="1400" dirty="0">
                <a:solidFill>
                  <a:srgbClr val="000000"/>
                </a:solidFill>
              </a:rPr>
              <a:t> Kelmis). </a:t>
            </a:r>
            <a:r>
              <a:rPr lang="fr-BE" sz="1600" dirty="0">
                <a:solidFill>
                  <a:srgbClr val="000000"/>
                </a:solidFill>
              </a:rPr>
              <a:t>Die </a:t>
            </a:r>
            <a:r>
              <a:rPr lang="fr-BE" sz="1600" dirty="0" err="1">
                <a:solidFill>
                  <a:srgbClr val="000000"/>
                </a:solidFill>
              </a:rPr>
              <a:t>Verbindung</a:t>
            </a:r>
            <a:r>
              <a:rPr lang="fr-BE" sz="1600" dirty="0">
                <a:solidFill>
                  <a:srgbClr val="000000"/>
                </a:solidFill>
              </a:rPr>
              <a:t> </a:t>
            </a:r>
            <a:r>
              <a:rPr lang="fr-BE" sz="1600" dirty="0" err="1">
                <a:solidFill>
                  <a:srgbClr val="000000"/>
                </a:solidFill>
              </a:rPr>
              <a:t>erfolgt</a:t>
            </a:r>
            <a:r>
              <a:rPr lang="fr-BE" sz="1600" dirty="0">
                <a:solidFill>
                  <a:srgbClr val="000000"/>
                </a:solidFill>
              </a:rPr>
              <a:t> </a:t>
            </a:r>
            <a:r>
              <a:rPr lang="fr-BE" sz="1600" dirty="0" err="1">
                <a:solidFill>
                  <a:srgbClr val="000000"/>
                </a:solidFill>
              </a:rPr>
              <a:t>über</a:t>
            </a:r>
            <a:r>
              <a:rPr lang="fr-BE" sz="1600" dirty="0">
                <a:solidFill>
                  <a:srgbClr val="000000"/>
                </a:solidFill>
              </a:rPr>
              <a:t> </a:t>
            </a:r>
            <a:r>
              <a:rPr lang="fr-BE" sz="1600" dirty="0" err="1">
                <a:solidFill>
                  <a:srgbClr val="000000"/>
                </a:solidFill>
              </a:rPr>
              <a:t>zwei</a:t>
            </a:r>
            <a:r>
              <a:rPr lang="fr-BE" sz="1600" dirty="0">
                <a:solidFill>
                  <a:srgbClr val="000000"/>
                </a:solidFill>
              </a:rPr>
              <a:t> </a:t>
            </a:r>
            <a:r>
              <a:rPr lang="fr-BE" sz="1600" dirty="0" err="1">
                <a:solidFill>
                  <a:srgbClr val="000000"/>
                </a:solidFill>
              </a:rPr>
              <a:t>Wege</a:t>
            </a:r>
            <a:r>
              <a:rPr lang="fr-BE" sz="1600" dirty="0">
                <a:solidFill>
                  <a:srgbClr val="000000"/>
                </a:solidFill>
              </a:rPr>
              <a:t>: </a:t>
            </a:r>
          </a:p>
          <a:p>
            <a:pPr marL="607207" lvl="1" indent="-285750" algn="just">
              <a:buFontTx/>
              <a:buChar char="-"/>
            </a:pPr>
            <a:r>
              <a:rPr lang="fr-BE" sz="1600" dirty="0" err="1">
                <a:solidFill>
                  <a:srgbClr val="000000"/>
                </a:solidFill>
              </a:rPr>
              <a:t>Verbindung</a:t>
            </a:r>
            <a:r>
              <a:rPr lang="fr-BE" sz="1600" dirty="0">
                <a:solidFill>
                  <a:srgbClr val="000000"/>
                </a:solidFill>
              </a:rPr>
              <a:t> des </a:t>
            </a:r>
            <a:r>
              <a:rPr lang="fr-BE" sz="1600" dirty="0" err="1">
                <a:solidFill>
                  <a:srgbClr val="000000"/>
                </a:solidFill>
              </a:rPr>
              <a:t>Dorfzentrums</a:t>
            </a:r>
            <a:r>
              <a:rPr lang="fr-BE" sz="1600" dirty="0">
                <a:solidFill>
                  <a:srgbClr val="000000"/>
                </a:solidFill>
              </a:rPr>
              <a:t> mit </a:t>
            </a:r>
            <a:r>
              <a:rPr lang="fr-BE" sz="1600" dirty="0" err="1">
                <a:solidFill>
                  <a:srgbClr val="000000"/>
                </a:solidFill>
              </a:rPr>
              <a:t>Gemmenich</a:t>
            </a:r>
            <a:endParaRPr lang="fr-BE" sz="1600" dirty="0">
              <a:solidFill>
                <a:srgbClr val="000000"/>
              </a:solidFill>
            </a:endParaRPr>
          </a:p>
          <a:p>
            <a:pPr marL="607207" lvl="1" indent="-285750" algn="just">
              <a:buFontTx/>
              <a:buChar char="-"/>
            </a:pPr>
            <a:r>
              <a:rPr lang="fr-BE" sz="1600" dirty="0" err="1">
                <a:solidFill>
                  <a:srgbClr val="000000"/>
                </a:solidFill>
              </a:rPr>
              <a:t>Verbindung</a:t>
            </a:r>
            <a:r>
              <a:rPr lang="fr-BE" sz="1600" dirty="0">
                <a:solidFill>
                  <a:srgbClr val="000000"/>
                </a:solidFill>
              </a:rPr>
              <a:t> des </a:t>
            </a:r>
            <a:r>
              <a:rPr lang="fr-BE" sz="1600" dirty="0" err="1">
                <a:solidFill>
                  <a:srgbClr val="000000"/>
                </a:solidFill>
              </a:rPr>
              <a:t>Dorfzentrums</a:t>
            </a:r>
            <a:r>
              <a:rPr lang="fr-BE" sz="1600" dirty="0">
                <a:solidFill>
                  <a:srgbClr val="000000"/>
                </a:solidFill>
              </a:rPr>
              <a:t> mit </a:t>
            </a:r>
            <a:r>
              <a:rPr lang="fr-BE" sz="1600" dirty="0" err="1">
                <a:solidFill>
                  <a:srgbClr val="000000"/>
                </a:solidFill>
              </a:rPr>
              <a:t>dem</a:t>
            </a:r>
            <a:r>
              <a:rPr lang="fr-BE" sz="1600" dirty="0">
                <a:solidFill>
                  <a:srgbClr val="000000"/>
                </a:solidFill>
              </a:rPr>
              <a:t> </a:t>
            </a:r>
            <a:r>
              <a:rPr lang="fr-BE" sz="1600" dirty="0" err="1">
                <a:solidFill>
                  <a:srgbClr val="000000"/>
                </a:solidFill>
              </a:rPr>
              <a:t>RAVeL-Weg</a:t>
            </a:r>
            <a:r>
              <a:rPr lang="fr-BE" sz="1600" dirty="0">
                <a:solidFill>
                  <a:srgbClr val="000000"/>
                </a:solidFill>
              </a:rPr>
              <a:t> L39B </a:t>
            </a:r>
          </a:p>
          <a:p>
            <a:pPr marL="607207" lvl="1" indent="-285750" algn="just">
              <a:buFontTx/>
              <a:buChar char="-"/>
            </a:pPr>
            <a:endParaRPr lang="fr-BE" sz="500" dirty="0">
              <a:solidFill>
                <a:srgbClr val="000000"/>
              </a:solidFill>
            </a:endParaRPr>
          </a:p>
          <a:p>
            <a:pPr marL="342900" indent="-342900" algn="just">
              <a:buFont typeface="+mj-lt"/>
              <a:buAutoNum type="arabicPeriod"/>
            </a:pPr>
            <a:r>
              <a:rPr lang="fr-BE" sz="1600" b="1" dirty="0" err="1">
                <a:solidFill>
                  <a:srgbClr val="000000"/>
                </a:solidFill>
              </a:rPr>
              <a:t>Zwischen</a:t>
            </a:r>
            <a:r>
              <a:rPr lang="fr-BE" sz="1600" b="1" dirty="0">
                <a:solidFill>
                  <a:srgbClr val="000000"/>
                </a:solidFill>
              </a:rPr>
              <a:t> Kelmis und </a:t>
            </a:r>
            <a:r>
              <a:rPr lang="fr-BE" sz="1600" b="1" dirty="0" err="1">
                <a:solidFill>
                  <a:srgbClr val="000000"/>
                </a:solidFill>
              </a:rPr>
              <a:t>Hergenrath</a:t>
            </a:r>
            <a:endParaRPr lang="fr-BE" sz="1600" b="1" dirty="0">
              <a:solidFill>
                <a:srgbClr val="000000"/>
              </a:solidFill>
            </a:endParaRPr>
          </a:p>
          <a:p>
            <a:pPr marL="607207" lvl="1" indent="-285750" algn="just">
              <a:buFontTx/>
              <a:buChar char="-"/>
            </a:pPr>
            <a:r>
              <a:rPr lang="fr-BE" sz="1600" dirty="0" err="1">
                <a:solidFill>
                  <a:srgbClr val="000000"/>
                </a:solidFill>
              </a:rPr>
              <a:t>Für</a:t>
            </a:r>
            <a:r>
              <a:rPr lang="fr-BE" sz="1600" dirty="0">
                <a:solidFill>
                  <a:srgbClr val="000000"/>
                </a:solidFill>
              </a:rPr>
              <a:t> die </a:t>
            </a:r>
            <a:r>
              <a:rPr lang="fr-BE" sz="1600" dirty="0" err="1">
                <a:solidFill>
                  <a:srgbClr val="000000"/>
                </a:solidFill>
              </a:rPr>
              <a:t>erfahrenen</a:t>
            </a:r>
            <a:r>
              <a:rPr lang="fr-BE" sz="1600" dirty="0">
                <a:solidFill>
                  <a:srgbClr val="000000"/>
                </a:solidFill>
              </a:rPr>
              <a:t> </a:t>
            </a:r>
            <a:r>
              <a:rPr lang="fr-BE" sz="1600" dirty="0" err="1">
                <a:solidFill>
                  <a:srgbClr val="000000"/>
                </a:solidFill>
              </a:rPr>
              <a:t>Radfahrer</a:t>
            </a:r>
            <a:r>
              <a:rPr lang="fr-BE" sz="1600" dirty="0">
                <a:solidFill>
                  <a:srgbClr val="000000"/>
                </a:solidFill>
              </a:rPr>
              <a:t> </a:t>
            </a:r>
            <a:r>
              <a:rPr lang="fr-BE" sz="1600" dirty="0" err="1">
                <a:solidFill>
                  <a:srgbClr val="000000"/>
                </a:solidFill>
              </a:rPr>
              <a:t>über</a:t>
            </a:r>
            <a:r>
              <a:rPr lang="fr-BE" sz="1600" dirty="0">
                <a:solidFill>
                  <a:srgbClr val="000000"/>
                </a:solidFill>
              </a:rPr>
              <a:t> die </a:t>
            </a:r>
            <a:r>
              <a:rPr lang="fr-BE" sz="1600" dirty="0" err="1">
                <a:solidFill>
                  <a:srgbClr val="000000"/>
                </a:solidFill>
              </a:rPr>
              <a:t>vorgesehene</a:t>
            </a:r>
            <a:r>
              <a:rPr lang="fr-BE" sz="1600" dirty="0">
                <a:solidFill>
                  <a:srgbClr val="000000"/>
                </a:solidFill>
              </a:rPr>
              <a:t> </a:t>
            </a:r>
            <a:r>
              <a:rPr lang="fr-BE" sz="1600" dirty="0" err="1">
                <a:solidFill>
                  <a:srgbClr val="000000"/>
                </a:solidFill>
              </a:rPr>
              <a:t>Einrichtung</a:t>
            </a:r>
            <a:r>
              <a:rPr lang="fr-BE" sz="1600" dirty="0">
                <a:solidFill>
                  <a:srgbClr val="000000"/>
                </a:solidFill>
              </a:rPr>
              <a:t> </a:t>
            </a:r>
            <a:r>
              <a:rPr lang="fr-BE" sz="1600" dirty="0" err="1">
                <a:solidFill>
                  <a:srgbClr val="000000"/>
                </a:solidFill>
              </a:rPr>
              <a:t>auf</a:t>
            </a:r>
            <a:r>
              <a:rPr lang="fr-BE" sz="1600" dirty="0">
                <a:solidFill>
                  <a:srgbClr val="000000"/>
                </a:solidFill>
              </a:rPr>
              <a:t> der Max- und </a:t>
            </a:r>
            <a:r>
              <a:rPr lang="fr-BE" sz="1600" dirty="0" err="1">
                <a:solidFill>
                  <a:srgbClr val="000000"/>
                </a:solidFill>
              </a:rPr>
              <a:t>Altenberger</a:t>
            </a:r>
            <a:r>
              <a:rPr lang="fr-BE" sz="1600" dirty="0">
                <a:solidFill>
                  <a:srgbClr val="000000"/>
                </a:solidFill>
              </a:rPr>
              <a:t> </a:t>
            </a:r>
            <a:r>
              <a:rPr lang="fr-BE" sz="1600" dirty="0" err="1">
                <a:solidFill>
                  <a:srgbClr val="000000"/>
                </a:solidFill>
              </a:rPr>
              <a:t>Straße</a:t>
            </a:r>
            <a:r>
              <a:rPr lang="fr-BE" sz="1600" dirty="0">
                <a:solidFill>
                  <a:srgbClr val="000000"/>
                </a:solidFill>
              </a:rPr>
              <a:t> (PIWACY)</a:t>
            </a:r>
          </a:p>
          <a:p>
            <a:pPr marL="607207" lvl="1" indent="-285750" algn="just">
              <a:buFontTx/>
              <a:buChar char="-"/>
            </a:pPr>
            <a:r>
              <a:rPr lang="fr-BE" sz="1600" dirty="0" err="1">
                <a:solidFill>
                  <a:srgbClr val="000000"/>
                </a:solidFill>
              </a:rPr>
              <a:t>Für</a:t>
            </a:r>
            <a:r>
              <a:rPr lang="fr-BE" sz="1600" dirty="0">
                <a:solidFill>
                  <a:srgbClr val="000000"/>
                </a:solidFill>
              </a:rPr>
              <a:t> die </a:t>
            </a:r>
            <a:r>
              <a:rPr lang="fr-BE" sz="1600" dirty="0" err="1">
                <a:solidFill>
                  <a:srgbClr val="000000"/>
                </a:solidFill>
              </a:rPr>
              <a:t>Anfänger</a:t>
            </a:r>
            <a:r>
              <a:rPr lang="fr-BE" sz="1600" dirty="0">
                <a:solidFill>
                  <a:srgbClr val="000000"/>
                </a:solidFill>
              </a:rPr>
              <a:t> via </a:t>
            </a:r>
            <a:r>
              <a:rPr lang="fr-BE" sz="1600" dirty="0" err="1">
                <a:solidFill>
                  <a:srgbClr val="000000"/>
                </a:solidFill>
              </a:rPr>
              <a:t>Casinoweiher</a:t>
            </a:r>
            <a:r>
              <a:rPr lang="fr-BE" sz="1600" dirty="0">
                <a:solidFill>
                  <a:srgbClr val="000000"/>
                </a:solidFill>
              </a:rPr>
              <a:t> (</a:t>
            </a:r>
            <a:r>
              <a:rPr lang="fr-BE" sz="1600" dirty="0" err="1">
                <a:solidFill>
                  <a:srgbClr val="000000"/>
                </a:solidFill>
              </a:rPr>
              <a:t>eigene</a:t>
            </a:r>
            <a:r>
              <a:rPr lang="fr-BE" sz="1600" dirty="0">
                <a:solidFill>
                  <a:srgbClr val="000000"/>
                </a:solidFill>
              </a:rPr>
              <a:t>, </a:t>
            </a:r>
            <a:r>
              <a:rPr lang="fr-BE" sz="1600" dirty="0" err="1">
                <a:solidFill>
                  <a:srgbClr val="000000"/>
                </a:solidFill>
              </a:rPr>
              <a:t>nicht</a:t>
            </a:r>
            <a:r>
              <a:rPr lang="fr-BE" sz="1600" dirty="0">
                <a:solidFill>
                  <a:srgbClr val="000000"/>
                </a:solidFill>
              </a:rPr>
              <a:t> </a:t>
            </a:r>
            <a:r>
              <a:rPr lang="fr-BE" sz="1600" dirty="0" err="1">
                <a:solidFill>
                  <a:srgbClr val="000000"/>
                </a:solidFill>
              </a:rPr>
              <a:t>asphaltierte</a:t>
            </a:r>
            <a:r>
              <a:rPr lang="fr-BE" sz="1600" dirty="0">
                <a:solidFill>
                  <a:srgbClr val="000000"/>
                </a:solidFill>
              </a:rPr>
              <a:t> </a:t>
            </a:r>
            <a:r>
              <a:rPr lang="fr-BE" sz="1600" dirty="0" err="1">
                <a:solidFill>
                  <a:srgbClr val="000000"/>
                </a:solidFill>
              </a:rPr>
              <a:t>Strecke</a:t>
            </a:r>
            <a:r>
              <a:rPr lang="fr-BE" sz="1600" dirty="0">
                <a:solidFill>
                  <a:srgbClr val="000000"/>
                </a:solidFill>
              </a:rPr>
              <a:t>)</a:t>
            </a:r>
          </a:p>
          <a:p>
            <a:pPr marL="607207" lvl="1" indent="-285750" algn="just">
              <a:buFontTx/>
              <a:buChar char="-"/>
            </a:pPr>
            <a:endParaRPr lang="fr-BE" sz="500" dirty="0">
              <a:solidFill>
                <a:srgbClr val="000000"/>
              </a:solidFill>
            </a:endParaRPr>
          </a:p>
          <a:p>
            <a:pPr marL="342900" indent="-342900" algn="just">
              <a:buFont typeface="+mj-lt"/>
              <a:buAutoNum type="arabicPeriod"/>
            </a:pPr>
            <a:r>
              <a:rPr lang="fr-BE" sz="1600" b="1" dirty="0" err="1">
                <a:solidFill>
                  <a:srgbClr val="000000"/>
                </a:solidFill>
              </a:rPr>
              <a:t>Richtung</a:t>
            </a:r>
            <a:r>
              <a:rPr lang="fr-BE" sz="1600" b="1" dirty="0">
                <a:solidFill>
                  <a:srgbClr val="000000"/>
                </a:solidFill>
              </a:rPr>
              <a:t> </a:t>
            </a:r>
            <a:r>
              <a:rPr lang="fr-BE" sz="1600" b="1" dirty="0" err="1">
                <a:solidFill>
                  <a:srgbClr val="000000"/>
                </a:solidFill>
              </a:rPr>
              <a:t>zwei</a:t>
            </a:r>
            <a:r>
              <a:rPr lang="fr-BE" sz="1600" b="1" dirty="0">
                <a:solidFill>
                  <a:srgbClr val="000000"/>
                </a:solidFill>
              </a:rPr>
              <a:t> intermodale Pole</a:t>
            </a:r>
            <a:endParaRPr lang="fr-BE" sz="1600" dirty="0">
              <a:solidFill>
                <a:srgbClr val="000000"/>
              </a:solidFill>
            </a:endParaRPr>
          </a:p>
          <a:p>
            <a:pPr marL="607207" lvl="1" indent="-285750" algn="just">
              <a:buFontTx/>
              <a:buChar char="-"/>
            </a:pPr>
            <a:r>
              <a:rPr lang="fr-BE" sz="1600" dirty="0" err="1">
                <a:solidFill>
                  <a:srgbClr val="000000"/>
                </a:solidFill>
              </a:rPr>
              <a:t>Hergenrather</a:t>
            </a:r>
            <a:r>
              <a:rPr lang="fr-BE" sz="1600" dirty="0">
                <a:solidFill>
                  <a:srgbClr val="000000"/>
                </a:solidFill>
              </a:rPr>
              <a:t> Bahnhof</a:t>
            </a:r>
          </a:p>
          <a:p>
            <a:pPr marL="607207" lvl="1" indent="-285750" algn="just">
              <a:buFontTx/>
              <a:buChar char="-"/>
            </a:pPr>
            <a:r>
              <a:rPr lang="fr-BE" sz="1600" dirty="0" err="1">
                <a:solidFill>
                  <a:srgbClr val="000000"/>
                </a:solidFill>
              </a:rPr>
              <a:t>Haupt-Bushaltestelle</a:t>
            </a:r>
            <a:r>
              <a:rPr lang="fr-BE" sz="1600" dirty="0">
                <a:solidFill>
                  <a:srgbClr val="000000"/>
                </a:solidFill>
              </a:rPr>
              <a:t> an der BBL</a:t>
            </a:r>
          </a:p>
          <a:p>
            <a:pPr marL="607207" lvl="1" indent="-285750" algn="just">
              <a:buFontTx/>
              <a:buChar char="-"/>
            </a:pPr>
            <a:endParaRPr lang="fr-BE" sz="1600" dirty="0">
              <a:solidFill>
                <a:srgbClr val="000000"/>
              </a:solidFill>
            </a:endParaRPr>
          </a:p>
          <a:p>
            <a:pPr algn="just"/>
            <a:r>
              <a:rPr lang="fr-BE" sz="1600" b="1" dirty="0" err="1">
                <a:solidFill>
                  <a:schemeClr val="accent4"/>
                </a:solidFill>
              </a:rPr>
              <a:t>Diese</a:t>
            </a:r>
            <a:r>
              <a:rPr lang="fr-BE" sz="1600" b="1" dirty="0">
                <a:solidFill>
                  <a:schemeClr val="accent4"/>
                </a:solidFill>
              </a:rPr>
              <a:t> </a:t>
            </a:r>
            <a:r>
              <a:rPr lang="fr-BE" sz="1600" b="1" dirty="0" err="1">
                <a:solidFill>
                  <a:schemeClr val="accent4"/>
                </a:solidFill>
              </a:rPr>
              <a:t>drei</a:t>
            </a:r>
            <a:r>
              <a:rPr lang="fr-BE" sz="1600" b="1" dirty="0">
                <a:solidFill>
                  <a:schemeClr val="accent4"/>
                </a:solidFill>
              </a:rPr>
              <a:t> </a:t>
            </a:r>
            <a:r>
              <a:rPr lang="fr-BE" sz="1600" b="1" dirty="0" err="1">
                <a:solidFill>
                  <a:schemeClr val="accent4"/>
                </a:solidFill>
              </a:rPr>
              <a:t>vorrangigen</a:t>
            </a:r>
            <a:r>
              <a:rPr lang="fr-BE" sz="1600" b="1" dirty="0">
                <a:solidFill>
                  <a:schemeClr val="accent4"/>
                </a:solidFill>
              </a:rPr>
              <a:t> </a:t>
            </a:r>
            <a:r>
              <a:rPr lang="fr-BE" sz="1600" b="1" dirty="0" err="1">
                <a:solidFill>
                  <a:schemeClr val="accent4"/>
                </a:solidFill>
              </a:rPr>
              <a:t>Verbindungen</a:t>
            </a:r>
            <a:r>
              <a:rPr lang="fr-BE" sz="1600" b="1" dirty="0">
                <a:solidFill>
                  <a:schemeClr val="accent4"/>
                </a:solidFill>
              </a:rPr>
              <a:t> </a:t>
            </a:r>
            <a:r>
              <a:rPr lang="fr-BE" sz="1600" b="1" dirty="0" err="1">
                <a:solidFill>
                  <a:schemeClr val="accent4"/>
                </a:solidFill>
              </a:rPr>
              <a:t>werden</a:t>
            </a:r>
            <a:r>
              <a:rPr lang="fr-BE" sz="1600" b="1" dirty="0">
                <a:solidFill>
                  <a:schemeClr val="accent4"/>
                </a:solidFill>
              </a:rPr>
              <a:t> </a:t>
            </a:r>
            <a:r>
              <a:rPr lang="fr-BE" sz="1600" b="1" dirty="0" err="1">
                <a:solidFill>
                  <a:schemeClr val="accent4"/>
                </a:solidFill>
              </a:rPr>
              <a:t>im</a:t>
            </a:r>
            <a:r>
              <a:rPr lang="fr-BE" sz="1600" b="1" dirty="0">
                <a:solidFill>
                  <a:schemeClr val="accent4"/>
                </a:solidFill>
              </a:rPr>
              <a:t> </a:t>
            </a:r>
            <a:r>
              <a:rPr lang="fr-BE" sz="1600" b="1" dirty="0" err="1">
                <a:solidFill>
                  <a:schemeClr val="accent4"/>
                </a:solidFill>
              </a:rPr>
              <a:t>Laufe</a:t>
            </a:r>
            <a:r>
              <a:rPr lang="fr-BE" sz="1600" b="1" dirty="0">
                <a:solidFill>
                  <a:schemeClr val="accent4"/>
                </a:solidFill>
              </a:rPr>
              <a:t> des </a:t>
            </a:r>
            <a:r>
              <a:rPr lang="fr-BE" sz="1600" b="1" dirty="0" err="1">
                <a:solidFill>
                  <a:schemeClr val="accent4"/>
                </a:solidFill>
              </a:rPr>
              <a:t>Berichts</a:t>
            </a:r>
            <a:r>
              <a:rPr lang="fr-BE" sz="1600" b="1" dirty="0">
                <a:solidFill>
                  <a:schemeClr val="accent4"/>
                </a:solidFill>
              </a:rPr>
              <a:t> </a:t>
            </a:r>
            <a:r>
              <a:rPr lang="fr-BE" sz="1600" b="1" dirty="0" err="1">
                <a:solidFill>
                  <a:schemeClr val="accent4"/>
                </a:solidFill>
              </a:rPr>
              <a:t>näher</a:t>
            </a:r>
            <a:r>
              <a:rPr lang="fr-BE" sz="1600" b="1" dirty="0">
                <a:solidFill>
                  <a:schemeClr val="accent4"/>
                </a:solidFill>
              </a:rPr>
              <a:t> </a:t>
            </a:r>
            <a:r>
              <a:rPr lang="fr-BE" sz="1600" b="1" dirty="0" err="1">
                <a:solidFill>
                  <a:schemeClr val="accent4"/>
                </a:solidFill>
              </a:rPr>
              <a:t>unter</a:t>
            </a:r>
            <a:r>
              <a:rPr lang="fr-BE" sz="1600" b="1" dirty="0">
                <a:solidFill>
                  <a:schemeClr val="accent4"/>
                </a:solidFill>
              </a:rPr>
              <a:t> die </a:t>
            </a:r>
            <a:r>
              <a:rPr lang="fr-BE" sz="1600" b="1" dirty="0" err="1">
                <a:solidFill>
                  <a:schemeClr val="accent4"/>
                </a:solidFill>
              </a:rPr>
              <a:t>Lupe</a:t>
            </a:r>
            <a:r>
              <a:rPr lang="fr-BE" sz="1600" b="1" dirty="0">
                <a:solidFill>
                  <a:schemeClr val="accent4"/>
                </a:solidFill>
              </a:rPr>
              <a:t> </a:t>
            </a:r>
            <a:r>
              <a:rPr lang="fr-BE" sz="1600" b="1" dirty="0" err="1">
                <a:solidFill>
                  <a:schemeClr val="accent4"/>
                </a:solidFill>
              </a:rPr>
              <a:t>genommen</a:t>
            </a:r>
            <a:r>
              <a:rPr lang="fr-BE" sz="1600" b="1" dirty="0">
                <a:solidFill>
                  <a:schemeClr val="accent4"/>
                </a:solidFill>
              </a:rPr>
              <a:t>.</a:t>
            </a:r>
          </a:p>
        </p:txBody>
      </p:sp>
      <p:pic>
        <p:nvPicPr>
          <p:cNvPr id="6" name="Image 5" descr="Une image contenant carte, texte, atlas&#10;&#10;Description générée automatiquement">
            <a:extLst>
              <a:ext uri="{FF2B5EF4-FFF2-40B4-BE49-F238E27FC236}">
                <a16:creationId xmlns:a16="http://schemas.microsoft.com/office/drawing/2014/main" id="{21BEB4E2-BF27-F0CD-968F-327F3D56502D}"/>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l="266" r="11401" b="650"/>
          <a:stretch/>
        </p:blipFill>
        <p:spPr>
          <a:xfrm>
            <a:off x="4705193" y="836712"/>
            <a:ext cx="7426086" cy="5904656"/>
          </a:xfrm>
          <a:prstGeom prst="rect">
            <a:avLst/>
          </a:prstGeom>
        </p:spPr>
      </p:pic>
      <p:pic>
        <p:nvPicPr>
          <p:cNvPr id="8" name="Image 7">
            <a:extLst>
              <a:ext uri="{FF2B5EF4-FFF2-40B4-BE49-F238E27FC236}">
                <a16:creationId xmlns:a16="http://schemas.microsoft.com/office/drawing/2014/main" id="{69435837-C20D-CA1B-4376-5DBE815AE871}"/>
              </a:ext>
            </a:extLst>
          </p:cNvPr>
          <p:cNvPicPr>
            <a:picLocks noChangeAspect="1"/>
          </p:cNvPicPr>
          <p:nvPr/>
        </p:nvPicPr>
        <p:blipFill rotWithShape="1">
          <a:blip r:embed="rId3"/>
          <a:srcRect l="1091"/>
          <a:stretch/>
        </p:blipFill>
        <p:spPr>
          <a:xfrm>
            <a:off x="7266108" y="5774230"/>
            <a:ext cx="2304256" cy="938762"/>
          </a:xfrm>
          <a:prstGeom prst="rect">
            <a:avLst/>
          </a:prstGeom>
        </p:spPr>
      </p:pic>
      <p:sp>
        <p:nvSpPr>
          <p:cNvPr id="9" name="Forme libre : forme 8">
            <a:extLst>
              <a:ext uri="{FF2B5EF4-FFF2-40B4-BE49-F238E27FC236}">
                <a16:creationId xmlns:a16="http://schemas.microsoft.com/office/drawing/2014/main" id="{734B05B0-D100-0E7F-81AA-851A32E7E346}"/>
              </a:ext>
            </a:extLst>
          </p:cNvPr>
          <p:cNvSpPr/>
          <p:nvPr/>
        </p:nvSpPr>
        <p:spPr>
          <a:xfrm>
            <a:off x="5997388" y="1371600"/>
            <a:ext cx="1855694" cy="2312894"/>
          </a:xfrm>
          <a:custGeom>
            <a:avLst/>
            <a:gdLst>
              <a:gd name="connsiteX0" fmla="*/ 0 w 1855694"/>
              <a:gd name="connsiteY0" fmla="*/ 0 h 2312894"/>
              <a:gd name="connsiteX1" fmla="*/ 215153 w 1855694"/>
              <a:gd name="connsiteY1" fmla="*/ 286871 h 2312894"/>
              <a:gd name="connsiteX2" fmla="*/ 923365 w 1855694"/>
              <a:gd name="connsiteY2" fmla="*/ 681318 h 2312894"/>
              <a:gd name="connsiteX3" fmla="*/ 1129553 w 1855694"/>
              <a:gd name="connsiteY3" fmla="*/ 1255059 h 2312894"/>
              <a:gd name="connsiteX4" fmla="*/ 1264024 w 1855694"/>
              <a:gd name="connsiteY4" fmla="*/ 1748118 h 2312894"/>
              <a:gd name="connsiteX5" fmla="*/ 1443318 w 1855694"/>
              <a:gd name="connsiteY5" fmla="*/ 2106706 h 2312894"/>
              <a:gd name="connsiteX6" fmla="*/ 1855694 w 1855694"/>
              <a:gd name="connsiteY6" fmla="*/ 2312894 h 23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694" h="2312894">
                <a:moveTo>
                  <a:pt x="0" y="0"/>
                </a:moveTo>
                <a:cubicBezTo>
                  <a:pt x="30629" y="86659"/>
                  <a:pt x="61259" y="173318"/>
                  <a:pt x="215153" y="286871"/>
                </a:cubicBezTo>
                <a:cubicBezTo>
                  <a:pt x="369047" y="400424"/>
                  <a:pt x="770965" y="519953"/>
                  <a:pt x="923365" y="681318"/>
                </a:cubicBezTo>
                <a:cubicBezTo>
                  <a:pt x="1075765" y="842683"/>
                  <a:pt x="1072777" y="1077259"/>
                  <a:pt x="1129553" y="1255059"/>
                </a:cubicBezTo>
                <a:cubicBezTo>
                  <a:pt x="1186330" y="1432859"/>
                  <a:pt x="1211730" y="1606177"/>
                  <a:pt x="1264024" y="1748118"/>
                </a:cubicBezTo>
                <a:cubicBezTo>
                  <a:pt x="1316318" y="1890059"/>
                  <a:pt x="1344706" y="2012577"/>
                  <a:pt x="1443318" y="2106706"/>
                </a:cubicBezTo>
                <a:cubicBezTo>
                  <a:pt x="1541930" y="2200835"/>
                  <a:pt x="1698812" y="2256864"/>
                  <a:pt x="1855694" y="2312894"/>
                </a:cubicBezTo>
              </a:path>
            </a:pathLst>
          </a:custGeom>
          <a:noFill/>
          <a:ln w="1905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670A707E-BD3B-1DEC-42FB-1C15A69C4BA9}"/>
              </a:ext>
            </a:extLst>
          </p:cNvPr>
          <p:cNvSpPr/>
          <p:nvPr/>
        </p:nvSpPr>
        <p:spPr>
          <a:xfrm>
            <a:off x="5098473" y="3194504"/>
            <a:ext cx="2304256" cy="1257291"/>
          </a:xfrm>
          <a:custGeom>
            <a:avLst/>
            <a:gdLst>
              <a:gd name="connsiteX0" fmla="*/ 0 w 2253672"/>
              <a:gd name="connsiteY0" fmla="*/ 406400 h 1135940"/>
              <a:gd name="connsiteX1" fmla="*/ 304800 w 2253672"/>
              <a:gd name="connsiteY1" fmla="*/ 914400 h 1135940"/>
              <a:gd name="connsiteX2" fmla="*/ 554182 w 2253672"/>
              <a:gd name="connsiteY2" fmla="*/ 1126837 h 1135940"/>
              <a:gd name="connsiteX3" fmla="*/ 1339272 w 2253672"/>
              <a:gd name="connsiteY3" fmla="*/ 637309 h 1135940"/>
              <a:gd name="connsiteX4" fmla="*/ 1902691 w 2253672"/>
              <a:gd name="connsiteY4" fmla="*/ 249382 h 1135940"/>
              <a:gd name="connsiteX5" fmla="*/ 2253672 w 2253672"/>
              <a:gd name="connsiteY5" fmla="*/ 0 h 11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3672" h="1135940">
                <a:moveTo>
                  <a:pt x="0" y="406400"/>
                </a:moveTo>
                <a:cubicBezTo>
                  <a:pt x="106218" y="600363"/>
                  <a:pt x="212436" y="794327"/>
                  <a:pt x="304800" y="914400"/>
                </a:cubicBezTo>
                <a:cubicBezTo>
                  <a:pt x="397164" y="1034473"/>
                  <a:pt x="381770" y="1173019"/>
                  <a:pt x="554182" y="1126837"/>
                </a:cubicBezTo>
                <a:cubicBezTo>
                  <a:pt x="726594" y="1080655"/>
                  <a:pt x="1114521" y="783551"/>
                  <a:pt x="1339272" y="637309"/>
                </a:cubicBezTo>
                <a:cubicBezTo>
                  <a:pt x="1564023" y="491067"/>
                  <a:pt x="1750291" y="355600"/>
                  <a:pt x="1902691" y="249382"/>
                </a:cubicBezTo>
                <a:cubicBezTo>
                  <a:pt x="2055091" y="143164"/>
                  <a:pt x="2154381" y="71582"/>
                  <a:pt x="2253672" y="0"/>
                </a:cubicBezTo>
              </a:path>
            </a:pathLst>
          </a:custGeom>
          <a:noFill/>
          <a:ln w="1905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orme libre : forme 11">
            <a:extLst>
              <a:ext uri="{FF2B5EF4-FFF2-40B4-BE49-F238E27FC236}">
                <a16:creationId xmlns:a16="http://schemas.microsoft.com/office/drawing/2014/main" id="{F13ECF30-E126-E637-1EC5-EB90F0CB8622}"/>
              </a:ext>
            </a:extLst>
          </p:cNvPr>
          <p:cNvSpPr/>
          <p:nvPr/>
        </p:nvSpPr>
        <p:spPr>
          <a:xfrm>
            <a:off x="7853082" y="3569016"/>
            <a:ext cx="3747791" cy="1668333"/>
          </a:xfrm>
          <a:custGeom>
            <a:avLst/>
            <a:gdLst>
              <a:gd name="connsiteX0" fmla="*/ 0 w 3759200"/>
              <a:gd name="connsiteY0" fmla="*/ 107057 h 1686777"/>
              <a:gd name="connsiteX1" fmla="*/ 129309 w 3759200"/>
              <a:gd name="connsiteY1" fmla="*/ 5457 h 1686777"/>
              <a:gd name="connsiteX2" fmla="*/ 323273 w 3759200"/>
              <a:gd name="connsiteY2" fmla="*/ 254839 h 1686777"/>
              <a:gd name="connsiteX3" fmla="*/ 360218 w 3759200"/>
              <a:gd name="connsiteY3" fmla="*/ 762839 h 1686777"/>
              <a:gd name="connsiteX4" fmla="*/ 600364 w 3759200"/>
              <a:gd name="connsiteY4" fmla="*/ 929093 h 1686777"/>
              <a:gd name="connsiteX5" fmla="*/ 1108364 w 3759200"/>
              <a:gd name="connsiteY5" fmla="*/ 1132293 h 1686777"/>
              <a:gd name="connsiteX6" fmla="*/ 1764145 w 3759200"/>
              <a:gd name="connsiteY6" fmla="*/ 1400148 h 1686777"/>
              <a:gd name="connsiteX7" fmla="*/ 2216727 w 3759200"/>
              <a:gd name="connsiteY7" fmla="*/ 1418620 h 1686777"/>
              <a:gd name="connsiteX8" fmla="*/ 2890982 w 3759200"/>
              <a:gd name="connsiteY8" fmla="*/ 1446329 h 1686777"/>
              <a:gd name="connsiteX9" fmla="*/ 3491345 w 3759200"/>
              <a:gd name="connsiteY9" fmla="*/ 1686475 h 1686777"/>
              <a:gd name="connsiteX10" fmla="*/ 3759200 w 3759200"/>
              <a:gd name="connsiteY10" fmla="*/ 1390911 h 1686777"/>
              <a:gd name="connsiteX0" fmla="*/ 0 w 3759200"/>
              <a:gd name="connsiteY0" fmla="*/ 107057 h 1668333"/>
              <a:gd name="connsiteX1" fmla="*/ 129309 w 3759200"/>
              <a:gd name="connsiteY1" fmla="*/ 5457 h 1668333"/>
              <a:gd name="connsiteX2" fmla="*/ 323273 w 3759200"/>
              <a:gd name="connsiteY2" fmla="*/ 254839 h 1668333"/>
              <a:gd name="connsiteX3" fmla="*/ 360218 w 3759200"/>
              <a:gd name="connsiteY3" fmla="*/ 762839 h 1668333"/>
              <a:gd name="connsiteX4" fmla="*/ 600364 w 3759200"/>
              <a:gd name="connsiteY4" fmla="*/ 929093 h 1668333"/>
              <a:gd name="connsiteX5" fmla="*/ 1108364 w 3759200"/>
              <a:gd name="connsiteY5" fmla="*/ 1132293 h 1668333"/>
              <a:gd name="connsiteX6" fmla="*/ 1764145 w 3759200"/>
              <a:gd name="connsiteY6" fmla="*/ 1400148 h 1668333"/>
              <a:gd name="connsiteX7" fmla="*/ 2216727 w 3759200"/>
              <a:gd name="connsiteY7" fmla="*/ 1418620 h 1668333"/>
              <a:gd name="connsiteX8" fmla="*/ 2890982 w 3759200"/>
              <a:gd name="connsiteY8" fmla="*/ 1446329 h 1668333"/>
              <a:gd name="connsiteX9" fmla="*/ 3372661 w 3759200"/>
              <a:gd name="connsiteY9" fmla="*/ 1668002 h 1668333"/>
              <a:gd name="connsiteX10" fmla="*/ 3759200 w 3759200"/>
              <a:gd name="connsiteY10" fmla="*/ 1390911 h 1668333"/>
              <a:gd name="connsiteX0" fmla="*/ 0 w 3704423"/>
              <a:gd name="connsiteY0" fmla="*/ 107057 h 1668333"/>
              <a:gd name="connsiteX1" fmla="*/ 129309 w 3704423"/>
              <a:gd name="connsiteY1" fmla="*/ 5457 h 1668333"/>
              <a:gd name="connsiteX2" fmla="*/ 323273 w 3704423"/>
              <a:gd name="connsiteY2" fmla="*/ 254839 h 1668333"/>
              <a:gd name="connsiteX3" fmla="*/ 360218 w 3704423"/>
              <a:gd name="connsiteY3" fmla="*/ 762839 h 1668333"/>
              <a:gd name="connsiteX4" fmla="*/ 600364 w 3704423"/>
              <a:gd name="connsiteY4" fmla="*/ 929093 h 1668333"/>
              <a:gd name="connsiteX5" fmla="*/ 1108364 w 3704423"/>
              <a:gd name="connsiteY5" fmla="*/ 1132293 h 1668333"/>
              <a:gd name="connsiteX6" fmla="*/ 1764145 w 3704423"/>
              <a:gd name="connsiteY6" fmla="*/ 1400148 h 1668333"/>
              <a:gd name="connsiteX7" fmla="*/ 2216727 w 3704423"/>
              <a:gd name="connsiteY7" fmla="*/ 1418620 h 1668333"/>
              <a:gd name="connsiteX8" fmla="*/ 2890982 w 3704423"/>
              <a:gd name="connsiteY8" fmla="*/ 1446329 h 1668333"/>
              <a:gd name="connsiteX9" fmla="*/ 3372661 w 3704423"/>
              <a:gd name="connsiteY9" fmla="*/ 1668002 h 1668333"/>
              <a:gd name="connsiteX10" fmla="*/ 3704423 w 3704423"/>
              <a:gd name="connsiteY10" fmla="*/ 1326256 h 166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423" h="1668333">
                <a:moveTo>
                  <a:pt x="0" y="107057"/>
                </a:moveTo>
                <a:cubicBezTo>
                  <a:pt x="37715" y="43942"/>
                  <a:pt x="75430" y="-19173"/>
                  <a:pt x="129309" y="5457"/>
                </a:cubicBezTo>
                <a:cubicBezTo>
                  <a:pt x="183188" y="30087"/>
                  <a:pt x="284788" y="128609"/>
                  <a:pt x="323273" y="254839"/>
                </a:cubicBezTo>
                <a:cubicBezTo>
                  <a:pt x="361758" y="381069"/>
                  <a:pt x="314036" y="650463"/>
                  <a:pt x="360218" y="762839"/>
                </a:cubicBezTo>
                <a:cubicBezTo>
                  <a:pt x="406400" y="875215"/>
                  <a:pt x="475673" y="867517"/>
                  <a:pt x="600364" y="929093"/>
                </a:cubicBezTo>
                <a:cubicBezTo>
                  <a:pt x="725055" y="990669"/>
                  <a:pt x="1108364" y="1132293"/>
                  <a:pt x="1108364" y="1132293"/>
                </a:cubicBezTo>
                <a:cubicBezTo>
                  <a:pt x="1302328" y="1210802"/>
                  <a:pt x="1579418" y="1352427"/>
                  <a:pt x="1764145" y="1400148"/>
                </a:cubicBezTo>
                <a:cubicBezTo>
                  <a:pt x="1948872" y="1447869"/>
                  <a:pt x="2216727" y="1418620"/>
                  <a:pt x="2216727" y="1418620"/>
                </a:cubicBezTo>
                <a:lnTo>
                  <a:pt x="2890982" y="1446329"/>
                </a:lnTo>
                <a:cubicBezTo>
                  <a:pt x="3103418" y="1490972"/>
                  <a:pt x="3227958" y="1677238"/>
                  <a:pt x="3372661" y="1668002"/>
                </a:cubicBezTo>
                <a:cubicBezTo>
                  <a:pt x="3517364" y="1658766"/>
                  <a:pt x="3642847" y="1469420"/>
                  <a:pt x="3704423" y="1326256"/>
                </a:cubicBezTo>
              </a:path>
            </a:pathLst>
          </a:custGeom>
          <a:noFill/>
          <a:ln w="1905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99818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1">
            <a:extLst>
              <a:ext uri="{FF2B5EF4-FFF2-40B4-BE49-F238E27FC236}">
                <a16:creationId xmlns:a16="http://schemas.microsoft.com/office/drawing/2014/main" id="{8FC697FA-E632-2BFF-91CA-C15DDF62C9AC}"/>
              </a:ext>
            </a:extLst>
          </p:cNvPr>
          <p:cNvSpPr>
            <a:spLocks noGrp="1"/>
          </p:cNvSpPr>
          <p:nvPr>
            <p:ph type="sldNum" sz="quarter" idx="7"/>
          </p:nvPr>
        </p:nvSpPr>
        <p:spPr>
          <a:xfrm>
            <a:off x="11639400" y="260648"/>
            <a:ext cx="433264" cy="272995"/>
          </a:xfrm>
        </p:spPr>
        <p:txBody>
          <a:bodyPr/>
          <a:lstStyle/>
          <a:p>
            <a:pPr>
              <a:spcAft>
                <a:spcPts val="600"/>
              </a:spcAft>
            </a:pPr>
            <a:fld id="{B6F15528-21DE-4FAA-801E-634DDDAF4B2B}" type="slidenum">
              <a:rPr lang="fr-BE" smtClean="0"/>
              <a:pPr>
                <a:spcAft>
                  <a:spcPts val="600"/>
                </a:spcAft>
              </a:pPr>
              <a:t>48</a:t>
            </a:fld>
            <a:endParaRPr lang="fr-BE"/>
          </a:p>
        </p:txBody>
      </p:sp>
      <p:sp>
        <p:nvSpPr>
          <p:cNvPr id="2" name="ZoneTexte 1">
            <a:extLst>
              <a:ext uri="{FF2B5EF4-FFF2-40B4-BE49-F238E27FC236}">
                <a16:creationId xmlns:a16="http://schemas.microsoft.com/office/drawing/2014/main" id="{881A74D0-FB97-C6F8-4E1A-55CA2A95EA88}"/>
              </a:ext>
            </a:extLst>
          </p:cNvPr>
          <p:cNvSpPr txBox="1"/>
          <p:nvPr/>
        </p:nvSpPr>
        <p:spPr>
          <a:xfrm>
            <a:off x="191344" y="946779"/>
            <a:ext cx="4397189" cy="5262979"/>
          </a:xfrm>
          <a:prstGeom prst="rect">
            <a:avLst/>
          </a:prstGeom>
          <a:noFill/>
        </p:spPr>
        <p:txBody>
          <a:bodyPr wrap="square" rtlCol="0">
            <a:spAutoFit/>
          </a:bodyPr>
          <a:lstStyle/>
          <a:p>
            <a:pPr algn="just"/>
            <a:r>
              <a:rPr lang="fr-BE" sz="1600" dirty="0">
                <a:solidFill>
                  <a:srgbClr val="000000"/>
                </a:solidFill>
              </a:rPr>
              <a:t>Das </a:t>
            </a:r>
            <a:r>
              <a:rPr lang="fr-BE" sz="1600" dirty="0" err="1">
                <a:solidFill>
                  <a:srgbClr val="000000"/>
                </a:solidFill>
              </a:rPr>
              <a:t>Anlegen</a:t>
            </a:r>
            <a:r>
              <a:rPr lang="fr-BE" sz="1600" dirty="0">
                <a:solidFill>
                  <a:srgbClr val="000000"/>
                </a:solidFill>
              </a:rPr>
              <a:t> von </a:t>
            </a:r>
            <a:r>
              <a:rPr lang="fr-BE" sz="1600" b="1" dirty="0" err="1">
                <a:solidFill>
                  <a:srgbClr val="000000"/>
                </a:solidFill>
              </a:rPr>
              <a:t>beruhigten</a:t>
            </a:r>
            <a:r>
              <a:rPr lang="fr-BE" sz="1600" dirty="0">
                <a:solidFill>
                  <a:srgbClr val="000000"/>
                </a:solidFill>
              </a:rPr>
              <a:t> </a:t>
            </a:r>
            <a:r>
              <a:rPr lang="fr-BE" sz="1600" dirty="0" err="1">
                <a:solidFill>
                  <a:srgbClr val="000000"/>
                </a:solidFill>
              </a:rPr>
              <a:t>Straßen</a:t>
            </a:r>
            <a:r>
              <a:rPr lang="fr-BE" sz="1600" dirty="0">
                <a:solidFill>
                  <a:srgbClr val="000000"/>
                </a:solidFill>
              </a:rPr>
              <a:t> und </a:t>
            </a:r>
            <a:r>
              <a:rPr lang="fr-BE" sz="1600" dirty="0" err="1">
                <a:solidFill>
                  <a:srgbClr val="000000"/>
                </a:solidFill>
              </a:rPr>
              <a:t>Vierteln</a:t>
            </a:r>
            <a:r>
              <a:rPr lang="fr-BE" sz="1600" dirty="0">
                <a:solidFill>
                  <a:srgbClr val="000000"/>
                </a:solidFill>
              </a:rPr>
              <a:t> </a:t>
            </a:r>
            <a:r>
              <a:rPr lang="fr-BE" sz="1600" dirty="0" err="1">
                <a:solidFill>
                  <a:srgbClr val="000000"/>
                </a:solidFill>
              </a:rPr>
              <a:t>fördert</a:t>
            </a:r>
            <a:r>
              <a:rPr lang="fr-BE" sz="1600" dirty="0">
                <a:solidFill>
                  <a:srgbClr val="000000"/>
                </a:solidFill>
              </a:rPr>
              <a:t> in den </a:t>
            </a:r>
            <a:r>
              <a:rPr lang="fr-BE" sz="1600" b="1" dirty="0" err="1">
                <a:solidFill>
                  <a:srgbClr val="000000"/>
                </a:solidFill>
              </a:rPr>
              <a:t>Dorfzentren</a:t>
            </a:r>
            <a:r>
              <a:rPr lang="fr-BE" sz="1600" dirty="0">
                <a:solidFill>
                  <a:srgbClr val="000000"/>
                </a:solidFill>
              </a:rPr>
              <a:t> und in den </a:t>
            </a:r>
            <a:r>
              <a:rPr lang="fr-BE" sz="1600" dirty="0" err="1">
                <a:solidFill>
                  <a:srgbClr val="000000"/>
                </a:solidFill>
              </a:rPr>
              <a:t>Wohnvierteln</a:t>
            </a:r>
            <a:r>
              <a:rPr lang="fr-BE" sz="1600" dirty="0">
                <a:solidFill>
                  <a:srgbClr val="000000"/>
                </a:solidFill>
              </a:rPr>
              <a:t> den </a:t>
            </a:r>
            <a:r>
              <a:rPr lang="fr-BE" sz="1600" dirty="0" err="1">
                <a:solidFill>
                  <a:srgbClr val="000000"/>
                </a:solidFill>
              </a:rPr>
              <a:t>Radverkehr</a:t>
            </a:r>
            <a:r>
              <a:rPr lang="fr-BE" sz="1600" dirty="0">
                <a:solidFill>
                  <a:srgbClr val="000000"/>
                </a:solidFill>
              </a:rPr>
              <a:t>, um </a:t>
            </a:r>
            <a:r>
              <a:rPr lang="fr-BE" sz="1600" dirty="0" err="1">
                <a:solidFill>
                  <a:srgbClr val="000000"/>
                </a:solidFill>
              </a:rPr>
              <a:t>alle</a:t>
            </a:r>
            <a:r>
              <a:rPr lang="fr-BE" sz="1600" dirty="0">
                <a:solidFill>
                  <a:srgbClr val="000000"/>
                </a:solidFill>
              </a:rPr>
              <a:t> Pole </a:t>
            </a:r>
            <a:r>
              <a:rPr lang="fr-BE" sz="1600" dirty="0" err="1">
                <a:solidFill>
                  <a:srgbClr val="000000"/>
                </a:solidFill>
              </a:rPr>
              <a:t>erreichen</a:t>
            </a:r>
            <a:r>
              <a:rPr lang="fr-BE" sz="1600" dirty="0">
                <a:solidFill>
                  <a:srgbClr val="000000"/>
                </a:solidFill>
              </a:rPr>
              <a:t> </a:t>
            </a:r>
            <a:r>
              <a:rPr lang="fr-BE" sz="1600" dirty="0" err="1">
                <a:solidFill>
                  <a:srgbClr val="000000"/>
                </a:solidFill>
              </a:rPr>
              <a:t>zu</a:t>
            </a:r>
            <a:r>
              <a:rPr lang="fr-BE" sz="1600" dirty="0">
                <a:solidFill>
                  <a:srgbClr val="000000"/>
                </a:solidFill>
              </a:rPr>
              <a:t> </a:t>
            </a:r>
            <a:r>
              <a:rPr lang="fr-BE" sz="1600" dirty="0" err="1">
                <a:solidFill>
                  <a:srgbClr val="000000"/>
                </a:solidFill>
              </a:rPr>
              <a:t>können</a:t>
            </a:r>
            <a:r>
              <a:rPr lang="fr-BE" sz="1600" dirty="0">
                <a:solidFill>
                  <a:srgbClr val="000000"/>
                </a:solidFill>
              </a:rPr>
              <a:t>.</a:t>
            </a:r>
          </a:p>
          <a:p>
            <a:pPr algn="just"/>
            <a:endParaRPr lang="fr-BE" sz="1600" dirty="0">
              <a:solidFill>
                <a:srgbClr val="000000"/>
              </a:solidFill>
            </a:endParaRPr>
          </a:p>
          <a:p>
            <a:pPr algn="just"/>
            <a:r>
              <a:rPr lang="fr-BE" sz="1600" dirty="0" err="1">
                <a:solidFill>
                  <a:srgbClr val="000000"/>
                </a:solidFill>
              </a:rPr>
              <a:t>Verbesserungen</a:t>
            </a:r>
            <a:r>
              <a:rPr lang="fr-BE" sz="1600" dirty="0">
                <a:solidFill>
                  <a:srgbClr val="000000"/>
                </a:solidFill>
              </a:rPr>
              <a:t> und </a:t>
            </a:r>
            <a:r>
              <a:rPr lang="fr-BE" sz="1600" dirty="0" err="1">
                <a:solidFill>
                  <a:srgbClr val="000000"/>
                </a:solidFill>
              </a:rPr>
              <a:t>das</a:t>
            </a:r>
            <a:r>
              <a:rPr lang="fr-BE" sz="1600" dirty="0">
                <a:solidFill>
                  <a:srgbClr val="000000"/>
                </a:solidFill>
              </a:rPr>
              <a:t> </a:t>
            </a:r>
            <a:r>
              <a:rPr lang="fr-BE" sz="1600" dirty="0" err="1">
                <a:solidFill>
                  <a:srgbClr val="000000"/>
                </a:solidFill>
              </a:rPr>
              <a:t>Schaffen</a:t>
            </a:r>
            <a:r>
              <a:rPr lang="fr-BE" sz="1600" dirty="0">
                <a:solidFill>
                  <a:srgbClr val="000000"/>
                </a:solidFill>
              </a:rPr>
              <a:t> von </a:t>
            </a:r>
            <a:r>
              <a:rPr lang="fr-BE" sz="1600" dirty="0" err="1">
                <a:solidFill>
                  <a:srgbClr val="000000"/>
                </a:solidFill>
              </a:rPr>
              <a:t>qualitativen</a:t>
            </a:r>
            <a:r>
              <a:rPr lang="fr-BE" sz="1600" dirty="0">
                <a:solidFill>
                  <a:srgbClr val="000000"/>
                </a:solidFill>
              </a:rPr>
              <a:t> </a:t>
            </a:r>
            <a:r>
              <a:rPr lang="fr-BE" sz="1600" dirty="0" err="1">
                <a:solidFill>
                  <a:srgbClr val="000000"/>
                </a:solidFill>
              </a:rPr>
              <a:t>Radwegevorrichtungen</a:t>
            </a:r>
            <a:r>
              <a:rPr lang="fr-BE" sz="1600" dirty="0">
                <a:solidFill>
                  <a:srgbClr val="000000"/>
                </a:solidFill>
              </a:rPr>
              <a:t> </a:t>
            </a:r>
            <a:r>
              <a:rPr lang="fr-BE" sz="1600" b="1" dirty="0" err="1">
                <a:solidFill>
                  <a:srgbClr val="000000"/>
                </a:solidFill>
              </a:rPr>
              <a:t>entlang</a:t>
            </a:r>
            <a:r>
              <a:rPr lang="fr-BE" sz="1600" b="1" dirty="0">
                <a:solidFill>
                  <a:srgbClr val="000000"/>
                </a:solidFill>
              </a:rPr>
              <a:t> der N3 </a:t>
            </a:r>
            <a:r>
              <a:rPr lang="fr-BE" sz="1600" dirty="0">
                <a:solidFill>
                  <a:srgbClr val="000000"/>
                </a:solidFill>
              </a:rPr>
              <a:t>(</a:t>
            </a:r>
            <a:r>
              <a:rPr lang="fr-BE" sz="1600" dirty="0" err="1">
                <a:solidFill>
                  <a:srgbClr val="000000"/>
                </a:solidFill>
              </a:rPr>
              <a:t>Regionalstraße</a:t>
            </a:r>
            <a:r>
              <a:rPr lang="fr-BE" sz="1600" dirty="0">
                <a:solidFill>
                  <a:srgbClr val="000000"/>
                </a:solidFill>
              </a:rPr>
              <a:t>) </a:t>
            </a:r>
            <a:r>
              <a:rPr lang="fr-BE" sz="1600" dirty="0" err="1">
                <a:solidFill>
                  <a:srgbClr val="000000"/>
                </a:solidFill>
              </a:rPr>
              <a:t>bilden</a:t>
            </a:r>
            <a:r>
              <a:rPr lang="fr-BE" sz="1600" dirty="0">
                <a:solidFill>
                  <a:srgbClr val="000000"/>
                </a:solidFill>
              </a:rPr>
              <a:t> </a:t>
            </a:r>
            <a:r>
              <a:rPr lang="fr-BE" sz="1600" dirty="0" err="1">
                <a:solidFill>
                  <a:srgbClr val="000000"/>
                </a:solidFill>
              </a:rPr>
              <a:t>das</a:t>
            </a:r>
            <a:r>
              <a:rPr lang="fr-BE" sz="1600" dirty="0">
                <a:solidFill>
                  <a:srgbClr val="000000"/>
                </a:solidFill>
              </a:rPr>
              <a:t> </a:t>
            </a:r>
            <a:r>
              <a:rPr lang="fr-BE" sz="1600" dirty="0" err="1">
                <a:solidFill>
                  <a:srgbClr val="000000"/>
                </a:solidFill>
              </a:rPr>
              <a:t>Rückgrat</a:t>
            </a:r>
            <a:r>
              <a:rPr lang="fr-BE" sz="1600" dirty="0">
                <a:solidFill>
                  <a:srgbClr val="000000"/>
                </a:solidFill>
              </a:rPr>
              <a:t> des </a:t>
            </a:r>
            <a:r>
              <a:rPr lang="fr-BE" sz="1600" dirty="0" err="1">
                <a:solidFill>
                  <a:srgbClr val="000000"/>
                </a:solidFill>
              </a:rPr>
              <a:t>Netzes</a:t>
            </a:r>
            <a:r>
              <a:rPr lang="fr-BE" sz="1600" dirty="0">
                <a:solidFill>
                  <a:srgbClr val="000000"/>
                </a:solidFill>
              </a:rPr>
              <a:t> und </a:t>
            </a:r>
            <a:r>
              <a:rPr lang="fr-BE" sz="1600" dirty="0" err="1">
                <a:solidFill>
                  <a:srgbClr val="000000"/>
                </a:solidFill>
              </a:rPr>
              <a:t>ermöglichen</a:t>
            </a:r>
            <a:r>
              <a:rPr lang="fr-BE" sz="1600" dirty="0">
                <a:solidFill>
                  <a:srgbClr val="000000"/>
                </a:solidFill>
              </a:rPr>
              <a:t> es, die </a:t>
            </a:r>
            <a:r>
              <a:rPr lang="fr-BE" sz="1600" dirty="0" err="1">
                <a:solidFill>
                  <a:srgbClr val="000000"/>
                </a:solidFill>
              </a:rPr>
              <a:t>Geschäfte</a:t>
            </a:r>
            <a:r>
              <a:rPr lang="fr-BE" sz="1600" dirty="0">
                <a:solidFill>
                  <a:srgbClr val="000000"/>
                </a:solidFill>
              </a:rPr>
              <a:t> und </a:t>
            </a:r>
            <a:r>
              <a:rPr lang="fr-BE" sz="1600" dirty="0" err="1">
                <a:solidFill>
                  <a:srgbClr val="000000"/>
                </a:solidFill>
              </a:rPr>
              <a:t>Zentren</a:t>
            </a:r>
            <a:r>
              <a:rPr lang="fr-BE" sz="1600" dirty="0">
                <a:solidFill>
                  <a:srgbClr val="000000"/>
                </a:solidFill>
              </a:rPr>
              <a:t> mit </a:t>
            </a:r>
            <a:r>
              <a:rPr lang="fr-BE" sz="1600" dirty="0" err="1">
                <a:solidFill>
                  <a:srgbClr val="000000"/>
                </a:solidFill>
              </a:rPr>
              <a:t>wirtschaftlicher</a:t>
            </a:r>
            <a:r>
              <a:rPr lang="fr-BE" sz="1600" dirty="0">
                <a:solidFill>
                  <a:srgbClr val="000000"/>
                </a:solidFill>
              </a:rPr>
              <a:t> </a:t>
            </a:r>
            <a:r>
              <a:rPr lang="fr-BE" sz="1600" dirty="0" err="1">
                <a:solidFill>
                  <a:srgbClr val="000000"/>
                </a:solidFill>
              </a:rPr>
              <a:t>Aktivität</a:t>
            </a:r>
            <a:r>
              <a:rPr lang="fr-BE" sz="1600" dirty="0">
                <a:solidFill>
                  <a:srgbClr val="000000"/>
                </a:solidFill>
              </a:rPr>
              <a:t> </a:t>
            </a:r>
            <a:r>
              <a:rPr lang="fr-BE" sz="1600" dirty="0" err="1">
                <a:solidFill>
                  <a:srgbClr val="000000"/>
                </a:solidFill>
              </a:rPr>
              <a:t>zu</a:t>
            </a:r>
            <a:r>
              <a:rPr lang="fr-BE" sz="1600" dirty="0">
                <a:solidFill>
                  <a:srgbClr val="000000"/>
                </a:solidFill>
              </a:rPr>
              <a:t> </a:t>
            </a:r>
            <a:r>
              <a:rPr lang="fr-BE" sz="1600" dirty="0" err="1">
                <a:solidFill>
                  <a:srgbClr val="000000"/>
                </a:solidFill>
              </a:rPr>
              <a:t>erreichen</a:t>
            </a:r>
            <a:r>
              <a:rPr lang="fr-BE" sz="1600" dirty="0">
                <a:solidFill>
                  <a:srgbClr val="000000"/>
                </a:solidFill>
              </a:rPr>
              <a:t>, die </a:t>
            </a:r>
            <a:r>
              <a:rPr lang="fr-BE" sz="1600" dirty="0" err="1">
                <a:solidFill>
                  <a:srgbClr val="000000"/>
                </a:solidFill>
              </a:rPr>
              <a:t>entlang</a:t>
            </a:r>
            <a:r>
              <a:rPr lang="fr-BE" sz="1600" dirty="0">
                <a:solidFill>
                  <a:srgbClr val="000000"/>
                </a:solidFill>
              </a:rPr>
              <a:t> der </a:t>
            </a:r>
            <a:r>
              <a:rPr lang="fr-BE" sz="1600" dirty="0" err="1">
                <a:solidFill>
                  <a:srgbClr val="000000"/>
                </a:solidFill>
              </a:rPr>
              <a:t>Achse</a:t>
            </a:r>
            <a:r>
              <a:rPr lang="fr-BE" sz="1600" dirty="0">
                <a:solidFill>
                  <a:srgbClr val="000000"/>
                </a:solidFill>
              </a:rPr>
              <a:t> </a:t>
            </a:r>
            <a:r>
              <a:rPr lang="fr-BE" sz="1600" dirty="0" err="1">
                <a:solidFill>
                  <a:srgbClr val="000000"/>
                </a:solidFill>
              </a:rPr>
              <a:t>liegen</a:t>
            </a:r>
            <a:r>
              <a:rPr lang="fr-BE" sz="1600" dirty="0">
                <a:solidFill>
                  <a:srgbClr val="000000"/>
                </a:solidFill>
              </a:rPr>
              <a:t>. </a:t>
            </a:r>
          </a:p>
          <a:p>
            <a:pPr marL="607207" lvl="1" indent="-285750" algn="just">
              <a:buFontTx/>
              <a:buChar char="-"/>
            </a:pPr>
            <a:endParaRPr lang="fr-BE" sz="1600" dirty="0">
              <a:solidFill>
                <a:srgbClr val="000000"/>
              </a:solidFill>
            </a:endParaRPr>
          </a:p>
          <a:p>
            <a:pPr algn="just"/>
            <a:r>
              <a:rPr lang="fr-BE" sz="1600" b="1" dirty="0" err="1">
                <a:solidFill>
                  <a:srgbClr val="000000"/>
                </a:solidFill>
              </a:rPr>
              <a:t>Nebenverbindungen</a:t>
            </a:r>
            <a:r>
              <a:rPr lang="fr-BE" sz="1600" b="1" dirty="0">
                <a:solidFill>
                  <a:srgbClr val="000000"/>
                </a:solidFill>
              </a:rPr>
              <a:t>  </a:t>
            </a:r>
            <a:r>
              <a:rPr lang="fr-BE" sz="1600" dirty="0">
                <a:solidFill>
                  <a:srgbClr val="000000"/>
                </a:solidFill>
              </a:rPr>
              <a:t>in </a:t>
            </a:r>
            <a:r>
              <a:rPr lang="fr-BE" sz="1600" dirty="0" err="1">
                <a:solidFill>
                  <a:srgbClr val="000000"/>
                </a:solidFill>
              </a:rPr>
              <a:t>Richtung</a:t>
            </a:r>
            <a:r>
              <a:rPr lang="fr-BE" sz="1600" dirty="0">
                <a:solidFill>
                  <a:srgbClr val="000000"/>
                </a:solidFill>
              </a:rPr>
              <a:t> </a:t>
            </a:r>
            <a:r>
              <a:rPr lang="fr-BE" sz="1600" dirty="0" err="1">
                <a:solidFill>
                  <a:srgbClr val="000000"/>
                </a:solidFill>
              </a:rPr>
              <a:t>Randgebiete</a:t>
            </a:r>
            <a:r>
              <a:rPr lang="fr-BE" sz="1600" dirty="0">
                <a:solidFill>
                  <a:srgbClr val="000000"/>
                </a:solidFill>
              </a:rPr>
              <a:t> </a:t>
            </a:r>
            <a:r>
              <a:rPr lang="fr-BE" sz="1600" dirty="0" err="1">
                <a:solidFill>
                  <a:srgbClr val="000000"/>
                </a:solidFill>
              </a:rPr>
              <a:t>außerhalb</a:t>
            </a:r>
            <a:r>
              <a:rPr lang="fr-BE" sz="1600" dirty="0">
                <a:solidFill>
                  <a:srgbClr val="000000"/>
                </a:solidFill>
              </a:rPr>
              <a:t> der </a:t>
            </a:r>
            <a:r>
              <a:rPr lang="fr-BE" sz="1600" dirty="0" err="1">
                <a:solidFill>
                  <a:srgbClr val="000000"/>
                </a:solidFill>
              </a:rPr>
              <a:t>Gemeinde</a:t>
            </a:r>
            <a:r>
              <a:rPr lang="fr-BE" sz="1600" dirty="0">
                <a:solidFill>
                  <a:srgbClr val="000000"/>
                </a:solidFill>
              </a:rPr>
              <a:t> </a:t>
            </a:r>
            <a:r>
              <a:rPr lang="fr-BE" sz="1600" dirty="0" err="1">
                <a:solidFill>
                  <a:srgbClr val="000000"/>
                </a:solidFill>
              </a:rPr>
              <a:t>sind</a:t>
            </a:r>
            <a:r>
              <a:rPr lang="fr-BE" sz="1600" dirty="0">
                <a:solidFill>
                  <a:srgbClr val="000000"/>
                </a:solidFill>
              </a:rPr>
              <a:t> </a:t>
            </a:r>
            <a:r>
              <a:rPr lang="fr-BE" sz="1600" dirty="0" err="1">
                <a:solidFill>
                  <a:srgbClr val="000000"/>
                </a:solidFill>
              </a:rPr>
              <a:t>ebenfalls</a:t>
            </a:r>
            <a:r>
              <a:rPr lang="fr-BE" sz="1600" dirty="0">
                <a:solidFill>
                  <a:srgbClr val="000000"/>
                </a:solidFill>
              </a:rPr>
              <a:t> </a:t>
            </a:r>
            <a:r>
              <a:rPr lang="fr-BE" sz="1600" dirty="0" err="1">
                <a:solidFill>
                  <a:srgbClr val="000000"/>
                </a:solidFill>
              </a:rPr>
              <a:t>festgestellt</a:t>
            </a:r>
            <a:r>
              <a:rPr lang="fr-BE" sz="1600" dirty="0">
                <a:solidFill>
                  <a:srgbClr val="000000"/>
                </a:solidFill>
              </a:rPr>
              <a:t> </a:t>
            </a:r>
            <a:r>
              <a:rPr lang="fr-BE" sz="1600" dirty="0" err="1">
                <a:solidFill>
                  <a:srgbClr val="000000"/>
                </a:solidFill>
              </a:rPr>
              <a:t>worden</a:t>
            </a:r>
            <a:r>
              <a:rPr lang="fr-BE" sz="1600" dirty="0">
                <a:solidFill>
                  <a:srgbClr val="000000"/>
                </a:solidFill>
              </a:rPr>
              <a:t>. </a:t>
            </a:r>
            <a:r>
              <a:rPr lang="fr-BE" sz="1600" dirty="0" err="1">
                <a:solidFill>
                  <a:srgbClr val="000000"/>
                </a:solidFill>
              </a:rPr>
              <a:t>Letztere</a:t>
            </a:r>
            <a:r>
              <a:rPr lang="fr-BE" sz="1600" dirty="0">
                <a:solidFill>
                  <a:srgbClr val="000000"/>
                </a:solidFill>
              </a:rPr>
              <a:t> </a:t>
            </a:r>
            <a:r>
              <a:rPr lang="fr-BE" sz="1600" dirty="0" err="1">
                <a:solidFill>
                  <a:srgbClr val="000000"/>
                </a:solidFill>
              </a:rPr>
              <a:t>benötigen</a:t>
            </a:r>
            <a:r>
              <a:rPr lang="fr-BE" sz="1600" dirty="0">
                <a:solidFill>
                  <a:srgbClr val="000000"/>
                </a:solidFill>
              </a:rPr>
              <a:t> </a:t>
            </a:r>
            <a:r>
              <a:rPr lang="fr-BE" sz="1600" dirty="0" err="1">
                <a:solidFill>
                  <a:srgbClr val="000000"/>
                </a:solidFill>
              </a:rPr>
              <a:t>eine</a:t>
            </a:r>
            <a:r>
              <a:rPr lang="fr-BE" sz="1600" dirty="0">
                <a:solidFill>
                  <a:srgbClr val="000000"/>
                </a:solidFill>
              </a:rPr>
              <a:t> supra-</a:t>
            </a:r>
            <a:r>
              <a:rPr lang="fr-BE" sz="1600" dirty="0" err="1">
                <a:solidFill>
                  <a:srgbClr val="000000"/>
                </a:solidFill>
              </a:rPr>
              <a:t>kommunale</a:t>
            </a:r>
            <a:r>
              <a:rPr lang="fr-BE" sz="1600" dirty="0">
                <a:solidFill>
                  <a:srgbClr val="000000"/>
                </a:solidFill>
              </a:rPr>
              <a:t> </a:t>
            </a:r>
            <a:r>
              <a:rPr lang="fr-BE" sz="1600" dirty="0" err="1">
                <a:solidFill>
                  <a:srgbClr val="000000"/>
                </a:solidFill>
              </a:rPr>
              <a:t>Koordination</a:t>
            </a:r>
            <a:r>
              <a:rPr lang="fr-BE" sz="1600" dirty="0">
                <a:solidFill>
                  <a:srgbClr val="000000"/>
                </a:solidFill>
              </a:rPr>
              <a:t>, um </a:t>
            </a:r>
            <a:r>
              <a:rPr lang="fr-BE" sz="1600" dirty="0" err="1">
                <a:solidFill>
                  <a:srgbClr val="000000"/>
                </a:solidFill>
              </a:rPr>
              <a:t>deren</a:t>
            </a:r>
            <a:r>
              <a:rPr lang="fr-BE" sz="1600" dirty="0">
                <a:solidFill>
                  <a:srgbClr val="000000"/>
                </a:solidFill>
              </a:rPr>
              <a:t> </a:t>
            </a:r>
            <a:r>
              <a:rPr lang="fr-BE" sz="1600" dirty="0" err="1">
                <a:solidFill>
                  <a:srgbClr val="000000"/>
                </a:solidFill>
              </a:rPr>
              <a:t>Kontinuität</a:t>
            </a:r>
            <a:r>
              <a:rPr lang="fr-BE" sz="1600" dirty="0">
                <a:solidFill>
                  <a:srgbClr val="000000"/>
                </a:solidFill>
              </a:rPr>
              <a:t> </a:t>
            </a:r>
            <a:r>
              <a:rPr lang="fr-BE" sz="1600" dirty="0" err="1">
                <a:solidFill>
                  <a:srgbClr val="000000"/>
                </a:solidFill>
              </a:rPr>
              <a:t>außerhalb</a:t>
            </a:r>
            <a:r>
              <a:rPr lang="fr-BE" sz="1600" dirty="0">
                <a:solidFill>
                  <a:srgbClr val="000000"/>
                </a:solidFill>
              </a:rPr>
              <a:t> der </a:t>
            </a:r>
            <a:r>
              <a:rPr lang="fr-BE" sz="1600" dirty="0" err="1">
                <a:solidFill>
                  <a:srgbClr val="000000"/>
                </a:solidFill>
              </a:rPr>
              <a:t>Gemeindegrenzen</a:t>
            </a:r>
            <a:r>
              <a:rPr lang="fr-BE" sz="1600" dirty="0">
                <a:solidFill>
                  <a:srgbClr val="000000"/>
                </a:solidFill>
              </a:rPr>
              <a:t> </a:t>
            </a:r>
            <a:r>
              <a:rPr lang="fr-BE" sz="1600" dirty="0" err="1">
                <a:solidFill>
                  <a:srgbClr val="000000"/>
                </a:solidFill>
              </a:rPr>
              <a:t>zu</a:t>
            </a:r>
            <a:r>
              <a:rPr lang="fr-BE" sz="1600" dirty="0">
                <a:solidFill>
                  <a:srgbClr val="000000"/>
                </a:solidFill>
              </a:rPr>
              <a:t> </a:t>
            </a:r>
            <a:r>
              <a:rPr lang="fr-BE" sz="1600" dirty="0" err="1">
                <a:solidFill>
                  <a:srgbClr val="000000"/>
                </a:solidFill>
              </a:rPr>
              <a:t>gewährleisten</a:t>
            </a:r>
            <a:r>
              <a:rPr lang="fr-BE" sz="1600" dirty="0">
                <a:solidFill>
                  <a:srgbClr val="000000"/>
                </a:solidFill>
              </a:rPr>
              <a:t>.  </a:t>
            </a:r>
          </a:p>
          <a:p>
            <a:pPr marL="285750" indent="-285750" algn="just">
              <a:buFont typeface="Arial" panose="020B0604020202020204" pitchFamily="34" charset="0"/>
              <a:buChar char="•"/>
            </a:pPr>
            <a:r>
              <a:rPr lang="fr-BE" sz="1600" dirty="0" err="1">
                <a:solidFill>
                  <a:srgbClr val="000000"/>
                </a:solidFill>
              </a:rPr>
              <a:t>Richtung</a:t>
            </a:r>
            <a:r>
              <a:rPr lang="fr-BE" sz="1600" dirty="0">
                <a:solidFill>
                  <a:srgbClr val="000000"/>
                </a:solidFill>
              </a:rPr>
              <a:t> Aachen ab Kelmis </a:t>
            </a:r>
            <a:r>
              <a:rPr lang="fr-BE" sz="1600" dirty="0" err="1">
                <a:solidFill>
                  <a:srgbClr val="000000"/>
                </a:solidFill>
              </a:rPr>
              <a:t>entlang</a:t>
            </a:r>
            <a:r>
              <a:rPr lang="fr-BE" sz="1600" dirty="0">
                <a:solidFill>
                  <a:srgbClr val="000000"/>
                </a:solidFill>
              </a:rPr>
              <a:t> der N3  (</a:t>
            </a:r>
            <a:r>
              <a:rPr lang="fr-BE" sz="1600" dirty="0" err="1">
                <a:solidFill>
                  <a:srgbClr val="000000"/>
                </a:solidFill>
              </a:rPr>
              <a:t>deutsches</a:t>
            </a:r>
            <a:r>
              <a:rPr lang="fr-BE" sz="1600" dirty="0">
                <a:solidFill>
                  <a:srgbClr val="000000"/>
                </a:solidFill>
              </a:rPr>
              <a:t> </a:t>
            </a:r>
            <a:r>
              <a:rPr lang="fr-BE" sz="1600" dirty="0" err="1">
                <a:solidFill>
                  <a:srgbClr val="000000"/>
                </a:solidFill>
              </a:rPr>
              <a:t>Teilstück</a:t>
            </a:r>
            <a:r>
              <a:rPr lang="fr-BE" sz="1600" dirty="0">
                <a:solidFill>
                  <a:srgbClr val="000000"/>
                </a:solidFill>
              </a:rPr>
              <a:t> </a:t>
            </a:r>
            <a:r>
              <a:rPr lang="fr-BE" sz="1600" dirty="0" err="1">
                <a:solidFill>
                  <a:srgbClr val="000000"/>
                </a:solidFill>
              </a:rPr>
              <a:t>besteht</a:t>
            </a:r>
            <a:r>
              <a:rPr lang="fr-BE" sz="1600" dirty="0">
                <a:solidFill>
                  <a:srgbClr val="000000"/>
                </a:solidFill>
              </a:rPr>
              <a:t> </a:t>
            </a:r>
            <a:r>
              <a:rPr lang="fr-BE" sz="1600" dirty="0" err="1">
                <a:solidFill>
                  <a:srgbClr val="000000"/>
                </a:solidFill>
              </a:rPr>
              <a:t>bereits</a:t>
            </a:r>
            <a:r>
              <a:rPr lang="fr-BE" sz="1600" dirty="0">
                <a:solidFill>
                  <a:srgbClr val="000000"/>
                </a:solidFill>
              </a:rPr>
              <a:t>)</a:t>
            </a:r>
          </a:p>
          <a:p>
            <a:pPr marL="285750" indent="-285750" algn="just">
              <a:buFont typeface="Arial" panose="020B0604020202020204" pitchFamily="34" charset="0"/>
              <a:buChar char="•"/>
            </a:pPr>
            <a:r>
              <a:rPr lang="fr-BE" sz="1600" dirty="0" err="1">
                <a:solidFill>
                  <a:srgbClr val="000000"/>
                </a:solidFill>
              </a:rPr>
              <a:t>Richtung</a:t>
            </a:r>
            <a:r>
              <a:rPr lang="fr-BE" sz="1600" dirty="0">
                <a:solidFill>
                  <a:srgbClr val="000000"/>
                </a:solidFill>
              </a:rPr>
              <a:t> Aachen ab </a:t>
            </a:r>
            <a:r>
              <a:rPr lang="fr-BE" sz="1600" dirty="0" err="1">
                <a:solidFill>
                  <a:srgbClr val="000000"/>
                </a:solidFill>
              </a:rPr>
              <a:t>Hergenrath</a:t>
            </a:r>
            <a:endParaRPr lang="fr-BE" sz="1600" dirty="0">
              <a:solidFill>
                <a:srgbClr val="000000"/>
              </a:solidFill>
            </a:endParaRPr>
          </a:p>
          <a:p>
            <a:pPr marL="285750" indent="-285750" algn="just">
              <a:buFont typeface="Arial" panose="020B0604020202020204" pitchFamily="34" charset="0"/>
              <a:buChar char="•"/>
            </a:pPr>
            <a:r>
              <a:rPr lang="fr-BE" sz="1600" dirty="0" err="1">
                <a:solidFill>
                  <a:srgbClr val="000000"/>
                </a:solidFill>
              </a:rPr>
              <a:t>Richtung</a:t>
            </a:r>
            <a:r>
              <a:rPr lang="fr-BE" sz="1600" dirty="0">
                <a:solidFill>
                  <a:srgbClr val="000000"/>
                </a:solidFill>
              </a:rPr>
              <a:t> Welkenraedt und Bahnhof</a:t>
            </a:r>
          </a:p>
          <a:p>
            <a:pPr marL="285750" indent="-285750" algn="just">
              <a:buFont typeface="Arial" panose="020B0604020202020204" pitchFamily="34" charset="0"/>
              <a:buChar char="•"/>
            </a:pPr>
            <a:r>
              <a:rPr lang="fr-BE" sz="1600" dirty="0" err="1">
                <a:solidFill>
                  <a:srgbClr val="000000"/>
                </a:solidFill>
              </a:rPr>
              <a:t>Richtung</a:t>
            </a:r>
            <a:r>
              <a:rPr lang="fr-BE" sz="1600" dirty="0">
                <a:solidFill>
                  <a:srgbClr val="000000"/>
                </a:solidFill>
              </a:rPr>
              <a:t> </a:t>
            </a:r>
            <a:r>
              <a:rPr lang="fr-BE" sz="1600" dirty="0" err="1">
                <a:solidFill>
                  <a:srgbClr val="000000"/>
                </a:solidFill>
              </a:rPr>
              <a:t>Lontzen</a:t>
            </a:r>
            <a:r>
              <a:rPr lang="fr-BE" sz="1600" dirty="0">
                <a:solidFill>
                  <a:srgbClr val="000000"/>
                </a:solidFill>
              </a:rPr>
              <a:t>, Raeren und Eupen </a:t>
            </a:r>
          </a:p>
        </p:txBody>
      </p:sp>
      <p:pic>
        <p:nvPicPr>
          <p:cNvPr id="3" name="Image 2" descr="Une image contenant carte, texte, atlas&#10;&#10;Description générée automatiquement">
            <a:extLst>
              <a:ext uri="{FF2B5EF4-FFF2-40B4-BE49-F238E27FC236}">
                <a16:creationId xmlns:a16="http://schemas.microsoft.com/office/drawing/2014/main" id="{9D6C39A8-A651-A5DB-C49E-2F9729522F69}"/>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l="266" r="11401" b="650"/>
          <a:stretch/>
        </p:blipFill>
        <p:spPr>
          <a:xfrm>
            <a:off x="4705193" y="836712"/>
            <a:ext cx="7426086" cy="5904656"/>
          </a:xfrm>
          <a:prstGeom prst="rect">
            <a:avLst/>
          </a:prstGeom>
        </p:spPr>
      </p:pic>
      <p:pic>
        <p:nvPicPr>
          <p:cNvPr id="4" name="Image 3">
            <a:extLst>
              <a:ext uri="{FF2B5EF4-FFF2-40B4-BE49-F238E27FC236}">
                <a16:creationId xmlns:a16="http://schemas.microsoft.com/office/drawing/2014/main" id="{9C66B269-705A-2815-7F3A-B6E00C4BF3BB}"/>
              </a:ext>
            </a:extLst>
          </p:cNvPr>
          <p:cNvPicPr>
            <a:picLocks noChangeAspect="1"/>
          </p:cNvPicPr>
          <p:nvPr/>
        </p:nvPicPr>
        <p:blipFill rotWithShape="1">
          <a:blip r:embed="rId3"/>
          <a:srcRect l="1091"/>
          <a:stretch/>
        </p:blipFill>
        <p:spPr>
          <a:xfrm>
            <a:off x="7266108" y="5774230"/>
            <a:ext cx="2304256" cy="938762"/>
          </a:xfrm>
          <a:prstGeom prst="rect">
            <a:avLst/>
          </a:prstGeom>
        </p:spPr>
      </p:pic>
      <p:sp>
        <p:nvSpPr>
          <p:cNvPr id="7" name="Titre 15">
            <a:extLst>
              <a:ext uri="{FF2B5EF4-FFF2-40B4-BE49-F238E27FC236}">
                <a16:creationId xmlns:a16="http://schemas.microsoft.com/office/drawing/2014/main" id="{90B9D1B9-7429-86AC-3285-0EBDC98734F0}"/>
              </a:ext>
            </a:extLst>
          </p:cNvPr>
          <p:cNvSpPr>
            <a:spLocks noGrp="1"/>
          </p:cNvSpPr>
          <p:nvPr>
            <p:ph type="title"/>
          </p:nvPr>
        </p:nvSpPr>
        <p:spPr>
          <a:xfrm>
            <a:off x="838200" y="145008"/>
            <a:ext cx="9133773" cy="547688"/>
          </a:xfrm>
        </p:spPr>
        <p:txBody>
          <a:bodyPr>
            <a:normAutofit/>
          </a:bodyPr>
          <a:lstStyle/>
          <a:p>
            <a:r>
              <a:rPr lang="fr-BE" dirty="0" err="1"/>
              <a:t>Festlegung</a:t>
            </a:r>
            <a:r>
              <a:rPr lang="fr-BE" dirty="0"/>
              <a:t> </a:t>
            </a:r>
            <a:r>
              <a:rPr lang="fr-BE" dirty="0" err="1"/>
              <a:t>eines</a:t>
            </a:r>
            <a:r>
              <a:rPr lang="fr-BE" dirty="0"/>
              <a:t> </a:t>
            </a:r>
            <a:r>
              <a:rPr lang="fr-BE" dirty="0" err="1"/>
              <a:t>vorrangigen</a:t>
            </a:r>
            <a:r>
              <a:rPr lang="fr-BE" dirty="0"/>
              <a:t> </a:t>
            </a:r>
            <a:r>
              <a:rPr lang="fr-BE" dirty="0" err="1"/>
              <a:t>Radwegenetzes</a:t>
            </a:r>
            <a:endParaRPr lang="fr-BE" dirty="0">
              <a:highlight>
                <a:srgbClr val="FFFF00"/>
              </a:highlight>
            </a:endParaRPr>
          </a:p>
        </p:txBody>
      </p:sp>
    </p:spTree>
    <p:extLst>
      <p:ext uri="{BB962C8B-B14F-4D97-AF65-F5344CB8AC3E}">
        <p14:creationId xmlns:p14="http://schemas.microsoft.com/office/powerpoint/2010/main" val="2729929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B1D39329-A484-886E-6555-7CA933783BBC}"/>
              </a:ext>
            </a:extLst>
          </p:cNvPr>
          <p:cNvSpPr>
            <a:spLocks noGrp="1"/>
          </p:cNvSpPr>
          <p:nvPr>
            <p:ph type="title"/>
          </p:nvPr>
        </p:nvSpPr>
        <p:spPr/>
        <p:txBody>
          <a:bodyPr/>
          <a:lstStyle/>
          <a:p>
            <a:r>
              <a:rPr lang="fr-BE" dirty="0" err="1"/>
              <a:t>Auswahl</a:t>
            </a:r>
            <a:r>
              <a:rPr lang="fr-BE" dirty="0"/>
              <a:t> der </a:t>
            </a:r>
            <a:r>
              <a:rPr lang="fr-BE" dirty="0" err="1"/>
              <a:t>Einrichtungsarten</a:t>
            </a:r>
            <a:endParaRPr lang="fr-BE" dirty="0"/>
          </a:p>
        </p:txBody>
      </p:sp>
      <p:sp>
        <p:nvSpPr>
          <p:cNvPr id="2" name="Espace réservé du contenu 1">
            <a:extLst>
              <a:ext uri="{FF2B5EF4-FFF2-40B4-BE49-F238E27FC236}">
                <a16:creationId xmlns:a16="http://schemas.microsoft.com/office/drawing/2014/main" id="{F0F37005-541B-C771-9BC4-293342E84F93}"/>
              </a:ext>
            </a:extLst>
          </p:cNvPr>
          <p:cNvSpPr txBox="1">
            <a:spLocks/>
          </p:cNvSpPr>
          <p:nvPr/>
        </p:nvSpPr>
        <p:spPr>
          <a:xfrm>
            <a:off x="467962" y="1052736"/>
            <a:ext cx="434330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 typeface="Arial"/>
              <a:buNone/>
            </a:pPr>
            <a:r>
              <a:rPr lang="fr-BE" sz="1800" dirty="0">
                <a:solidFill>
                  <a:srgbClr val="000000"/>
                </a:solidFill>
              </a:rPr>
              <a:t>Die </a:t>
            </a:r>
            <a:r>
              <a:rPr lang="fr-BE" sz="1800" dirty="0" err="1">
                <a:solidFill>
                  <a:srgbClr val="000000"/>
                </a:solidFill>
              </a:rPr>
              <a:t>Einrichtungen</a:t>
            </a:r>
            <a:r>
              <a:rPr lang="fr-BE" sz="1800" dirty="0">
                <a:solidFill>
                  <a:srgbClr val="000000"/>
                </a:solidFill>
              </a:rPr>
              <a:t> </a:t>
            </a:r>
            <a:r>
              <a:rPr lang="fr-BE" sz="1800" dirty="0" err="1">
                <a:solidFill>
                  <a:srgbClr val="000000"/>
                </a:solidFill>
              </a:rPr>
              <a:t>zu</a:t>
            </a:r>
            <a:r>
              <a:rPr lang="fr-BE" sz="1800" dirty="0">
                <a:solidFill>
                  <a:srgbClr val="000000"/>
                </a:solidFill>
              </a:rPr>
              <a:t> </a:t>
            </a:r>
            <a:r>
              <a:rPr lang="fr-BE" sz="1800" dirty="0" err="1">
                <a:solidFill>
                  <a:srgbClr val="000000"/>
                </a:solidFill>
              </a:rPr>
              <a:t>Gunsten</a:t>
            </a:r>
            <a:r>
              <a:rPr lang="fr-BE" sz="1800" dirty="0">
                <a:solidFill>
                  <a:srgbClr val="000000"/>
                </a:solidFill>
              </a:rPr>
              <a:t> des </a:t>
            </a:r>
            <a:r>
              <a:rPr lang="fr-BE" sz="1800" dirty="0" err="1">
                <a:solidFill>
                  <a:srgbClr val="000000"/>
                </a:solidFill>
              </a:rPr>
              <a:t>Fahrrads</a:t>
            </a:r>
            <a:r>
              <a:rPr lang="fr-BE" sz="1800" dirty="0">
                <a:solidFill>
                  <a:srgbClr val="000000"/>
                </a:solidFill>
              </a:rPr>
              <a:t> (und des </a:t>
            </a:r>
            <a:r>
              <a:rPr lang="fr-BE" sz="1800" dirty="0" err="1">
                <a:solidFill>
                  <a:srgbClr val="000000"/>
                </a:solidFill>
              </a:rPr>
              <a:t>Fußgängers</a:t>
            </a:r>
            <a:r>
              <a:rPr lang="fr-BE" sz="1800" dirty="0">
                <a:solidFill>
                  <a:srgbClr val="000000"/>
                </a:solidFill>
              </a:rPr>
              <a:t>) </a:t>
            </a:r>
            <a:r>
              <a:rPr lang="fr-BE" sz="1800" dirty="0" err="1">
                <a:solidFill>
                  <a:srgbClr val="000000"/>
                </a:solidFill>
              </a:rPr>
              <a:t>betrifft</a:t>
            </a:r>
            <a:r>
              <a:rPr lang="fr-BE" sz="1800" dirty="0">
                <a:solidFill>
                  <a:srgbClr val="000000"/>
                </a:solidFill>
              </a:rPr>
              <a:t> </a:t>
            </a:r>
            <a:r>
              <a:rPr lang="fr-BE" sz="1800" dirty="0" err="1">
                <a:solidFill>
                  <a:srgbClr val="000000"/>
                </a:solidFill>
              </a:rPr>
              <a:t>nicht</a:t>
            </a:r>
            <a:r>
              <a:rPr lang="fr-BE" sz="1800" dirty="0">
                <a:solidFill>
                  <a:srgbClr val="000000"/>
                </a:solidFill>
              </a:rPr>
              <a:t> </a:t>
            </a:r>
            <a:r>
              <a:rPr lang="fr-BE" sz="1800" dirty="0" err="1">
                <a:solidFill>
                  <a:srgbClr val="000000"/>
                </a:solidFill>
              </a:rPr>
              <a:t>ausschließlich</a:t>
            </a:r>
            <a:r>
              <a:rPr lang="fr-BE" sz="1800" dirty="0">
                <a:solidFill>
                  <a:srgbClr val="000000"/>
                </a:solidFill>
              </a:rPr>
              <a:t> die </a:t>
            </a:r>
            <a:r>
              <a:rPr lang="fr-BE" sz="1800" dirty="0" err="1">
                <a:solidFill>
                  <a:srgbClr val="000000"/>
                </a:solidFill>
              </a:rPr>
              <a:t>Erstellung</a:t>
            </a:r>
            <a:r>
              <a:rPr lang="fr-BE" sz="1800" dirty="0">
                <a:solidFill>
                  <a:srgbClr val="000000"/>
                </a:solidFill>
              </a:rPr>
              <a:t> von </a:t>
            </a:r>
            <a:r>
              <a:rPr lang="fr-BE" sz="1800" dirty="0" err="1">
                <a:solidFill>
                  <a:srgbClr val="000000"/>
                </a:solidFill>
              </a:rPr>
              <a:t>Infrastrukturen</a:t>
            </a:r>
            <a:r>
              <a:rPr lang="fr-BE" sz="1800" dirty="0">
                <a:solidFill>
                  <a:srgbClr val="000000"/>
                </a:solidFill>
              </a:rPr>
              <a:t>. </a:t>
            </a:r>
            <a:r>
              <a:rPr lang="fr-BE" sz="1800" dirty="0" err="1">
                <a:solidFill>
                  <a:srgbClr val="000000"/>
                </a:solidFill>
              </a:rPr>
              <a:t>Drei</a:t>
            </a:r>
            <a:r>
              <a:rPr lang="fr-BE" sz="1800" dirty="0">
                <a:solidFill>
                  <a:srgbClr val="000000"/>
                </a:solidFill>
              </a:rPr>
              <a:t> </a:t>
            </a:r>
            <a:r>
              <a:rPr lang="fr-BE" sz="1800" dirty="0" err="1">
                <a:solidFill>
                  <a:srgbClr val="000000"/>
                </a:solidFill>
              </a:rPr>
              <a:t>Parameter</a:t>
            </a:r>
            <a:r>
              <a:rPr lang="fr-BE" sz="1800" dirty="0">
                <a:solidFill>
                  <a:srgbClr val="000000"/>
                </a:solidFill>
              </a:rPr>
              <a:t> </a:t>
            </a:r>
            <a:r>
              <a:rPr lang="fr-BE" sz="1800" dirty="0" err="1">
                <a:solidFill>
                  <a:srgbClr val="000000"/>
                </a:solidFill>
              </a:rPr>
              <a:t>kommen</a:t>
            </a:r>
            <a:r>
              <a:rPr lang="fr-BE" sz="1800" dirty="0">
                <a:solidFill>
                  <a:srgbClr val="000000"/>
                </a:solidFill>
              </a:rPr>
              <a:t> in </a:t>
            </a:r>
            <a:r>
              <a:rPr lang="fr-BE" sz="1800" dirty="0" err="1">
                <a:solidFill>
                  <a:srgbClr val="000000"/>
                </a:solidFill>
              </a:rPr>
              <a:t>Frage</a:t>
            </a:r>
            <a:r>
              <a:rPr lang="fr-BE" sz="1800" dirty="0">
                <a:solidFill>
                  <a:srgbClr val="000000"/>
                </a:solidFill>
              </a:rPr>
              <a:t>: </a:t>
            </a:r>
          </a:p>
          <a:p>
            <a:pPr algn="just"/>
            <a:r>
              <a:rPr lang="fr-BE" sz="1800" dirty="0">
                <a:solidFill>
                  <a:srgbClr val="000000"/>
                </a:solidFill>
              </a:rPr>
              <a:t>Die </a:t>
            </a:r>
            <a:r>
              <a:rPr lang="fr-BE" sz="1800" dirty="0" err="1">
                <a:solidFill>
                  <a:srgbClr val="000000"/>
                </a:solidFill>
              </a:rPr>
              <a:t>Reduzierung</a:t>
            </a:r>
            <a:r>
              <a:rPr lang="fr-BE" sz="1800" dirty="0">
                <a:solidFill>
                  <a:srgbClr val="000000"/>
                </a:solidFill>
              </a:rPr>
              <a:t> des </a:t>
            </a:r>
            <a:r>
              <a:rPr lang="fr-BE" sz="1800" dirty="0" err="1">
                <a:solidFill>
                  <a:srgbClr val="000000"/>
                </a:solidFill>
              </a:rPr>
              <a:t>motorisierten</a:t>
            </a:r>
            <a:r>
              <a:rPr lang="fr-BE" sz="1800" dirty="0">
                <a:solidFill>
                  <a:srgbClr val="000000"/>
                </a:solidFill>
              </a:rPr>
              <a:t> </a:t>
            </a:r>
            <a:r>
              <a:rPr lang="fr-BE" sz="1800" dirty="0" err="1">
                <a:solidFill>
                  <a:srgbClr val="000000"/>
                </a:solidFill>
              </a:rPr>
              <a:t>Verkehrs</a:t>
            </a:r>
            <a:endParaRPr lang="fr-BE" sz="1800" dirty="0">
              <a:solidFill>
                <a:srgbClr val="000000"/>
              </a:solidFill>
            </a:endParaRPr>
          </a:p>
          <a:p>
            <a:pPr algn="just"/>
            <a:r>
              <a:rPr lang="fr-BE" sz="1800" dirty="0">
                <a:solidFill>
                  <a:srgbClr val="000000"/>
                </a:solidFill>
              </a:rPr>
              <a:t>Die </a:t>
            </a:r>
            <a:r>
              <a:rPr lang="fr-BE" sz="1800" dirty="0" err="1">
                <a:solidFill>
                  <a:srgbClr val="000000"/>
                </a:solidFill>
              </a:rPr>
              <a:t>Reduzierung</a:t>
            </a:r>
            <a:r>
              <a:rPr lang="fr-BE" sz="1800" dirty="0">
                <a:solidFill>
                  <a:srgbClr val="000000"/>
                </a:solidFill>
              </a:rPr>
              <a:t> der </a:t>
            </a:r>
            <a:r>
              <a:rPr lang="fr-BE" sz="1800" dirty="0" err="1">
                <a:solidFill>
                  <a:srgbClr val="000000"/>
                </a:solidFill>
              </a:rPr>
              <a:t>Geschwindigkeit</a:t>
            </a:r>
            <a:r>
              <a:rPr lang="fr-BE" sz="1800" dirty="0">
                <a:solidFill>
                  <a:srgbClr val="000000"/>
                </a:solidFill>
              </a:rPr>
              <a:t> der </a:t>
            </a:r>
            <a:r>
              <a:rPr lang="fr-BE" sz="1800" dirty="0" err="1">
                <a:solidFill>
                  <a:srgbClr val="000000"/>
                </a:solidFill>
              </a:rPr>
              <a:t>Fahrzeuge</a:t>
            </a:r>
            <a:r>
              <a:rPr lang="fr-BE" sz="1800" dirty="0">
                <a:solidFill>
                  <a:srgbClr val="000000"/>
                </a:solidFill>
              </a:rPr>
              <a:t> / </a:t>
            </a:r>
            <a:r>
              <a:rPr lang="fr-BE" sz="1800" dirty="0" err="1">
                <a:solidFill>
                  <a:srgbClr val="000000"/>
                </a:solidFill>
              </a:rPr>
              <a:t>Schaffung</a:t>
            </a:r>
            <a:r>
              <a:rPr lang="fr-BE" sz="1800" dirty="0">
                <a:solidFill>
                  <a:srgbClr val="000000"/>
                </a:solidFill>
              </a:rPr>
              <a:t> von </a:t>
            </a:r>
            <a:r>
              <a:rPr lang="fr-BE" sz="1800" dirty="0" err="1">
                <a:solidFill>
                  <a:srgbClr val="000000"/>
                </a:solidFill>
              </a:rPr>
              <a:t>beruhigten</a:t>
            </a:r>
            <a:r>
              <a:rPr lang="fr-BE" sz="1800" dirty="0">
                <a:solidFill>
                  <a:srgbClr val="000000"/>
                </a:solidFill>
              </a:rPr>
              <a:t> </a:t>
            </a:r>
            <a:r>
              <a:rPr lang="fr-BE" sz="1800" dirty="0" err="1">
                <a:solidFill>
                  <a:srgbClr val="000000"/>
                </a:solidFill>
              </a:rPr>
              <a:t>Straßen</a:t>
            </a:r>
            <a:endParaRPr lang="fr-BE" sz="1800" dirty="0">
              <a:solidFill>
                <a:srgbClr val="000000"/>
              </a:solidFill>
            </a:endParaRPr>
          </a:p>
          <a:p>
            <a:pPr algn="just"/>
            <a:r>
              <a:rPr lang="fr-BE" sz="1800" dirty="0">
                <a:solidFill>
                  <a:srgbClr val="000000"/>
                </a:solidFill>
              </a:rPr>
              <a:t>Die </a:t>
            </a:r>
            <a:r>
              <a:rPr lang="fr-BE" sz="1800" dirty="0" err="1">
                <a:solidFill>
                  <a:srgbClr val="000000"/>
                </a:solidFill>
              </a:rPr>
              <a:t>Erstellung</a:t>
            </a:r>
            <a:r>
              <a:rPr lang="fr-BE" sz="1800" dirty="0">
                <a:solidFill>
                  <a:srgbClr val="000000"/>
                </a:solidFill>
              </a:rPr>
              <a:t> von </a:t>
            </a:r>
            <a:r>
              <a:rPr lang="fr-BE" sz="1800" dirty="0" err="1">
                <a:solidFill>
                  <a:srgbClr val="000000"/>
                </a:solidFill>
              </a:rPr>
              <a:t>Radinfrastrukturen</a:t>
            </a:r>
            <a:r>
              <a:rPr lang="fr-BE" sz="1800" dirty="0">
                <a:solidFill>
                  <a:srgbClr val="000000"/>
                </a:solidFill>
              </a:rPr>
              <a:t> </a:t>
            </a:r>
            <a:endParaRPr lang="fr-FR" sz="2400" dirty="0"/>
          </a:p>
        </p:txBody>
      </p:sp>
      <p:pic>
        <p:nvPicPr>
          <p:cNvPr id="3" name="Image 2">
            <a:extLst>
              <a:ext uri="{FF2B5EF4-FFF2-40B4-BE49-F238E27FC236}">
                <a16:creationId xmlns:a16="http://schemas.microsoft.com/office/drawing/2014/main" id="{1CE4AA85-7381-ADF8-4D9F-9C35E8B707AB}"/>
              </a:ext>
            </a:extLst>
          </p:cNvPr>
          <p:cNvPicPr>
            <a:picLocks noChangeAspect="1"/>
          </p:cNvPicPr>
          <p:nvPr/>
        </p:nvPicPr>
        <p:blipFill>
          <a:blip r:embed="rId2">
            <a:alphaModFix amt="70000"/>
            <a:extLst>
              <a:ext uri="{28A0092B-C50C-407E-A947-70E740481C1C}">
                <a14:useLocalDpi xmlns:a14="http://schemas.microsoft.com/office/drawing/2010/main"/>
              </a:ext>
            </a:extLst>
          </a:blip>
          <a:stretch>
            <a:fillRect/>
          </a:stretch>
        </p:blipFill>
        <p:spPr>
          <a:xfrm>
            <a:off x="5524500" y="1008450"/>
            <a:ext cx="6362700" cy="5724525"/>
          </a:xfrm>
          <a:prstGeom prst="rect">
            <a:avLst/>
          </a:prstGeom>
        </p:spPr>
      </p:pic>
      <p:sp>
        <p:nvSpPr>
          <p:cNvPr id="5" name="Flèche : bas 4">
            <a:extLst>
              <a:ext uri="{FF2B5EF4-FFF2-40B4-BE49-F238E27FC236}">
                <a16:creationId xmlns:a16="http://schemas.microsoft.com/office/drawing/2014/main" id="{0D73A8E2-4E0B-F5F8-B8C6-291812D64DEE}"/>
              </a:ext>
            </a:extLst>
          </p:cNvPr>
          <p:cNvSpPr/>
          <p:nvPr/>
        </p:nvSpPr>
        <p:spPr>
          <a:xfrm>
            <a:off x="5081050" y="1909031"/>
            <a:ext cx="648072" cy="368261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vert="vert270" rtlCol="0" anchor="ctr"/>
          <a:lstStyle/>
          <a:p>
            <a:pPr algn="ctr"/>
            <a:r>
              <a:rPr lang="fr-BE" sz="1800" b="1" dirty="0"/>
              <a:t>Die </a:t>
            </a:r>
            <a:r>
              <a:rPr lang="fr-BE" sz="1800" b="1" dirty="0" err="1"/>
              <a:t>Verkehslast</a:t>
            </a:r>
            <a:r>
              <a:rPr lang="fr-BE" sz="1800" b="1" dirty="0"/>
              <a:t> </a:t>
            </a:r>
            <a:r>
              <a:rPr lang="fr-BE" sz="1800" b="1" dirty="0" err="1"/>
              <a:t>reduzieten</a:t>
            </a:r>
            <a:endParaRPr lang="fr-BE" sz="1800" b="1" dirty="0"/>
          </a:p>
        </p:txBody>
      </p:sp>
      <p:sp>
        <p:nvSpPr>
          <p:cNvPr id="6" name="Flèche : bas 5">
            <a:extLst>
              <a:ext uri="{FF2B5EF4-FFF2-40B4-BE49-F238E27FC236}">
                <a16:creationId xmlns:a16="http://schemas.microsoft.com/office/drawing/2014/main" id="{E6B4A9DE-28C5-EAC7-7D12-C5DFE0BFBAD5}"/>
              </a:ext>
            </a:extLst>
          </p:cNvPr>
          <p:cNvSpPr/>
          <p:nvPr/>
        </p:nvSpPr>
        <p:spPr>
          <a:xfrm rot="5400000">
            <a:off x="8381814" y="3994854"/>
            <a:ext cx="648072" cy="439248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vert="vert270" rtlCol="0" anchor="ctr"/>
          <a:lstStyle/>
          <a:p>
            <a:pPr algn="ctr"/>
            <a:r>
              <a:rPr lang="fr-BE" sz="1800" b="1" dirty="0" err="1"/>
              <a:t>Geschwindigkeit</a:t>
            </a:r>
            <a:r>
              <a:rPr lang="fr-BE" sz="1800" b="1" dirty="0"/>
              <a:t> </a:t>
            </a:r>
            <a:r>
              <a:rPr lang="fr-BE" sz="1800" b="1" dirty="0" err="1"/>
              <a:t>reduzieren</a:t>
            </a:r>
            <a:endParaRPr lang="fr-BE" sz="1800" b="1" dirty="0"/>
          </a:p>
        </p:txBody>
      </p:sp>
      <p:sp>
        <p:nvSpPr>
          <p:cNvPr id="7" name="Flèche : haut 6">
            <a:extLst>
              <a:ext uri="{FF2B5EF4-FFF2-40B4-BE49-F238E27FC236}">
                <a16:creationId xmlns:a16="http://schemas.microsoft.com/office/drawing/2014/main" id="{F9028A7D-8F5F-7EAF-64DA-DF5FD2216DF7}"/>
              </a:ext>
            </a:extLst>
          </p:cNvPr>
          <p:cNvSpPr/>
          <p:nvPr/>
        </p:nvSpPr>
        <p:spPr>
          <a:xfrm rot="3056856">
            <a:off x="8193378" y="1488933"/>
            <a:ext cx="648072" cy="3816424"/>
          </a:xfrm>
          <a:prstGeom prst="upArrow">
            <a:avLst/>
          </a:prstGeom>
        </p:spPr>
        <p:style>
          <a:lnRef idx="2">
            <a:schemeClr val="dk1">
              <a:shade val="15000"/>
            </a:schemeClr>
          </a:lnRef>
          <a:fillRef idx="1">
            <a:schemeClr val="dk1"/>
          </a:fillRef>
          <a:effectRef idx="0">
            <a:schemeClr val="dk1"/>
          </a:effectRef>
          <a:fontRef idx="minor">
            <a:schemeClr val="lt1"/>
          </a:fontRef>
        </p:style>
        <p:txBody>
          <a:bodyPr vert="vert270" rtlCol="0" anchor="ctr"/>
          <a:lstStyle/>
          <a:p>
            <a:pPr algn="ctr"/>
            <a:r>
              <a:rPr lang="fr-BE" sz="1800" b="1" dirty="0" err="1"/>
              <a:t>Radinfrastrukturen</a:t>
            </a:r>
            <a:r>
              <a:rPr lang="fr-BE" sz="1800" b="1" dirty="0"/>
              <a:t> </a:t>
            </a:r>
            <a:r>
              <a:rPr lang="fr-BE" sz="1800" b="1" dirty="0" err="1"/>
              <a:t>schaffen</a:t>
            </a:r>
            <a:endParaRPr lang="fr-BE" sz="1800" b="1" dirty="0"/>
          </a:p>
        </p:txBody>
      </p:sp>
      <p:sp>
        <p:nvSpPr>
          <p:cNvPr id="4" name="Espace réservé du numéro de diapositive 1">
            <a:extLst>
              <a:ext uri="{FF2B5EF4-FFF2-40B4-BE49-F238E27FC236}">
                <a16:creationId xmlns:a16="http://schemas.microsoft.com/office/drawing/2014/main" id="{1103A4C3-B481-412D-F1AC-1389DE24734E}"/>
              </a:ext>
            </a:extLst>
          </p:cNvPr>
          <p:cNvSpPr>
            <a:spLocks noGrp="1"/>
          </p:cNvSpPr>
          <p:nvPr>
            <p:ph type="sldNum" sz="quarter" idx="7"/>
          </p:nvPr>
        </p:nvSpPr>
        <p:spPr>
          <a:xfrm>
            <a:off x="11640616" y="260648"/>
            <a:ext cx="433264" cy="272995"/>
          </a:xfrm>
        </p:spPr>
        <p:txBody>
          <a:bodyPr/>
          <a:lstStyle/>
          <a:p>
            <a:fld id="{B6F15528-21DE-4FAA-801E-634DDDAF4B2B}" type="slidenum">
              <a:rPr lang="fr-BE" smtClean="0"/>
              <a:pPr/>
              <a:t>49</a:t>
            </a:fld>
            <a:endParaRPr lang="fr-BE"/>
          </a:p>
        </p:txBody>
      </p:sp>
    </p:spTree>
    <p:extLst>
      <p:ext uri="{BB962C8B-B14F-4D97-AF65-F5344CB8AC3E}">
        <p14:creationId xmlns:p14="http://schemas.microsoft.com/office/powerpoint/2010/main" val="107249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5</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dirty="0" err="1"/>
              <a:t>Regionale</a:t>
            </a:r>
            <a:r>
              <a:rPr lang="fr-BE" dirty="0"/>
              <a:t> </a:t>
            </a:r>
            <a:r>
              <a:rPr lang="fr-BE" dirty="0" err="1"/>
              <a:t>Ambitionen</a:t>
            </a:r>
            <a:r>
              <a:rPr lang="fr-BE" dirty="0"/>
              <a:t>: STOP-</a:t>
            </a:r>
            <a:r>
              <a:rPr lang="fr-BE" dirty="0" err="1"/>
              <a:t>Prinzip</a:t>
            </a:r>
            <a:endParaRPr lang="fr-BE" dirty="0"/>
          </a:p>
        </p:txBody>
      </p:sp>
      <p:sp>
        <p:nvSpPr>
          <p:cNvPr id="21" name="Espace réservé du contenu 3">
            <a:extLst>
              <a:ext uri="{FF2B5EF4-FFF2-40B4-BE49-F238E27FC236}">
                <a16:creationId xmlns:a16="http://schemas.microsoft.com/office/drawing/2014/main" id="{BBB93109-784B-F19D-D7D9-6AA676EF2B93}"/>
              </a:ext>
            </a:extLst>
          </p:cNvPr>
          <p:cNvSpPr txBox="1">
            <a:spLocks/>
          </p:cNvSpPr>
          <p:nvPr/>
        </p:nvSpPr>
        <p:spPr>
          <a:xfrm>
            <a:off x="335361" y="1124744"/>
            <a:ext cx="6624736" cy="4568485"/>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spcAft>
                <a:spcPts val="600"/>
              </a:spcAft>
              <a:buNone/>
            </a:pPr>
            <a:r>
              <a:rPr lang="de-DE" sz="1800" dirty="0">
                <a:latin typeface="+mn-lt"/>
              </a:rPr>
              <a:t>Die einfache Nutzung des Autos und der damit verbundene Platzbedarf hemmen die Entstehung anderer Verkehrsträger.</a:t>
            </a:r>
          </a:p>
          <a:p>
            <a:pPr marL="0" indent="0" algn="just">
              <a:spcAft>
                <a:spcPts val="600"/>
              </a:spcAft>
              <a:buFontTx/>
              <a:buNone/>
            </a:pPr>
            <a:r>
              <a:rPr lang="fr-FR" sz="1800" dirty="0">
                <a:latin typeface="+mn-lt"/>
                <a:ea typeface="Tahoma" panose="020B0604030504040204" pitchFamily="34" charset="0"/>
                <a:cs typeface="Times New Roman" panose="02020603050405020304" pitchFamily="18" charset="0"/>
              </a:rPr>
              <a:t>Das </a:t>
            </a:r>
            <a:r>
              <a:rPr lang="fr-FR" sz="1800" b="1" dirty="0">
                <a:solidFill>
                  <a:schemeClr val="accent2"/>
                </a:solidFill>
                <a:latin typeface="+mn-lt"/>
                <a:ea typeface="Tahoma" panose="020B0604030504040204" pitchFamily="34" charset="0"/>
                <a:cs typeface="Times New Roman" panose="02020603050405020304" pitchFamily="18" charset="0"/>
              </a:rPr>
              <a:t>STOP-</a:t>
            </a:r>
            <a:r>
              <a:rPr lang="fr-FR" sz="1800" b="1" dirty="0" err="1">
                <a:solidFill>
                  <a:schemeClr val="accent2"/>
                </a:solidFill>
                <a:latin typeface="+mn-lt"/>
                <a:ea typeface="Tahoma" panose="020B0604030504040204" pitchFamily="34" charset="0"/>
                <a:cs typeface="Times New Roman" panose="02020603050405020304" pitchFamily="18" charset="0"/>
              </a:rPr>
              <a:t>Prinzip</a:t>
            </a:r>
            <a:r>
              <a:rPr lang="fr-FR" sz="1800" b="1" dirty="0">
                <a:solidFill>
                  <a:schemeClr val="accent2"/>
                </a:solidFill>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kehrt</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diesen</a:t>
            </a:r>
            <a:r>
              <a:rPr lang="fr-FR" sz="1800" dirty="0">
                <a:latin typeface="+mn-lt"/>
                <a:ea typeface="Tahoma" panose="020B0604030504040204" pitchFamily="34" charset="0"/>
                <a:cs typeface="Times New Roman" panose="02020603050405020304" pitchFamily="18" charset="0"/>
              </a:rPr>
              <a:t> Trend um, </a:t>
            </a:r>
            <a:r>
              <a:rPr lang="fr-FR" sz="1800" dirty="0" err="1">
                <a:latin typeface="+mn-lt"/>
                <a:ea typeface="Tahoma" panose="020B0604030504040204" pitchFamily="34" charset="0"/>
                <a:cs typeface="Times New Roman" panose="02020603050405020304" pitchFamily="18" charset="0"/>
              </a:rPr>
              <a:t>indem</a:t>
            </a:r>
            <a:r>
              <a:rPr lang="fr-FR" sz="1800" dirty="0">
                <a:latin typeface="+mn-lt"/>
                <a:ea typeface="Tahoma" panose="020B0604030504040204" pitchFamily="34" charset="0"/>
                <a:cs typeface="Times New Roman" panose="02020603050405020304" pitchFamily="18" charset="0"/>
              </a:rPr>
              <a:t> die </a:t>
            </a:r>
            <a:r>
              <a:rPr lang="fr-FR" sz="1800" dirty="0" err="1">
                <a:latin typeface="+mn-lt"/>
                <a:ea typeface="Tahoma" panose="020B0604030504040204" pitchFamily="34" charset="0"/>
                <a:cs typeface="Times New Roman" panose="02020603050405020304" pitchFamily="18" charset="0"/>
              </a:rPr>
              <a:t>verschiedenen</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Transportmittel</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hierarchisiert</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werden</a:t>
            </a:r>
            <a:r>
              <a:rPr lang="fr-FR" sz="1800" dirty="0">
                <a:latin typeface="+mn-lt"/>
                <a:ea typeface="Tahoma" panose="020B0604030504040204" pitchFamily="34" charset="0"/>
                <a:cs typeface="Times New Roman" panose="02020603050405020304" pitchFamily="18" charset="0"/>
              </a:rPr>
              <a:t>: Die </a:t>
            </a:r>
            <a:r>
              <a:rPr lang="fr-FR" sz="1800" dirty="0" err="1">
                <a:latin typeface="+mn-lt"/>
                <a:ea typeface="Tahoma" panose="020B0604030504040204" pitchFamily="34" charset="0"/>
                <a:cs typeface="Times New Roman" panose="02020603050405020304" pitchFamily="18" charset="0"/>
              </a:rPr>
              <a:t>Priorität</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wird</a:t>
            </a:r>
            <a:r>
              <a:rPr lang="fr-FR" sz="1800" dirty="0">
                <a:latin typeface="+mn-lt"/>
                <a:ea typeface="Tahoma" panose="020B0604030504040204" pitchFamily="34" charset="0"/>
                <a:cs typeface="Times New Roman" panose="02020603050405020304" pitchFamily="18" charset="0"/>
              </a:rPr>
              <a:t> den </a:t>
            </a:r>
            <a:r>
              <a:rPr lang="fr-FR" sz="1800" dirty="0" err="1">
                <a:latin typeface="+mn-lt"/>
                <a:ea typeface="Tahoma" panose="020B0604030504040204" pitchFamily="34" charset="0"/>
                <a:cs typeface="Times New Roman" panose="02020603050405020304" pitchFamily="18" charset="0"/>
              </a:rPr>
              <a:t>aktiven</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Verkehrsmitteln</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anschließend</a:t>
            </a:r>
            <a:r>
              <a:rPr lang="fr-FR" sz="1800" dirty="0">
                <a:latin typeface="+mn-lt"/>
                <a:ea typeface="Tahoma" panose="020B0604030504040204" pitchFamily="34" charset="0"/>
                <a:cs typeface="Times New Roman" panose="02020603050405020304" pitchFamily="18" charset="0"/>
              </a:rPr>
              <a:t> den </a:t>
            </a:r>
            <a:r>
              <a:rPr lang="fr-FR" sz="1800" dirty="0" err="1">
                <a:latin typeface="+mn-lt"/>
                <a:ea typeface="Tahoma" panose="020B0604030504040204" pitchFamily="34" charset="0"/>
                <a:cs typeface="Times New Roman" panose="02020603050405020304" pitchFamily="18" charset="0"/>
              </a:rPr>
              <a:t>kollektiven</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Transportmitteln</a:t>
            </a:r>
            <a:r>
              <a:rPr lang="fr-FR" sz="1800" dirty="0">
                <a:latin typeface="+mn-lt"/>
                <a:ea typeface="Tahoma" panose="020B0604030504040204" pitchFamily="34" charset="0"/>
                <a:cs typeface="Times New Roman" panose="02020603050405020304" pitchFamily="18" charset="0"/>
              </a:rPr>
              <a:t> und </a:t>
            </a:r>
            <a:r>
              <a:rPr lang="fr-FR" sz="1800" dirty="0" err="1">
                <a:latin typeface="+mn-lt"/>
                <a:ea typeface="Tahoma" panose="020B0604030504040204" pitchFamily="34" charset="0"/>
                <a:cs typeface="Times New Roman" panose="02020603050405020304" pitchFamily="18" charset="0"/>
              </a:rPr>
              <a:t>schließlich</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dem</a:t>
            </a:r>
            <a:r>
              <a:rPr lang="fr-FR" sz="1800" dirty="0">
                <a:latin typeface="+mn-lt"/>
                <a:ea typeface="Tahoma" panose="020B0604030504040204" pitchFamily="34" charset="0"/>
                <a:cs typeface="Times New Roman" panose="02020603050405020304" pitchFamily="18" charset="0"/>
              </a:rPr>
              <a:t> Auto </a:t>
            </a:r>
            <a:r>
              <a:rPr lang="fr-FR" sz="1800" dirty="0" err="1">
                <a:latin typeface="+mn-lt"/>
                <a:ea typeface="Tahoma" panose="020B0604030504040204" pitchFamily="34" charset="0"/>
                <a:cs typeface="Times New Roman" panose="02020603050405020304" pitchFamily="18" charset="0"/>
              </a:rPr>
              <a:t>gegeben</a:t>
            </a:r>
            <a:r>
              <a:rPr lang="fr-FR" sz="1800" dirty="0">
                <a:latin typeface="+mn-lt"/>
                <a:ea typeface="Tahoma" panose="020B0604030504040204" pitchFamily="34" charset="0"/>
                <a:cs typeface="Times New Roman" panose="02020603050405020304" pitchFamily="18" charset="0"/>
              </a:rPr>
              <a:t>. </a:t>
            </a:r>
          </a:p>
          <a:p>
            <a:pPr marL="0" indent="0" algn="just">
              <a:spcAft>
                <a:spcPts val="600"/>
              </a:spcAft>
              <a:buNone/>
            </a:pPr>
            <a:r>
              <a:rPr lang="de-DE" sz="1800" kern="100" dirty="0">
                <a:solidFill>
                  <a:srgbClr val="000000"/>
                </a:solidFill>
                <a:effectLst/>
                <a:latin typeface="+mn-lt"/>
                <a:ea typeface="Times New Roman" panose="02020603050405020304" pitchFamily="18" charset="0"/>
                <a:cs typeface="Times New Roman" panose="02020603050405020304" pitchFamily="18" charset="0"/>
              </a:rPr>
              <a:t>Dieser Grundsatz ist gerechtfertigt angesichts der anhaltenden Sättigung des Straßenverkehrs und der für den Verkehrsfluss notwendigen Kosten, der lokalen Folgen der bevorzugten Nutzung des Autos für Gesundheit, Sicherheit und Wohnumfeld.</a:t>
            </a:r>
            <a:endParaRPr lang="de-BE" sz="1800" kern="100" dirty="0">
              <a:effectLst/>
              <a:latin typeface="+mn-lt"/>
              <a:ea typeface="Aptos" panose="020B0004020202020204" pitchFamily="34" charset="0"/>
              <a:cs typeface="Times New Roman" panose="02020603050405020304" pitchFamily="18" charset="0"/>
            </a:endParaRPr>
          </a:p>
          <a:p>
            <a:pPr marL="0" indent="0" algn="just">
              <a:spcAft>
                <a:spcPts val="600"/>
              </a:spcAft>
              <a:buFontTx/>
              <a:buNone/>
            </a:pPr>
            <a:r>
              <a:rPr lang="fr-FR" sz="1800" dirty="0">
                <a:latin typeface="+mn-lt"/>
                <a:ea typeface="Tahoma" panose="020B0604030504040204" pitchFamily="34" charset="0"/>
                <a:cs typeface="Times New Roman" panose="02020603050405020304" pitchFamily="18" charset="0"/>
              </a:rPr>
              <a:t>Laut den </a:t>
            </a:r>
            <a:r>
              <a:rPr lang="fr-FR" sz="1800" dirty="0" err="1">
                <a:latin typeface="+mn-lt"/>
                <a:ea typeface="Tahoma" panose="020B0604030504040204" pitchFamily="34" charset="0"/>
                <a:cs typeface="Times New Roman" panose="02020603050405020304" pitchFamily="18" charset="0"/>
              </a:rPr>
              <a:t>regionalen</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Vorschriften</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Orientierungen</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im</a:t>
            </a:r>
            <a:r>
              <a:rPr lang="fr-FR" sz="1800" dirty="0">
                <a:latin typeface="+mn-lt"/>
                <a:ea typeface="Tahoma" panose="020B0604030504040204" pitchFamily="34" charset="0"/>
                <a:cs typeface="Times New Roman" panose="02020603050405020304" pitchFamily="18" charset="0"/>
              </a:rPr>
              <a:t> </a:t>
            </a:r>
            <a:r>
              <a:rPr lang="fr-FR" sz="1800" dirty="0" err="1">
                <a:latin typeface="+mn-lt"/>
                <a:ea typeface="Tahoma" panose="020B0604030504040204" pitchFamily="34" charset="0"/>
                <a:cs typeface="Times New Roman" panose="02020603050405020304" pitchFamily="18" charset="0"/>
              </a:rPr>
              <a:t>Lastenheft</a:t>
            </a:r>
            <a:r>
              <a:rPr lang="fr-FR" sz="1800" dirty="0">
                <a:latin typeface="+mn-lt"/>
                <a:ea typeface="Tahoma" panose="020B0604030504040204" pitchFamily="34" charset="0"/>
                <a:cs typeface="Times New Roman" panose="02020603050405020304" pitchFamily="18" charset="0"/>
              </a:rPr>
              <a:t> der </a:t>
            </a:r>
            <a:r>
              <a:rPr lang="fr-FR" sz="1800" dirty="0" err="1">
                <a:latin typeface="+mn-lt"/>
                <a:ea typeface="Tahoma" panose="020B0604030504040204" pitchFamily="34" charset="0"/>
                <a:cs typeface="Times New Roman" panose="02020603050405020304" pitchFamily="18" charset="0"/>
              </a:rPr>
              <a:t>Studie</a:t>
            </a:r>
            <a:r>
              <a:rPr lang="fr-FR" sz="1800" dirty="0">
                <a:latin typeface="+mn-lt"/>
                <a:ea typeface="Tahoma" panose="020B0604030504040204" pitchFamily="34" charset="0"/>
                <a:cs typeface="Times New Roman" panose="02020603050405020304" pitchFamily="18" charset="0"/>
              </a:rPr>
              <a:t>)</a:t>
            </a:r>
            <a:r>
              <a:rPr lang="fr-FR" sz="1800" b="1" dirty="0">
                <a:latin typeface="+mn-lt"/>
                <a:ea typeface="Tahoma" panose="020B0604030504040204" pitchFamily="34" charset="0"/>
                <a:cs typeface="Times New Roman" panose="02020603050405020304" pitchFamily="18" charset="0"/>
              </a:rPr>
              <a:t> </a:t>
            </a:r>
            <a:r>
              <a:rPr lang="fr-FR" sz="1800" b="1" dirty="0" err="1">
                <a:latin typeface="+mn-lt"/>
                <a:ea typeface="Tahoma" panose="020B0604030504040204" pitchFamily="34" charset="0"/>
                <a:cs typeface="Times New Roman" panose="02020603050405020304" pitchFamily="18" charset="0"/>
              </a:rPr>
              <a:t>muss</a:t>
            </a:r>
            <a:r>
              <a:rPr lang="fr-FR" sz="1800" b="1" dirty="0">
                <a:latin typeface="+mn-lt"/>
                <a:ea typeface="Tahoma" panose="020B0604030504040204" pitchFamily="34" charset="0"/>
                <a:cs typeface="Times New Roman" panose="02020603050405020304" pitchFamily="18" charset="0"/>
              </a:rPr>
              <a:t> der KMP </a:t>
            </a:r>
            <a:r>
              <a:rPr lang="fr-FR" sz="1800" b="1" dirty="0" err="1">
                <a:latin typeface="+mn-lt"/>
                <a:ea typeface="Tahoma" panose="020B0604030504040204" pitchFamily="34" charset="0"/>
                <a:cs typeface="Times New Roman" panose="02020603050405020304" pitchFamily="18" charset="0"/>
              </a:rPr>
              <a:t>dem</a:t>
            </a:r>
            <a:r>
              <a:rPr lang="fr-FR" sz="1800" b="1" dirty="0">
                <a:latin typeface="+mn-lt"/>
                <a:ea typeface="Tahoma" panose="020B0604030504040204" pitchFamily="34" charset="0"/>
                <a:cs typeface="Times New Roman" panose="02020603050405020304" pitchFamily="18" charset="0"/>
              </a:rPr>
              <a:t> STOP-</a:t>
            </a:r>
            <a:r>
              <a:rPr lang="fr-FR" sz="1800" b="1" dirty="0" err="1">
                <a:latin typeface="+mn-lt"/>
                <a:ea typeface="Tahoma" panose="020B0604030504040204" pitchFamily="34" charset="0"/>
                <a:cs typeface="Times New Roman" panose="02020603050405020304" pitchFamily="18" charset="0"/>
              </a:rPr>
              <a:t>Prinzip</a:t>
            </a:r>
            <a:r>
              <a:rPr lang="fr-FR" sz="1800" b="1" dirty="0">
                <a:latin typeface="+mn-lt"/>
                <a:ea typeface="Tahoma" panose="020B0604030504040204" pitchFamily="34" charset="0"/>
                <a:cs typeface="Times New Roman" panose="02020603050405020304" pitchFamily="18" charset="0"/>
              </a:rPr>
              <a:t> </a:t>
            </a:r>
            <a:r>
              <a:rPr lang="fr-FR" sz="1800" b="1" dirty="0" err="1">
                <a:latin typeface="+mn-lt"/>
                <a:ea typeface="Tahoma" panose="020B0604030504040204" pitchFamily="34" charset="0"/>
                <a:cs typeface="Times New Roman" panose="02020603050405020304" pitchFamily="18" charset="0"/>
              </a:rPr>
              <a:t>genügen</a:t>
            </a:r>
            <a:r>
              <a:rPr lang="fr-FR" sz="1800" dirty="0">
                <a:latin typeface="+mn-lt"/>
                <a:ea typeface="Tahoma" panose="020B0604030504040204" pitchFamily="34" charset="0"/>
                <a:cs typeface="Times New Roman" panose="02020603050405020304" pitchFamily="18" charset="0"/>
              </a:rPr>
              <a:t>. </a:t>
            </a:r>
            <a:endParaRPr lang="fr-BE" sz="1800" dirty="0">
              <a:latin typeface="+mn-lt"/>
            </a:endParaRPr>
          </a:p>
        </p:txBody>
      </p:sp>
      <p:pic>
        <p:nvPicPr>
          <p:cNvPr id="23" name="Image 22">
            <a:extLst>
              <a:ext uri="{FF2B5EF4-FFF2-40B4-BE49-F238E27FC236}">
                <a16:creationId xmlns:a16="http://schemas.microsoft.com/office/drawing/2014/main" id="{D18D122A-B3FA-9781-1852-C7D5C9CC8A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 r="3082"/>
          <a:stretch/>
        </p:blipFill>
        <p:spPr bwMode="auto">
          <a:xfrm>
            <a:off x="7455101" y="1556400"/>
            <a:ext cx="4545555" cy="3753513"/>
          </a:xfrm>
          <a:prstGeom prst="rect">
            <a:avLst/>
          </a:prstGeom>
          <a:noFill/>
          <a:ln>
            <a:noFill/>
          </a:ln>
          <a:extLst>
            <a:ext uri="{53640926-AAD7-44D8-BBD7-CCE9431645EC}">
              <a14:shadowObscured xmlns:a14="http://schemas.microsoft.com/office/drawing/2010/main"/>
            </a:ext>
          </a:extLst>
        </p:spPr>
      </p:pic>
      <p:sp>
        <p:nvSpPr>
          <p:cNvPr id="24" name="ZoneTexte 23">
            <a:extLst>
              <a:ext uri="{FF2B5EF4-FFF2-40B4-BE49-F238E27FC236}">
                <a16:creationId xmlns:a16="http://schemas.microsoft.com/office/drawing/2014/main" id="{05CDC939-8623-F401-0BE2-EF4677034A7D}"/>
              </a:ext>
            </a:extLst>
          </p:cNvPr>
          <p:cNvSpPr txBox="1"/>
          <p:nvPr/>
        </p:nvSpPr>
        <p:spPr>
          <a:xfrm>
            <a:off x="7455101" y="1238993"/>
            <a:ext cx="4545555" cy="338554"/>
          </a:xfrm>
          <a:prstGeom prst="rect">
            <a:avLst/>
          </a:prstGeom>
          <a:solidFill>
            <a:schemeClr val="bg1">
              <a:lumMod val="95000"/>
            </a:schemeClr>
          </a:solidFill>
        </p:spPr>
        <p:txBody>
          <a:bodyPr wrap="square">
            <a:spAutoFit/>
          </a:bodyPr>
          <a:lstStyle/>
          <a:p>
            <a:pPr algn="ctr"/>
            <a:r>
              <a:rPr lang="fr-BE" sz="1600" i="1" dirty="0" err="1">
                <a:solidFill>
                  <a:schemeClr val="bg2">
                    <a:lumMod val="10000"/>
                  </a:schemeClr>
                </a:solidFill>
                <a:latin typeface="Calibri Light" panose="020F0302020204030204" pitchFamily="34" charset="0"/>
                <a:cs typeface="Times New Roman" panose="02020603050405020304" pitchFamily="18" charset="0"/>
              </a:rPr>
              <a:t>Schema</a:t>
            </a:r>
            <a:r>
              <a:rPr lang="fr-BE" sz="1600" i="1" dirty="0">
                <a:solidFill>
                  <a:schemeClr val="bg2">
                    <a:lumMod val="10000"/>
                  </a:schemeClr>
                </a:solidFill>
                <a:latin typeface="Calibri Light" panose="020F0302020204030204" pitchFamily="34" charset="0"/>
                <a:cs typeface="Times New Roman" panose="02020603050405020304" pitchFamily="18" charset="0"/>
              </a:rPr>
              <a:t> des STOP-</a:t>
            </a:r>
            <a:r>
              <a:rPr lang="fr-BE" sz="1600" i="1" dirty="0" err="1">
                <a:solidFill>
                  <a:schemeClr val="bg2">
                    <a:lumMod val="10000"/>
                  </a:schemeClr>
                </a:solidFill>
                <a:latin typeface="Calibri Light" panose="020F0302020204030204" pitchFamily="34" charset="0"/>
                <a:cs typeface="Times New Roman" panose="02020603050405020304" pitchFamily="18" charset="0"/>
              </a:rPr>
              <a:t>Prinzips</a:t>
            </a:r>
            <a:endParaRPr lang="fr-BE" sz="1600" i="1" dirty="0">
              <a:solidFill>
                <a:schemeClr val="bg2">
                  <a:lumMod val="10000"/>
                </a:schemeClr>
              </a:solidFill>
              <a:latin typeface="Calibri Light" panose="020F0302020204030204" pitchFamily="34" charset="0"/>
              <a:cs typeface="Times New Roman" panose="02020603050405020304" pitchFamily="18" charset="0"/>
            </a:endParaRPr>
          </a:p>
        </p:txBody>
      </p:sp>
      <p:sp>
        <p:nvSpPr>
          <p:cNvPr id="22" name="ZoneTexte 21">
            <a:extLst>
              <a:ext uri="{FF2B5EF4-FFF2-40B4-BE49-F238E27FC236}">
                <a16:creationId xmlns:a16="http://schemas.microsoft.com/office/drawing/2014/main" id="{286C28DC-42B2-96B7-EE5D-B69D925E3395}"/>
              </a:ext>
            </a:extLst>
          </p:cNvPr>
          <p:cNvSpPr txBox="1"/>
          <p:nvPr/>
        </p:nvSpPr>
        <p:spPr>
          <a:xfrm>
            <a:off x="10920536" y="6458852"/>
            <a:ext cx="1080120" cy="276999"/>
          </a:xfrm>
          <a:prstGeom prst="rect">
            <a:avLst/>
          </a:prstGeom>
          <a:noFill/>
        </p:spPr>
        <p:txBody>
          <a:bodyPr wrap="square">
            <a:spAutoFit/>
          </a:bodyPr>
          <a:lstStyle/>
          <a:p>
            <a:pPr algn="r"/>
            <a:r>
              <a:rPr lang="fr-BE" sz="1200" i="1">
                <a:solidFill>
                  <a:schemeClr val="bg2">
                    <a:lumMod val="50000"/>
                  </a:schemeClr>
                </a:solidFill>
                <a:latin typeface="Calibri Light" panose="020F0302020204030204" pitchFamily="34" charset="0"/>
                <a:cs typeface="Times New Roman" panose="02020603050405020304" pitchFamily="18" charset="0"/>
              </a:rPr>
              <a:t>Source : SPW</a:t>
            </a:r>
          </a:p>
        </p:txBody>
      </p:sp>
    </p:spTree>
    <p:extLst>
      <p:ext uri="{BB962C8B-B14F-4D97-AF65-F5344CB8AC3E}">
        <p14:creationId xmlns:p14="http://schemas.microsoft.com/office/powerpoint/2010/main" val="3794706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E2F51A-A807-04D3-BC8C-9C328763EDA9}"/>
              </a:ext>
            </a:extLst>
          </p:cNvPr>
          <p:cNvSpPr>
            <a:spLocks noGrp="1"/>
          </p:cNvSpPr>
          <p:nvPr>
            <p:ph type="sldNum" sz="quarter" idx="7"/>
          </p:nvPr>
        </p:nvSpPr>
        <p:spPr/>
        <p:txBody>
          <a:bodyPr/>
          <a:lstStyle/>
          <a:p>
            <a:fld id="{B6F15528-21DE-4FAA-801E-634DDDAF4B2B}" type="slidenum">
              <a:rPr lang="fr-BE" smtClean="0"/>
              <a:pPr/>
              <a:t>50</a:t>
            </a:fld>
            <a:endParaRPr lang="fr-BE"/>
          </a:p>
        </p:txBody>
      </p:sp>
      <p:sp>
        <p:nvSpPr>
          <p:cNvPr id="3" name="Titre 2">
            <a:extLst>
              <a:ext uri="{FF2B5EF4-FFF2-40B4-BE49-F238E27FC236}">
                <a16:creationId xmlns:a16="http://schemas.microsoft.com/office/drawing/2014/main" id="{66E4C4AE-9047-4FE9-F9DD-A3208D21F6E2}"/>
              </a:ext>
            </a:extLst>
          </p:cNvPr>
          <p:cNvSpPr>
            <a:spLocks noGrp="1"/>
          </p:cNvSpPr>
          <p:nvPr>
            <p:ph type="title"/>
          </p:nvPr>
        </p:nvSpPr>
        <p:spPr/>
        <p:txBody>
          <a:bodyPr/>
          <a:lstStyle/>
          <a:p>
            <a:r>
              <a:rPr lang="fr-BE" dirty="0" err="1"/>
              <a:t>Parken</a:t>
            </a:r>
            <a:r>
              <a:rPr lang="fr-BE" dirty="0"/>
              <a:t> mit </a:t>
            </a:r>
            <a:r>
              <a:rPr lang="fr-BE" dirty="0" err="1"/>
              <a:t>dem</a:t>
            </a:r>
            <a:r>
              <a:rPr lang="fr-BE" dirty="0"/>
              <a:t> Rad</a:t>
            </a:r>
          </a:p>
        </p:txBody>
      </p:sp>
      <p:pic>
        <p:nvPicPr>
          <p:cNvPr id="5" name="Picture 2" descr="Arceau vélo sur platine | Seton Belgique">
            <a:extLst>
              <a:ext uri="{FF2B5EF4-FFF2-40B4-BE49-F238E27FC236}">
                <a16:creationId xmlns:a16="http://schemas.microsoft.com/office/drawing/2014/main" id="{4CF8AE7D-421D-6399-1E61-360990328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11" y="4286771"/>
            <a:ext cx="3322636" cy="24545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bri vélo à toit polycarbonate | Devis">
            <a:extLst>
              <a:ext uri="{FF2B5EF4-FFF2-40B4-BE49-F238E27FC236}">
                <a16:creationId xmlns:a16="http://schemas.microsoft.com/office/drawing/2014/main" id="{A2F6C613-5376-ACA3-D3F6-2865772CA1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7" b="9977"/>
          <a:stretch/>
        </p:blipFill>
        <p:spPr bwMode="auto">
          <a:xfrm>
            <a:off x="4334835" y="4276792"/>
            <a:ext cx="3582368" cy="2437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tationnement vélo | Schaerbeek">
            <a:extLst>
              <a:ext uri="{FF2B5EF4-FFF2-40B4-BE49-F238E27FC236}">
                <a16:creationId xmlns:a16="http://schemas.microsoft.com/office/drawing/2014/main" id="{39BB037F-89B2-5341-8E77-1CB880C7F7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0735" y="4295363"/>
            <a:ext cx="3249881" cy="2437411"/>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3">
            <a:extLst>
              <a:ext uri="{FF2B5EF4-FFF2-40B4-BE49-F238E27FC236}">
                <a16:creationId xmlns:a16="http://schemas.microsoft.com/office/drawing/2014/main" id="{5A7B7446-6A21-3E5D-BB08-5B757E835ABA}"/>
              </a:ext>
            </a:extLst>
          </p:cNvPr>
          <p:cNvSpPr txBox="1">
            <a:spLocks/>
          </p:cNvSpPr>
          <p:nvPr/>
        </p:nvSpPr>
        <p:spPr>
          <a:xfrm>
            <a:off x="7917203" y="1514401"/>
            <a:ext cx="4011445" cy="17503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pPr>
            <a:r>
              <a:rPr lang="fr-BE" sz="1800" dirty="0" err="1">
                <a:solidFill>
                  <a:srgbClr val="000000"/>
                </a:solidFill>
              </a:rPr>
              <a:t>Bügel</a:t>
            </a:r>
            <a:r>
              <a:rPr lang="fr-BE" sz="1800" dirty="0">
                <a:solidFill>
                  <a:srgbClr val="000000"/>
                </a:solidFill>
              </a:rPr>
              <a:t>: </a:t>
            </a:r>
            <a:r>
              <a:rPr lang="fr-BE" sz="1800" dirty="0" err="1">
                <a:solidFill>
                  <a:srgbClr val="000000"/>
                </a:solidFill>
              </a:rPr>
              <a:t>kurze</a:t>
            </a:r>
            <a:r>
              <a:rPr lang="fr-BE" sz="1800" dirty="0">
                <a:solidFill>
                  <a:srgbClr val="000000"/>
                </a:solidFill>
              </a:rPr>
              <a:t> </a:t>
            </a:r>
            <a:r>
              <a:rPr lang="fr-BE" sz="1800" dirty="0" err="1">
                <a:solidFill>
                  <a:srgbClr val="000000"/>
                </a:solidFill>
              </a:rPr>
              <a:t>Dauer</a:t>
            </a:r>
            <a:r>
              <a:rPr lang="fr-BE" sz="1800" dirty="0">
                <a:solidFill>
                  <a:srgbClr val="000000"/>
                </a:solidFill>
              </a:rPr>
              <a:t> </a:t>
            </a:r>
          </a:p>
          <a:p>
            <a:pPr>
              <a:spcBef>
                <a:spcPts val="600"/>
              </a:spcBef>
            </a:pPr>
            <a:r>
              <a:rPr lang="fr-BE" sz="1800" dirty="0" err="1">
                <a:solidFill>
                  <a:srgbClr val="000000"/>
                </a:solidFill>
              </a:rPr>
              <a:t>Fahrradunterstand</a:t>
            </a:r>
            <a:r>
              <a:rPr lang="fr-BE" sz="1800" dirty="0">
                <a:solidFill>
                  <a:srgbClr val="000000"/>
                </a:solidFill>
              </a:rPr>
              <a:t>: </a:t>
            </a:r>
            <a:r>
              <a:rPr lang="fr-BE" sz="1800" dirty="0" err="1">
                <a:solidFill>
                  <a:srgbClr val="000000"/>
                </a:solidFill>
              </a:rPr>
              <a:t>kurze</a:t>
            </a:r>
            <a:r>
              <a:rPr lang="fr-BE" sz="1800" dirty="0">
                <a:solidFill>
                  <a:srgbClr val="000000"/>
                </a:solidFill>
              </a:rPr>
              <a:t> bis </a:t>
            </a:r>
            <a:r>
              <a:rPr lang="fr-BE" sz="1800" dirty="0" err="1">
                <a:solidFill>
                  <a:srgbClr val="000000"/>
                </a:solidFill>
              </a:rPr>
              <a:t>mittlere</a:t>
            </a:r>
            <a:r>
              <a:rPr lang="fr-BE" sz="1800" dirty="0">
                <a:solidFill>
                  <a:srgbClr val="000000"/>
                </a:solidFill>
              </a:rPr>
              <a:t> </a:t>
            </a:r>
            <a:r>
              <a:rPr lang="fr-BE" sz="1800" dirty="0" err="1">
                <a:solidFill>
                  <a:srgbClr val="000000"/>
                </a:solidFill>
              </a:rPr>
              <a:t>Dauer</a:t>
            </a:r>
            <a:endParaRPr lang="fr-BE" sz="1800" dirty="0">
              <a:solidFill>
                <a:srgbClr val="000000"/>
              </a:solidFill>
            </a:endParaRPr>
          </a:p>
          <a:p>
            <a:pPr>
              <a:spcBef>
                <a:spcPts val="600"/>
              </a:spcBef>
            </a:pPr>
            <a:r>
              <a:rPr lang="fr-BE" sz="1800" dirty="0" err="1">
                <a:solidFill>
                  <a:srgbClr val="000000"/>
                </a:solidFill>
              </a:rPr>
              <a:t>Fahrradlokal</a:t>
            </a:r>
            <a:r>
              <a:rPr lang="fr-BE" sz="1800" dirty="0">
                <a:solidFill>
                  <a:srgbClr val="000000"/>
                </a:solidFill>
              </a:rPr>
              <a:t>: </a:t>
            </a:r>
            <a:r>
              <a:rPr lang="fr-BE" sz="1800" dirty="0" err="1">
                <a:solidFill>
                  <a:srgbClr val="000000"/>
                </a:solidFill>
              </a:rPr>
              <a:t>im</a:t>
            </a:r>
            <a:r>
              <a:rPr lang="fr-BE" sz="1800" dirty="0">
                <a:solidFill>
                  <a:srgbClr val="000000"/>
                </a:solidFill>
              </a:rPr>
              <a:t> </a:t>
            </a:r>
            <a:r>
              <a:rPr lang="fr-BE" sz="1800" dirty="0" err="1">
                <a:solidFill>
                  <a:srgbClr val="000000"/>
                </a:solidFill>
              </a:rPr>
              <a:t>Rahmen</a:t>
            </a:r>
            <a:r>
              <a:rPr lang="fr-BE" sz="1800" dirty="0">
                <a:solidFill>
                  <a:srgbClr val="000000"/>
                </a:solidFill>
              </a:rPr>
              <a:t> von </a:t>
            </a:r>
            <a:r>
              <a:rPr lang="fr-BE" sz="1800" dirty="0" err="1">
                <a:solidFill>
                  <a:srgbClr val="000000"/>
                </a:solidFill>
              </a:rPr>
              <a:t>Immobilienprojekten</a:t>
            </a:r>
            <a:endParaRPr lang="fr-BE" sz="1800" dirty="0">
              <a:solidFill>
                <a:srgbClr val="000000"/>
              </a:solidFill>
            </a:endParaRPr>
          </a:p>
          <a:p>
            <a:pPr>
              <a:spcBef>
                <a:spcPts val="600"/>
              </a:spcBef>
            </a:pPr>
            <a:r>
              <a:rPr lang="fr-BE" sz="1800" dirty="0" err="1">
                <a:solidFill>
                  <a:srgbClr val="000000"/>
                </a:solidFill>
              </a:rPr>
              <a:t>Fahrradbox</a:t>
            </a:r>
            <a:r>
              <a:rPr lang="fr-BE" sz="1800" dirty="0">
                <a:solidFill>
                  <a:srgbClr val="000000"/>
                </a:solidFill>
              </a:rPr>
              <a:t>: </a:t>
            </a:r>
            <a:r>
              <a:rPr lang="fr-BE" sz="1800" dirty="0" err="1">
                <a:solidFill>
                  <a:srgbClr val="000000"/>
                </a:solidFill>
              </a:rPr>
              <a:t>strukturiende</a:t>
            </a:r>
            <a:r>
              <a:rPr lang="fr-BE" sz="1800" dirty="0">
                <a:solidFill>
                  <a:srgbClr val="000000"/>
                </a:solidFill>
              </a:rPr>
              <a:t> </a:t>
            </a:r>
            <a:r>
              <a:rPr lang="fr-BE" sz="1800" dirty="0" err="1">
                <a:solidFill>
                  <a:srgbClr val="000000"/>
                </a:solidFill>
              </a:rPr>
              <a:t>Haltestellen</a:t>
            </a:r>
            <a:r>
              <a:rPr lang="fr-BE" sz="1800" dirty="0">
                <a:solidFill>
                  <a:srgbClr val="000000"/>
                </a:solidFill>
              </a:rPr>
              <a:t> des </a:t>
            </a:r>
            <a:r>
              <a:rPr lang="fr-BE" sz="1800" dirty="0" err="1">
                <a:solidFill>
                  <a:srgbClr val="000000"/>
                </a:solidFill>
              </a:rPr>
              <a:t>öffentlichen</a:t>
            </a:r>
            <a:r>
              <a:rPr lang="fr-BE" sz="1800" dirty="0">
                <a:solidFill>
                  <a:srgbClr val="000000"/>
                </a:solidFill>
              </a:rPr>
              <a:t> </a:t>
            </a:r>
            <a:r>
              <a:rPr lang="fr-BE" sz="1800" dirty="0" err="1">
                <a:solidFill>
                  <a:srgbClr val="000000"/>
                </a:solidFill>
              </a:rPr>
              <a:t>Nahverkehrs</a:t>
            </a:r>
            <a:r>
              <a:rPr lang="fr-BE" sz="1800" dirty="0">
                <a:solidFill>
                  <a:srgbClr val="000000"/>
                </a:solidFill>
              </a:rPr>
              <a:t> </a:t>
            </a:r>
          </a:p>
        </p:txBody>
      </p:sp>
      <p:sp>
        <p:nvSpPr>
          <p:cNvPr id="9" name="ZoneTexte 8">
            <a:extLst>
              <a:ext uri="{FF2B5EF4-FFF2-40B4-BE49-F238E27FC236}">
                <a16:creationId xmlns:a16="http://schemas.microsoft.com/office/drawing/2014/main" id="{7F80BA60-CA79-71B4-E9BC-69E5D7DD2F88}"/>
              </a:ext>
            </a:extLst>
          </p:cNvPr>
          <p:cNvSpPr txBox="1"/>
          <p:nvPr/>
        </p:nvSpPr>
        <p:spPr>
          <a:xfrm>
            <a:off x="7917203" y="1052736"/>
            <a:ext cx="3507389" cy="461665"/>
          </a:xfrm>
          <a:prstGeom prst="rect">
            <a:avLst/>
          </a:prstGeom>
          <a:noFill/>
        </p:spPr>
        <p:txBody>
          <a:bodyPr wrap="square">
            <a:spAutoFit/>
          </a:bodyPr>
          <a:lstStyle/>
          <a:p>
            <a:r>
              <a:rPr lang="fr-BE" sz="2400" b="1" dirty="0">
                <a:solidFill>
                  <a:schemeClr val="accent1"/>
                </a:solidFill>
                <a:latin typeface="Calibri "/>
                <a:cs typeface="Calibri Light" panose="020F0302020204030204" pitchFamily="34" charset="0"/>
              </a:rPr>
              <a:t>Wahl der </a:t>
            </a:r>
            <a:r>
              <a:rPr lang="fr-BE" sz="2400" b="1" dirty="0" err="1">
                <a:solidFill>
                  <a:schemeClr val="accent1"/>
                </a:solidFill>
                <a:latin typeface="Calibri "/>
                <a:cs typeface="Calibri Light" panose="020F0302020204030204" pitchFamily="34" charset="0"/>
              </a:rPr>
              <a:t>Infrastruktur</a:t>
            </a:r>
            <a:endParaRPr lang="fr-BE" sz="2400" b="1" dirty="0">
              <a:solidFill>
                <a:schemeClr val="accent1"/>
              </a:solidFill>
              <a:latin typeface="Calibri "/>
              <a:cs typeface="Calibri Light" panose="020F0302020204030204" pitchFamily="34" charset="0"/>
            </a:endParaRPr>
          </a:p>
        </p:txBody>
      </p:sp>
      <p:sp>
        <p:nvSpPr>
          <p:cNvPr id="11" name="Espace réservé du contenu 3">
            <a:extLst>
              <a:ext uri="{FF2B5EF4-FFF2-40B4-BE49-F238E27FC236}">
                <a16:creationId xmlns:a16="http://schemas.microsoft.com/office/drawing/2014/main" id="{90CA5CA3-2132-5D2E-6E6F-9B6589E0CDE6}"/>
              </a:ext>
            </a:extLst>
          </p:cNvPr>
          <p:cNvSpPr txBox="1">
            <a:spLocks/>
          </p:cNvSpPr>
          <p:nvPr/>
        </p:nvSpPr>
        <p:spPr>
          <a:xfrm>
            <a:off x="397149" y="969715"/>
            <a:ext cx="7081373" cy="2259261"/>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5"/>
              </a:buBlip>
              <a:tabLst/>
              <a:defRPr sz="2400" kern="1200">
                <a:solidFill>
                  <a:srgbClr val="262626"/>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00ACA3"/>
              </a:buClr>
              <a:buFont typeface="Arial" panose="020B0604020202020204" pitchFamily="34" charset="0"/>
              <a:buChar char="•"/>
              <a:defRPr sz="1800" kern="1200">
                <a:solidFill>
                  <a:srgbClr val="262626"/>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chemeClr val="accent1"/>
              </a:buClr>
              <a:buFont typeface="Poppins" panose="00000500000000000000" pitchFamily="2" charset="0"/>
              <a:buChar char="–"/>
              <a:defRPr sz="1600" kern="1200">
                <a:solidFill>
                  <a:srgbClr val="262626"/>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rgbClr val="262626"/>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800" dirty="0" err="1">
                <a:solidFill>
                  <a:srgbClr val="000000"/>
                </a:solidFill>
              </a:rPr>
              <a:t>Zusätzlich</a:t>
            </a:r>
            <a:r>
              <a:rPr lang="fr-BE" sz="1800" dirty="0">
                <a:solidFill>
                  <a:srgbClr val="000000"/>
                </a:solidFill>
              </a:rPr>
              <a:t> </a:t>
            </a:r>
            <a:r>
              <a:rPr lang="fr-BE" sz="1800" dirty="0" err="1">
                <a:solidFill>
                  <a:srgbClr val="000000"/>
                </a:solidFill>
              </a:rPr>
              <a:t>zum</a:t>
            </a:r>
            <a:r>
              <a:rPr lang="fr-BE" sz="1800" dirty="0">
                <a:solidFill>
                  <a:srgbClr val="000000"/>
                </a:solidFill>
              </a:rPr>
              <a:t> </a:t>
            </a:r>
            <a:r>
              <a:rPr lang="fr-BE" sz="1800" dirty="0" err="1">
                <a:solidFill>
                  <a:srgbClr val="000000"/>
                </a:solidFill>
              </a:rPr>
              <a:t>neuen</a:t>
            </a:r>
            <a:r>
              <a:rPr lang="fr-BE" sz="1800" dirty="0">
                <a:solidFill>
                  <a:srgbClr val="000000"/>
                </a:solidFill>
              </a:rPr>
              <a:t> </a:t>
            </a:r>
            <a:r>
              <a:rPr lang="fr-BE" sz="1800" dirty="0" err="1">
                <a:solidFill>
                  <a:srgbClr val="000000"/>
                </a:solidFill>
              </a:rPr>
              <a:t>Angebot</a:t>
            </a:r>
            <a:r>
              <a:rPr lang="fr-BE" sz="1800" dirty="0">
                <a:solidFill>
                  <a:srgbClr val="000000"/>
                </a:solidFill>
              </a:rPr>
              <a:t> </a:t>
            </a:r>
            <a:r>
              <a:rPr lang="fr-BE" sz="1800" dirty="0" err="1">
                <a:solidFill>
                  <a:srgbClr val="000000"/>
                </a:solidFill>
              </a:rPr>
              <a:t>im</a:t>
            </a:r>
            <a:r>
              <a:rPr lang="fr-BE" sz="1800" dirty="0">
                <a:solidFill>
                  <a:srgbClr val="000000"/>
                </a:solidFill>
              </a:rPr>
              <a:t> </a:t>
            </a:r>
            <a:r>
              <a:rPr lang="fr-BE" sz="1800" dirty="0" err="1">
                <a:solidFill>
                  <a:srgbClr val="000000"/>
                </a:solidFill>
              </a:rPr>
              <a:t>Rahmen</a:t>
            </a:r>
            <a:r>
              <a:rPr lang="fr-BE" sz="1800" dirty="0">
                <a:solidFill>
                  <a:srgbClr val="000000"/>
                </a:solidFill>
              </a:rPr>
              <a:t> des PIWACY </a:t>
            </a:r>
            <a:r>
              <a:rPr lang="fr-BE" sz="1800" dirty="0" err="1">
                <a:solidFill>
                  <a:srgbClr val="000000"/>
                </a:solidFill>
              </a:rPr>
              <a:t>müssen</a:t>
            </a:r>
            <a:r>
              <a:rPr lang="fr-BE" sz="1800" dirty="0">
                <a:solidFill>
                  <a:srgbClr val="000000"/>
                </a:solidFill>
              </a:rPr>
              <a:t> </a:t>
            </a:r>
            <a:r>
              <a:rPr lang="fr-BE" sz="1800" dirty="0" err="1">
                <a:solidFill>
                  <a:srgbClr val="000000"/>
                </a:solidFill>
              </a:rPr>
              <a:t>folgende</a:t>
            </a:r>
            <a:r>
              <a:rPr lang="fr-BE" sz="1800" dirty="0">
                <a:solidFill>
                  <a:srgbClr val="000000"/>
                </a:solidFill>
              </a:rPr>
              <a:t> </a:t>
            </a:r>
            <a:r>
              <a:rPr lang="fr-BE" sz="1800" dirty="0" err="1">
                <a:solidFill>
                  <a:srgbClr val="000000"/>
                </a:solidFill>
              </a:rPr>
              <a:t>Aktionen</a:t>
            </a:r>
            <a:r>
              <a:rPr lang="fr-BE" sz="1800" dirty="0">
                <a:solidFill>
                  <a:srgbClr val="000000"/>
                </a:solidFill>
              </a:rPr>
              <a:t> </a:t>
            </a:r>
            <a:r>
              <a:rPr lang="fr-BE" sz="1800" dirty="0" err="1">
                <a:solidFill>
                  <a:srgbClr val="000000"/>
                </a:solidFill>
              </a:rPr>
              <a:t>durchgeführt</a:t>
            </a:r>
            <a:r>
              <a:rPr lang="fr-BE" sz="1800" dirty="0">
                <a:solidFill>
                  <a:srgbClr val="000000"/>
                </a:solidFill>
              </a:rPr>
              <a:t> </a:t>
            </a:r>
            <a:r>
              <a:rPr lang="fr-BE" sz="1800" dirty="0" err="1">
                <a:solidFill>
                  <a:srgbClr val="000000"/>
                </a:solidFill>
              </a:rPr>
              <a:t>werden</a:t>
            </a:r>
            <a:r>
              <a:rPr lang="fr-BE" sz="1800" dirty="0">
                <a:solidFill>
                  <a:srgbClr val="000000"/>
                </a:solidFill>
              </a:rPr>
              <a:t>:</a:t>
            </a:r>
          </a:p>
          <a:p>
            <a:pPr algn="just">
              <a:buFont typeface="Arial" panose="020B0604020202020204" pitchFamily="34" charset="0"/>
              <a:buChar char="•"/>
            </a:pPr>
            <a:r>
              <a:rPr lang="fr-BE" sz="1800" dirty="0" err="1">
                <a:solidFill>
                  <a:srgbClr val="000000"/>
                </a:solidFill>
              </a:rPr>
              <a:t>Ein</a:t>
            </a:r>
            <a:r>
              <a:rPr lang="fr-BE" sz="1800" dirty="0">
                <a:solidFill>
                  <a:srgbClr val="000000"/>
                </a:solidFill>
              </a:rPr>
              <a:t> </a:t>
            </a:r>
            <a:r>
              <a:rPr lang="fr-BE" sz="1800" dirty="0" err="1">
                <a:solidFill>
                  <a:srgbClr val="000000"/>
                </a:solidFill>
              </a:rPr>
              <a:t>Angebot</a:t>
            </a:r>
            <a:r>
              <a:rPr lang="fr-BE" sz="1800" dirty="0">
                <a:solidFill>
                  <a:srgbClr val="000000"/>
                </a:solidFill>
              </a:rPr>
              <a:t> an </a:t>
            </a:r>
            <a:r>
              <a:rPr lang="fr-BE" sz="1800" dirty="0" err="1">
                <a:solidFill>
                  <a:srgbClr val="000000"/>
                </a:solidFill>
              </a:rPr>
              <a:t>Kurzparkmöglichkeiten</a:t>
            </a:r>
            <a:r>
              <a:rPr lang="fr-BE" sz="1800" dirty="0">
                <a:solidFill>
                  <a:srgbClr val="000000"/>
                </a:solidFill>
              </a:rPr>
              <a:t> </a:t>
            </a:r>
            <a:r>
              <a:rPr lang="fr-BE" sz="1800" dirty="0" err="1">
                <a:solidFill>
                  <a:srgbClr val="000000"/>
                </a:solidFill>
              </a:rPr>
              <a:t>vorsehen</a:t>
            </a:r>
            <a:r>
              <a:rPr lang="fr-BE" sz="1800" dirty="0">
                <a:solidFill>
                  <a:srgbClr val="000000"/>
                </a:solidFill>
              </a:rPr>
              <a:t>, </a:t>
            </a:r>
            <a:r>
              <a:rPr lang="fr-BE" sz="1800" dirty="0" err="1">
                <a:solidFill>
                  <a:srgbClr val="000000"/>
                </a:solidFill>
              </a:rPr>
              <a:t>nahe</a:t>
            </a:r>
            <a:r>
              <a:rPr lang="fr-BE" sz="1800" dirty="0">
                <a:solidFill>
                  <a:srgbClr val="000000"/>
                </a:solidFill>
              </a:rPr>
              <a:t> der </a:t>
            </a:r>
            <a:r>
              <a:rPr lang="fr-BE" sz="1800" b="1" dirty="0" err="1">
                <a:solidFill>
                  <a:srgbClr val="000000"/>
                </a:solidFill>
              </a:rPr>
              <a:t>Geschäfte</a:t>
            </a:r>
            <a:r>
              <a:rPr lang="fr-BE" sz="1800" dirty="0">
                <a:solidFill>
                  <a:srgbClr val="000000"/>
                </a:solidFill>
              </a:rPr>
              <a:t> (in den </a:t>
            </a:r>
            <a:r>
              <a:rPr lang="fr-BE" sz="1800" dirty="0" err="1">
                <a:solidFill>
                  <a:srgbClr val="000000"/>
                </a:solidFill>
              </a:rPr>
              <a:t>Straßen</a:t>
            </a:r>
            <a:r>
              <a:rPr lang="fr-BE" sz="1800" dirty="0">
                <a:solidFill>
                  <a:srgbClr val="000000"/>
                </a:solidFill>
              </a:rPr>
              <a:t> der </a:t>
            </a:r>
            <a:r>
              <a:rPr lang="de-LU" sz="1800" dirty="0">
                <a:solidFill>
                  <a:srgbClr val="000000"/>
                </a:solidFill>
              </a:rPr>
              <a:t>„</a:t>
            </a:r>
            <a:r>
              <a:rPr lang="fr-BE" sz="1800" dirty="0" err="1">
                <a:solidFill>
                  <a:srgbClr val="000000"/>
                </a:solidFill>
              </a:rPr>
              <a:t>Acht</a:t>
            </a:r>
            <a:r>
              <a:rPr lang="de-DE" sz="1800" dirty="0">
                <a:solidFill>
                  <a:srgbClr val="000000"/>
                </a:solidFill>
              </a:rPr>
              <a:t>“</a:t>
            </a:r>
            <a:r>
              <a:rPr lang="fr-BE" sz="1800" dirty="0">
                <a:solidFill>
                  <a:srgbClr val="000000"/>
                </a:solidFill>
              </a:rPr>
              <a:t>, </a:t>
            </a:r>
            <a:r>
              <a:rPr lang="fr-BE" sz="1800" dirty="0" err="1">
                <a:solidFill>
                  <a:srgbClr val="000000"/>
                </a:solidFill>
              </a:rPr>
              <a:t>auf</a:t>
            </a:r>
            <a:r>
              <a:rPr lang="fr-BE" sz="1800" dirty="0">
                <a:solidFill>
                  <a:srgbClr val="000000"/>
                </a:solidFill>
              </a:rPr>
              <a:t> </a:t>
            </a:r>
            <a:r>
              <a:rPr lang="fr-BE" sz="1800" dirty="0" err="1">
                <a:solidFill>
                  <a:srgbClr val="000000"/>
                </a:solidFill>
              </a:rPr>
              <a:t>dem</a:t>
            </a:r>
            <a:r>
              <a:rPr lang="fr-BE" sz="1800" dirty="0">
                <a:solidFill>
                  <a:srgbClr val="000000"/>
                </a:solidFill>
              </a:rPr>
              <a:t> </a:t>
            </a:r>
            <a:r>
              <a:rPr lang="fr-BE" sz="1800" dirty="0" err="1">
                <a:solidFill>
                  <a:srgbClr val="000000"/>
                </a:solidFill>
              </a:rPr>
              <a:t>Kirchplatz</a:t>
            </a:r>
            <a:r>
              <a:rPr lang="fr-BE" sz="1800" dirty="0">
                <a:solidFill>
                  <a:srgbClr val="000000"/>
                </a:solidFill>
              </a:rPr>
              <a:t> </a:t>
            </a:r>
            <a:r>
              <a:rPr lang="fr-BE" sz="1800" dirty="0" err="1">
                <a:solidFill>
                  <a:srgbClr val="000000"/>
                </a:solidFill>
              </a:rPr>
              <a:t>usw</a:t>
            </a:r>
            <a:r>
              <a:rPr lang="fr-BE" sz="1800" dirty="0">
                <a:solidFill>
                  <a:srgbClr val="000000"/>
                </a:solidFill>
              </a:rPr>
              <a:t>.)</a:t>
            </a:r>
          </a:p>
          <a:p>
            <a:pPr algn="just">
              <a:buFont typeface="Arial" panose="020B0604020202020204" pitchFamily="34" charset="0"/>
              <a:buChar char="•"/>
            </a:pPr>
            <a:r>
              <a:rPr lang="fr-BE" sz="1800" dirty="0" err="1">
                <a:solidFill>
                  <a:srgbClr val="000000"/>
                </a:solidFill>
              </a:rPr>
              <a:t>Parkmöglichkeiten</a:t>
            </a:r>
            <a:r>
              <a:rPr lang="fr-BE" sz="1800" dirty="0">
                <a:solidFill>
                  <a:srgbClr val="000000"/>
                </a:solidFill>
              </a:rPr>
              <a:t> </a:t>
            </a:r>
            <a:r>
              <a:rPr lang="fr-BE" sz="1800" dirty="0" err="1">
                <a:solidFill>
                  <a:srgbClr val="000000"/>
                </a:solidFill>
              </a:rPr>
              <a:t>auf</a:t>
            </a:r>
            <a:r>
              <a:rPr lang="fr-BE" sz="1800" dirty="0">
                <a:solidFill>
                  <a:srgbClr val="000000"/>
                </a:solidFill>
              </a:rPr>
              <a:t> </a:t>
            </a:r>
            <a:r>
              <a:rPr lang="fr-BE" sz="1800" dirty="0" err="1">
                <a:solidFill>
                  <a:srgbClr val="000000"/>
                </a:solidFill>
              </a:rPr>
              <a:t>privatem</a:t>
            </a:r>
            <a:r>
              <a:rPr lang="fr-BE" sz="1800" dirty="0">
                <a:solidFill>
                  <a:srgbClr val="000000"/>
                </a:solidFill>
              </a:rPr>
              <a:t> und </a:t>
            </a:r>
            <a:r>
              <a:rPr lang="fr-BE" sz="1800" dirty="0" err="1">
                <a:solidFill>
                  <a:srgbClr val="000000"/>
                </a:solidFill>
              </a:rPr>
              <a:t>öffentlichem</a:t>
            </a:r>
            <a:r>
              <a:rPr lang="fr-BE" sz="1800" dirty="0">
                <a:solidFill>
                  <a:srgbClr val="000000"/>
                </a:solidFill>
              </a:rPr>
              <a:t> Boden </a:t>
            </a:r>
            <a:r>
              <a:rPr lang="fr-BE" sz="1800" dirty="0" err="1">
                <a:solidFill>
                  <a:srgbClr val="000000"/>
                </a:solidFill>
              </a:rPr>
              <a:t>für</a:t>
            </a:r>
            <a:r>
              <a:rPr lang="fr-BE" sz="1800" dirty="0">
                <a:solidFill>
                  <a:srgbClr val="000000"/>
                </a:solidFill>
              </a:rPr>
              <a:t> </a:t>
            </a:r>
            <a:r>
              <a:rPr lang="fr-BE" sz="1800" dirty="0" err="1">
                <a:solidFill>
                  <a:srgbClr val="000000"/>
                </a:solidFill>
              </a:rPr>
              <a:t>alle</a:t>
            </a:r>
            <a:r>
              <a:rPr lang="fr-BE" sz="1800" dirty="0">
                <a:solidFill>
                  <a:srgbClr val="000000"/>
                </a:solidFill>
              </a:rPr>
              <a:t> </a:t>
            </a:r>
            <a:r>
              <a:rPr lang="fr-BE" sz="1800" dirty="0" err="1">
                <a:solidFill>
                  <a:srgbClr val="000000"/>
                </a:solidFill>
              </a:rPr>
              <a:t>großen</a:t>
            </a:r>
            <a:r>
              <a:rPr lang="fr-BE" sz="1800" dirty="0">
                <a:solidFill>
                  <a:srgbClr val="000000"/>
                </a:solidFill>
              </a:rPr>
              <a:t> </a:t>
            </a:r>
            <a:r>
              <a:rPr lang="fr-BE" sz="1800" b="1" dirty="0" err="1">
                <a:solidFill>
                  <a:srgbClr val="000000"/>
                </a:solidFill>
              </a:rPr>
              <a:t>Immobilienprojekte</a:t>
            </a:r>
            <a:r>
              <a:rPr lang="fr-BE" sz="1800" dirty="0">
                <a:solidFill>
                  <a:srgbClr val="000000"/>
                </a:solidFill>
              </a:rPr>
              <a:t> </a:t>
            </a:r>
            <a:r>
              <a:rPr lang="fr-BE" sz="1800" dirty="0" err="1">
                <a:solidFill>
                  <a:srgbClr val="000000"/>
                </a:solidFill>
              </a:rPr>
              <a:t>vorsehen</a:t>
            </a:r>
            <a:endParaRPr lang="fr-BE" sz="1800" dirty="0">
              <a:solidFill>
                <a:srgbClr val="000000"/>
              </a:solidFill>
            </a:endParaRPr>
          </a:p>
          <a:p>
            <a:pPr algn="just">
              <a:buFont typeface="Arial" panose="020B0604020202020204" pitchFamily="34" charset="0"/>
              <a:buChar char="•"/>
            </a:pPr>
            <a:r>
              <a:rPr lang="fr-BE" sz="1800" dirty="0" err="1">
                <a:solidFill>
                  <a:srgbClr val="000000"/>
                </a:solidFill>
              </a:rPr>
              <a:t>Eine</a:t>
            </a:r>
            <a:r>
              <a:rPr lang="fr-BE" sz="1800" dirty="0">
                <a:solidFill>
                  <a:srgbClr val="000000"/>
                </a:solidFill>
              </a:rPr>
              <a:t> </a:t>
            </a:r>
            <a:r>
              <a:rPr lang="fr-BE" sz="1800" b="1" dirty="0" err="1">
                <a:solidFill>
                  <a:srgbClr val="000000"/>
                </a:solidFill>
              </a:rPr>
              <a:t>Erhebung</a:t>
            </a:r>
            <a:r>
              <a:rPr lang="fr-BE" sz="1800" b="1" dirty="0">
                <a:solidFill>
                  <a:srgbClr val="000000"/>
                </a:solidFill>
              </a:rPr>
              <a:t> der </a:t>
            </a:r>
            <a:r>
              <a:rPr lang="fr-BE" sz="1800" b="1" dirty="0" err="1">
                <a:solidFill>
                  <a:srgbClr val="000000"/>
                </a:solidFill>
              </a:rPr>
              <a:t>Belegung</a:t>
            </a:r>
            <a:r>
              <a:rPr lang="fr-BE" sz="1800" b="1" dirty="0">
                <a:solidFill>
                  <a:srgbClr val="000000"/>
                </a:solidFill>
              </a:rPr>
              <a:t>  </a:t>
            </a:r>
            <a:r>
              <a:rPr lang="fr-BE" sz="1800" dirty="0">
                <a:solidFill>
                  <a:srgbClr val="000000"/>
                </a:solidFill>
              </a:rPr>
              <a:t>der </a:t>
            </a:r>
            <a:r>
              <a:rPr lang="fr-BE" sz="1800" dirty="0" err="1">
                <a:solidFill>
                  <a:srgbClr val="000000"/>
                </a:solidFill>
              </a:rPr>
              <a:t>bestehenden</a:t>
            </a:r>
            <a:r>
              <a:rPr lang="fr-BE" sz="1800" dirty="0">
                <a:solidFill>
                  <a:srgbClr val="000000"/>
                </a:solidFill>
              </a:rPr>
              <a:t> </a:t>
            </a:r>
            <a:r>
              <a:rPr lang="fr-BE" sz="1800" dirty="0" err="1">
                <a:solidFill>
                  <a:srgbClr val="000000"/>
                </a:solidFill>
              </a:rPr>
              <a:t>Parkzonen</a:t>
            </a:r>
            <a:r>
              <a:rPr lang="fr-BE" sz="1800" dirty="0">
                <a:solidFill>
                  <a:srgbClr val="000000"/>
                </a:solidFill>
              </a:rPr>
              <a:t> </a:t>
            </a:r>
            <a:r>
              <a:rPr lang="fr-BE" sz="1800" dirty="0" err="1">
                <a:solidFill>
                  <a:srgbClr val="000000"/>
                </a:solidFill>
              </a:rPr>
              <a:t>vornehmen</a:t>
            </a:r>
            <a:r>
              <a:rPr lang="fr-BE" sz="1800" dirty="0">
                <a:solidFill>
                  <a:srgbClr val="000000"/>
                </a:solidFill>
              </a:rPr>
              <a:t> </a:t>
            </a:r>
            <a:r>
              <a:rPr lang="fr-BE" sz="1800" dirty="0">
                <a:solidFill>
                  <a:srgbClr val="000000"/>
                </a:solidFill>
                <a:sym typeface="Wingdings" panose="05000000000000000000" pitchFamily="2" charset="2"/>
              </a:rPr>
              <a:t> </a:t>
            </a:r>
            <a:r>
              <a:rPr lang="fr-BE" sz="1800" dirty="0" err="1">
                <a:solidFill>
                  <a:srgbClr val="000000"/>
                </a:solidFill>
                <a:sym typeface="Wingdings" panose="05000000000000000000" pitchFamily="2" charset="2"/>
              </a:rPr>
              <a:t>das</a:t>
            </a:r>
            <a:r>
              <a:rPr lang="fr-BE" sz="1800" dirty="0">
                <a:solidFill>
                  <a:srgbClr val="000000"/>
                </a:solidFill>
                <a:sym typeface="Wingdings" panose="05000000000000000000" pitchFamily="2" charset="2"/>
              </a:rPr>
              <a:t> </a:t>
            </a:r>
            <a:r>
              <a:rPr lang="fr-BE" sz="1800" dirty="0" err="1">
                <a:solidFill>
                  <a:srgbClr val="000000"/>
                </a:solidFill>
                <a:sym typeface="Wingdings" panose="05000000000000000000" pitchFamily="2" charset="2"/>
              </a:rPr>
              <a:t>Angebot</a:t>
            </a:r>
            <a:r>
              <a:rPr lang="fr-BE" sz="1800" dirty="0">
                <a:solidFill>
                  <a:srgbClr val="000000"/>
                </a:solidFill>
                <a:sym typeface="Wingdings" panose="05000000000000000000" pitchFamily="2" charset="2"/>
              </a:rPr>
              <a:t> </a:t>
            </a:r>
            <a:r>
              <a:rPr lang="fr-BE" sz="1800" dirty="0" err="1">
                <a:solidFill>
                  <a:srgbClr val="000000"/>
                </a:solidFill>
                <a:sym typeface="Wingdings" panose="05000000000000000000" pitchFamily="2" charset="2"/>
              </a:rPr>
              <a:t>entsprechend</a:t>
            </a:r>
            <a:r>
              <a:rPr lang="fr-BE" sz="1800" dirty="0">
                <a:solidFill>
                  <a:srgbClr val="000000"/>
                </a:solidFill>
                <a:sym typeface="Wingdings" panose="05000000000000000000" pitchFamily="2" charset="2"/>
              </a:rPr>
              <a:t> </a:t>
            </a:r>
            <a:r>
              <a:rPr lang="fr-BE" sz="1800" dirty="0" err="1">
                <a:solidFill>
                  <a:srgbClr val="000000"/>
                </a:solidFill>
                <a:sym typeface="Wingdings" panose="05000000000000000000" pitchFamily="2" charset="2"/>
              </a:rPr>
              <a:t>anpassen</a:t>
            </a:r>
            <a:r>
              <a:rPr lang="fr-BE" sz="1800" dirty="0">
                <a:solidFill>
                  <a:srgbClr val="000000"/>
                </a:solidFill>
                <a:sym typeface="Wingdings" panose="05000000000000000000" pitchFamily="2" charset="2"/>
              </a:rPr>
              <a:t> </a:t>
            </a:r>
            <a:endParaRPr lang="fr-BE" sz="1800" dirty="0">
              <a:solidFill>
                <a:srgbClr val="000000"/>
              </a:solidFill>
            </a:endParaRPr>
          </a:p>
        </p:txBody>
      </p:sp>
      <p:sp>
        <p:nvSpPr>
          <p:cNvPr id="12" name="Rectangle 11">
            <a:extLst>
              <a:ext uri="{FF2B5EF4-FFF2-40B4-BE49-F238E27FC236}">
                <a16:creationId xmlns:a16="http://schemas.microsoft.com/office/drawing/2014/main" id="{DC747C72-8FC6-D8A7-F578-A0A626B74917}"/>
              </a:ext>
            </a:extLst>
          </p:cNvPr>
          <p:cNvSpPr/>
          <p:nvPr/>
        </p:nvSpPr>
        <p:spPr>
          <a:xfrm>
            <a:off x="7783406" y="908720"/>
            <a:ext cx="4011445" cy="266429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031938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51</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dirty="0" err="1"/>
              <a:t>Aktionen</a:t>
            </a:r>
            <a:r>
              <a:rPr lang="fr-FR" dirty="0"/>
              <a:t> der </a:t>
            </a:r>
            <a:r>
              <a:rPr lang="fr-FR" dirty="0" err="1"/>
              <a:t>Maßnahme</a:t>
            </a:r>
            <a:r>
              <a:rPr lang="fr-FR" dirty="0"/>
              <a:t> 3</a:t>
            </a:r>
            <a:endParaRPr lang="fr-BE" dirty="0"/>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2518074824"/>
              </p:ext>
            </p:extLst>
          </p:nvPr>
        </p:nvGraphicFramePr>
        <p:xfrm>
          <a:off x="680984" y="1772816"/>
          <a:ext cx="10944000" cy="293191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dirty="0" err="1">
                          <a:solidFill>
                            <a:schemeClr val="accent4"/>
                          </a:solidFill>
                          <a:latin typeface="+mj-lt"/>
                        </a:rPr>
                        <a:t>Maßnahme</a:t>
                      </a:r>
                      <a:r>
                        <a:rPr lang="fr-FR" sz="2000" b="1" dirty="0">
                          <a:solidFill>
                            <a:schemeClr val="accent4"/>
                          </a:solidFill>
                          <a:latin typeface="+mj-lt"/>
                        </a:rPr>
                        <a:t> 3: </a:t>
                      </a:r>
                      <a:r>
                        <a:rPr lang="fr-FR" sz="2000" b="1" dirty="0" err="1">
                          <a:solidFill>
                            <a:schemeClr val="accent4"/>
                          </a:solidFill>
                          <a:latin typeface="+mj-lt"/>
                        </a:rPr>
                        <a:t>Radwegnetz</a:t>
                      </a:r>
                      <a:endParaRPr lang="fr-BE" sz="2000" b="1" dirty="0">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3.1</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Vorrangige</a:t>
                      </a:r>
                      <a:r>
                        <a:rPr lang="fr-FR" sz="2000" b="0" dirty="0">
                          <a:solidFill>
                            <a:schemeClr val="bg2">
                              <a:lumMod val="10000"/>
                            </a:schemeClr>
                          </a:solidFill>
                        </a:rPr>
                        <a:t> </a:t>
                      </a:r>
                      <a:r>
                        <a:rPr lang="fr-FR" sz="2000" b="0" dirty="0" err="1">
                          <a:solidFill>
                            <a:schemeClr val="bg2">
                              <a:lumMod val="10000"/>
                            </a:schemeClr>
                          </a:solidFill>
                        </a:rPr>
                        <a:t>Verbindung</a:t>
                      </a:r>
                      <a:r>
                        <a:rPr lang="fr-FR" sz="2000" b="0" dirty="0">
                          <a:solidFill>
                            <a:schemeClr val="bg2">
                              <a:lumMod val="10000"/>
                            </a:schemeClr>
                          </a:solidFill>
                        </a:rPr>
                        <a:t>: </a:t>
                      </a:r>
                      <a:r>
                        <a:rPr lang="fr-FR" sz="2000" b="0" dirty="0" err="1">
                          <a:solidFill>
                            <a:schemeClr val="bg2">
                              <a:lumMod val="10000"/>
                            </a:schemeClr>
                          </a:solidFill>
                        </a:rPr>
                        <a:t>RAVel</a:t>
                      </a:r>
                      <a:r>
                        <a:rPr lang="fr-FR" sz="2000" b="0" dirty="0">
                          <a:solidFill>
                            <a:schemeClr val="bg2">
                              <a:lumMod val="10000"/>
                            </a:schemeClr>
                          </a:solidFill>
                        </a:rPr>
                        <a:t> - Zentrum</a:t>
                      </a:r>
                      <a:endParaRPr lang="fr-BE" sz="2000" b="0" dirty="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3.2</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Vorrangige</a:t>
                      </a:r>
                      <a:r>
                        <a:rPr lang="fr-FR" sz="2000" b="0" dirty="0">
                          <a:solidFill>
                            <a:schemeClr val="bg2">
                              <a:lumMod val="10000"/>
                            </a:schemeClr>
                          </a:solidFill>
                        </a:rPr>
                        <a:t> </a:t>
                      </a:r>
                      <a:r>
                        <a:rPr lang="fr-FR" sz="2000" b="0" dirty="0" err="1">
                          <a:solidFill>
                            <a:schemeClr val="bg2">
                              <a:lumMod val="10000"/>
                            </a:schemeClr>
                          </a:solidFill>
                        </a:rPr>
                        <a:t>Verbindung</a:t>
                      </a:r>
                      <a:r>
                        <a:rPr lang="fr-FR" sz="2000" b="0" dirty="0">
                          <a:solidFill>
                            <a:schemeClr val="bg2">
                              <a:lumMod val="10000"/>
                            </a:schemeClr>
                          </a:solidFill>
                        </a:rPr>
                        <a:t>: Kelmis - </a:t>
                      </a:r>
                      <a:r>
                        <a:rPr lang="fr-FR" sz="2000" b="0" dirty="0" err="1">
                          <a:solidFill>
                            <a:schemeClr val="bg2">
                              <a:lumMod val="10000"/>
                            </a:schemeClr>
                          </a:solidFill>
                        </a:rPr>
                        <a:t>Gemmenich</a:t>
                      </a:r>
                      <a:endParaRPr lang="fr-BE" sz="2000" b="0" dirty="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3.3</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Vorrangige</a:t>
                      </a:r>
                      <a:r>
                        <a:rPr lang="fr-FR" sz="2000" b="0" dirty="0">
                          <a:solidFill>
                            <a:schemeClr val="bg2">
                              <a:lumMod val="10000"/>
                            </a:schemeClr>
                          </a:solidFill>
                        </a:rPr>
                        <a:t> </a:t>
                      </a:r>
                      <a:r>
                        <a:rPr lang="fr-FR" sz="2000" b="0" dirty="0" err="1">
                          <a:solidFill>
                            <a:schemeClr val="bg2">
                              <a:lumMod val="10000"/>
                            </a:schemeClr>
                          </a:solidFill>
                        </a:rPr>
                        <a:t>Verbindung</a:t>
                      </a:r>
                      <a:r>
                        <a:rPr lang="fr-FR" sz="2000" b="0" dirty="0">
                          <a:solidFill>
                            <a:schemeClr val="bg2">
                              <a:lumMod val="10000"/>
                            </a:schemeClr>
                          </a:solidFill>
                        </a:rPr>
                        <a:t>: </a:t>
                      </a:r>
                      <a:r>
                        <a:rPr lang="fr-FR" sz="2000" b="0" dirty="0" err="1">
                          <a:solidFill>
                            <a:schemeClr val="bg2">
                              <a:lumMod val="10000"/>
                            </a:schemeClr>
                          </a:solidFill>
                        </a:rPr>
                        <a:t>Hergenrath</a:t>
                      </a:r>
                      <a:r>
                        <a:rPr lang="fr-FR" sz="2000" b="0" dirty="0">
                          <a:solidFill>
                            <a:schemeClr val="bg2">
                              <a:lumMod val="10000"/>
                            </a:schemeClr>
                          </a:solidFill>
                        </a:rPr>
                        <a:t> - Bahnhof</a:t>
                      </a:r>
                      <a:endParaRPr lang="fr-BE" sz="2000" b="0" dirty="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3.4</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Nebenverbindungen</a:t>
                      </a:r>
                      <a:endParaRPr lang="fr-BE" sz="2000" b="0" dirty="0">
                        <a:solidFill>
                          <a:schemeClr val="bg2">
                            <a:lumMod val="10000"/>
                          </a:schemeClr>
                        </a:solidFill>
                      </a:endParaRP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3.5</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Einrichtung</a:t>
                      </a:r>
                      <a:r>
                        <a:rPr lang="fr-FR" sz="2000" b="0" dirty="0">
                          <a:solidFill>
                            <a:schemeClr val="bg2">
                              <a:lumMod val="10000"/>
                            </a:schemeClr>
                          </a:solidFill>
                        </a:rPr>
                        <a:t> von </a:t>
                      </a:r>
                      <a:r>
                        <a:rPr lang="fr-FR" sz="2000" b="0" dirty="0" err="1">
                          <a:solidFill>
                            <a:schemeClr val="bg2">
                              <a:lumMod val="10000"/>
                            </a:schemeClr>
                          </a:solidFill>
                        </a:rPr>
                        <a:t>zusätzlichen</a:t>
                      </a:r>
                      <a:r>
                        <a:rPr lang="fr-FR" sz="2000" b="0" dirty="0">
                          <a:solidFill>
                            <a:schemeClr val="bg2">
                              <a:lumMod val="10000"/>
                            </a:schemeClr>
                          </a:solidFill>
                        </a:rPr>
                        <a:t> </a:t>
                      </a:r>
                      <a:r>
                        <a:rPr lang="fr-FR" sz="2000" b="0" dirty="0" err="1">
                          <a:solidFill>
                            <a:schemeClr val="bg2">
                              <a:lumMod val="10000"/>
                            </a:schemeClr>
                          </a:solidFill>
                        </a:rPr>
                        <a:t>Radparkplätzen</a:t>
                      </a:r>
                      <a:endParaRPr lang="fr-BE" sz="2000" b="0" dirty="0">
                        <a:solidFill>
                          <a:schemeClr val="bg2">
                            <a:lumMod val="10000"/>
                          </a:schemeClr>
                        </a:solidFill>
                      </a:endParaRPr>
                    </a:p>
                  </a:txBody>
                  <a:tcPr/>
                </a:tc>
                <a:extLst>
                  <a:ext uri="{0D108BD9-81ED-4DB2-BD59-A6C34878D82A}">
                    <a16:rowId xmlns:a16="http://schemas.microsoft.com/office/drawing/2014/main" val="2000975676"/>
                  </a:ext>
                </a:extLst>
              </a:tr>
              <a:tr h="418845">
                <a:tc>
                  <a:txBody>
                    <a:bodyPr/>
                    <a:lstStyle/>
                    <a:p>
                      <a:pPr algn="ctr"/>
                      <a:r>
                        <a:rPr lang="fr-FR" sz="2000" b="0">
                          <a:solidFill>
                            <a:schemeClr val="bg2">
                              <a:lumMod val="10000"/>
                            </a:schemeClr>
                          </a:solidFill>
                        </a:rPr>
                        <a:t>3.6</a:t>
                      </a:r>
                    </a:p>
                  </a:txBody>
                  <a:tcPr/>
                </a:tc>
                <a:tc>
                  <a:txBody>
                    <a:bodyPr/>
                    <a:lstStyle/>
                    <a:p>
                      <a:r>
                        <a:rPr lang="fr-FR" sz="2000" b="0" dirty="0" err="1">
                          <a:solidFill>
                            <a:schemeClr val="bg2">
                              <a:lumMod val="10000"/>
                            </a:schemeClr>
                          </a:solidFill>
                        </a:rPr>
                        <a:t>Entwicklung</a:t>
                      </a:r>
                      <a:r>
                        <a:rPr lang="fr-FR" sz="2000" b="0" dirty="0">
                          <a:solidFill>
                            <a:schemeClr val="bg2">
                              <a:lumMod val="10000"/>
                            </a:schemeClr>
                          </a:solidFill>
                        </a:rPr>
                        <a:t> </a:t>
                      </a:r>
                      <a:r>
                        <a:rPr lang="fr-FR" sz="2000" b="0" dirty="0" err="1">
                          <a:solidFill>
                            <a:schemeClr val="bg2">
                              <a:lumMod val="10000"/>
                            </a:schemeClr>
                          </a:solidFill>
                        </a:rPr>
                        <a:t>einer</a:t>
                      </a:r>
                      <a:r>
                        <a:rPr lang="fr-FR" sz="2000" b="0" dirty="0">
                          <a:solidFill>
                            <a:schemeClr val="bg2">
                              <a:lumMod val="10000"/>
                            </a:schemeClr>
                          </a:solidFill>
                        </a:rPr>
                        <a:t> </a:t>
                      </a:r>
                      <a:r>
                        <a:rPr lang="fr-FR" sz="2000" b="0" dirty="0" err="1">
                          <a:solidFill>
                            <a:schemeClr val="bg2">
                              <a:lumMod val="10000"/>
                            </a:schemeClr>
                          </a:solidFill>
                        </a:rPr>
                        <a:t>Radpolitik</a:t>
                      </a:r>
                      <a:endParaRPr lang="fr-BE" sz="2000" b="0" dirty="0">
                        <a:solidFill>
                          <a:schemeClr val="bg2">
                            <a:lumMod val="10000"/>
                          </a:schemeClr>
                        </a:solidFill>
                      </a:endParaRPr>
                    </a:p>
                  </a:txBody>
                  <a:tcPr/>
                </a:tc>
                <a:extLst>
                  <a:ext uri="{0D108BD9-81ED-4DB2-BD59-A6C34878D82A}">
                    <a16:rowId xmlns:a16="http://schemas.microsoft.com/office/drawing/2014/main" val="59871571"/>
                  </a:ext>
                </a:extLst>
              </a:tr>
            </a:tbl>
          </a:graphicData>
        </a:graphic>
      </p:graphicFrame>
    </p:spTree>
    <p:extLst>
      <p:ext uri="{BB962C8B-B14F-4D97-AF65-F5344CB8AC3E}">
        <p14:creationId xmlns:p14="http://schemas.microsoft.com/office/powerpoint/2010/main" val="1281586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dirty="0"/>
              <a:t>KMP Kelmis</a:t>
            </a:r>
            <a:endParaRPr lang="fr-BE" dirty="0"/>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a:xfrm>
            <a:off x="2400300" y="2971798"/>
            <a:ext cx="7391400" cy="990603"/>
          </a:xfrm>
        </p:spPr>
        <p:txBody>
          <a:bodyPr/>
          <a:lstStyle/>
          <a:p>
            <a:r>
              <a:rPr lang="fr-FR" sz="3600" dirty="0" err="1"/>
              <a:t>Maßnahme</a:t>
            </a:r>
            <a:r>
              <a:rPr lang="fr-FR" sz="3600" dirty="0"/>
              <a:t> 4 – </a:t>
            </a:r>
            <a:r>
              <a:rPr lang="fr-FR" sz="3600" dirty="0" err="1"/>
              <a:t>Hierarchie</a:t>
            </a:r>
            <a:r>
              <a:rPr lang="fr-FR" sz="3600" dirty="0"/>
              <a:t> des </a:t>
            </a:r>
            <a:r>
              <a:rPr lang="fr-FR" sz="3600" dirty="0" err="1"/>
              <a:t>Netzes</a:t>
            </a:r>
            <a:r>
              <a:rPr lang="fr-FR" sz="3600" dirty="0"/>
              <a:t> und </a:t>
            </a:r>
            <a:r>
              <a:rPr lang="fr-FR" sz="3600" dirty="0" err="1"/>
              <a:t>Verkehrssicherheit</a:t>
            </a:r>
            <a:endParaRPr lang="fr-FR" sz="3600" dirty="0"/>
          </a:p>
        </p:txBody>
      </p:sp>
    </p:spTree>
    <p:extLst>
      <p:ext uri="{BB962C8B-B14F-4D97-AF65-F5344CB8AC3E}">
        <p14:creationId xmlns:p14="http://schemas.microsoft.com/office/powerpoint/2010/main" val="3524161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FED745-01C7-9521-E833-504942C15332}"/>
              </a:ext>
            </a:extLst>
          </p:cNvPr>
          <p:cNvSpPr>
            <a:spLocks noGrp="1"/>
          </p:cNvSpPr>
          <p:nvPr>
            <p:ph type="sldNum" sz="quarter" idx="7"/>
          </p:nvPr>
        </p:nvSpPr>
        <p:spPr/>
        <p:txBody>
          <a:bodyPr/>
          <a:lstStyle/>
          <a:p>
            <a:fld id="{B6F15528-21DE-4FAA-801E-634DDDAF4B2B}" type="slidenum">
              <a:rPr lang="fr-BE" smtClean="0"/>
              <a:pPr/>
              <a:t>53</a:t>
            </a:fld>
            <a:endParaRPr lang="fr-BE"/>
          </a:p>
        </p:txBody>
      </p:sp>
      <p:sp>
        <p:nvSpPr>
          <p:cNvPr id="3" name="Titre 2">
            <a:extLst>
              <a:ext uri="{FF2B5EF4-FFF2-40B4-BE49-F238E27FC236}">
                <a16:creationId xmlns:a16="http://schemas.microsoft.com/office/drawing/2014/main" id="{69AC30B9-7D9F-E76E-F06D-1950262ACE96}"/>
              </a:ext>
            </a:extLst>
          </p:cNvPr>
          <p:cNvSpPr>
            <a:spLocks noGrp="1"/>
          </p:cNvSpPr>
          <p:nvPr>
            <p:ph type="title"/>
          </p:nvPr>
        </p:nvSpPr>
        <p:spPr/>
        <p:txBody>
          <a:bodyPr/>
          <a:lstStyle/>
          <a:p>
            <a:r>
              <a:rPr lang="fr-BE" dirty="0"/>
              <a:t>Das </a:t>
            </a:r>
            <a:r>
              <a:rPr lang="fr-BE" dirty="0" err="1"/>
              <a:t>Straßennetz</a:t>
            </a:r>
            <a:r>
              <a:rPr lang="fr-BE" dirty="0"/>
              <a:t> </a:t>
            </a:r>
            <a:r>
              <a:rPr lang="fr-BE" dirty="0" err="1"/>
              <a:t>hierarchisieren</a:t>
            </a:r>
            <a:endParaRPr lang="fr-BE" dirty="0"/>
          </a:p>
        </p:txBody>
      </p:sp>
      <p:grpSp>
        <p:nvGrpSpPr>
          <p:cNvPr id="18" name="Groupe 17">
            <a:extLst>
              <a:ext uri="{FF2B5EF4-FFF2-40B4-BE49-F238E27FC236}">
                <a16:creationId xmlns:a16="http://schemas.microsoft.com/office/drawing/2014/main" id="{2CE979C5-1E65-8103-29B8-754F1E6691F6}"/>
              </a:ext>
            </a:extLst>
          </p:cNvPr>
          <p:cNvGrpSpPr/>
          <p:nvPr/>
        </p:nvGrpSpPr>
        <p:grpSpPr>
          <a:xfrm>
            <a:off x="412930" y="4706030"/>
            <a:ext cx="3071975" cy="1282932"/>
            <a:chOff x="558771" y="1064179"/>
            <a:chExt cx="3071975" cy="1282932"/>
          </a:xfrm>
        </p:grpSpPr>
        <p:pic>
          <p:nvPicPr>
            <p:cNvPr id="49" name="Image 48">
              <a:extLst>
                <a:ext uri="{FF2B5EF4-FFF2-40B4-BE49-F238E27FC236}">
                  <a16:creationId xmlns:a16="http://schemas.microsoft.com/office/drawing/2014/main" id="{0FCCBD0D-2008-997F-A110-E73D46303376}"/>
                </a:ext>
              </a:extLst>
            </p:cNvPr>
            <p:cNvPicPr>
              <a:picLocks noChangeAspect="1"/>
            </p:cNvPicPr>
            <p:nvPr/>
          </p:nvPicPr>
          <p:blipFill>
            <a:blip r:embed="rId2"/>
            <a:stretch>
              <a:fillRect/>
            </a:stretch>
          </p:blipFill>
          <p:spPr>
            <a:xfrm>
              <a:off x="558771" y="1064179"/>
              <a:ext cx="3071975" cy="1282932"/>
            </a:xfrm>
            <a:prstGeom prst="rect">
              <a:avLst/>
            </a:prstGeom>
          </p:spPr>
        </p:pic>
        <p:cxnSp>
          <p:nvCxnSpPr>
            <p:cNvPr id="51" name="Connecteur droit 50">
              <a:extLst>
                <a:ext uri="{FF2B5EF4-FFF2-40B4-BE49-F238E27FC236}">
                  <a16:creationId xmlns:a16="http://schemas.microsoft.com/office/drawing/2014/main" id="{78B82F86-F995-440A-989C-3EE86B90B234}"/>
                </a:ext>
              </a:extLst>
            </p:cNvPr>
            <p:cNvCxnSpPr/>
            <p:nvPr/>
          </p:nvCxnSpPr>
          <p:spPr>
            <a:xfrm>
              <a:off x="558771" y="1475259"/>
              <a:ext cx="475253" cy="0"/>
            </a:xfrm>
            <a:prstGeom prst="line">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cxnSp>
      </p:grpSp>
      <p:grpSp>
        <p:nvGrpSpPr>
          <p:cNvPr id="47" name="Groupe 46">
            <a:extLst>
              <a:ext uri="{FF2B5EF4-FFF2-40B4-BE49-F238E27FC236}">
                <a16:creationId xmlns:a16="http://schemas.microsoft.com/office/drawing/2014/main" id="{15415439-A605-5F66-1ABF-7844DDFCEBCF}"/>
              </a:ext>
            </a:extLst>
          </p:cNvPr>
          <p:cNvGrpSpPr/>
          <p:nvPr/>
        </p:nvGrpSpPr>
        <p:grpSpPr>
          <a:xfrm>
            <a:off x="3905843" y="828647"/>
            <a:ext cx="8166821" cy="5884345"/>
            <a:chOff x="3905843" y="828647"/>
            <a:chExt cx="8166821" cy="5884345"/>
          </a:xfrm>
        </p:grpSpPr>
        <p:pic>
          <p:nvPicPr>
            <p:cNvPr id="6" name="Image 5" descr="Une image contenant carte, texte, atlas&#10;&#10;Description générée automatiquement">
              <a:extLst>
                <a:ext uri="{FF2B5EF4-FFF2-40B4-BE49-F238E27FC236}">
                  <a16:creationId xmlns:a16="http://schemas.microsoft.com/office/drawing/2014/main" id="{51F28AE9-079B-499A-6260-9E46E82D39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77" t="12201" r="10005" b="6225"/>
            <a:stretch/>
          </p:blipFill>
          <p:spPr>
            <a:xfrm>
              <a:off x="3905843" y="828647"/>
              <a:ext cx="8166821" cy="5884345"/>
            </a:xfrm>
            <a:prstGeom prst="rect">
              <a:avLst/>
            </a:prstGeom>
          </p:spPr>
        </p:pic>
        <p:sp>
          <p:nvSpPr>
            <p:cNvPr id="7" name="Forme libre : forme 6">
              <a:extLst>
                <a:ext uri="{FF2B5EF4-FFF2-40B4-BE49-F238E27FC236}">
                  <a16:creationId xmlns:a16="http://schemas.microsoft.com/office/drawing/2014/main" id="{8CD30C79-3979-1E59-AB1F-8B2ECBC598C7}"/>
                </a:ext>
              </a:extLst>
            </p:cNvPr>
            <p:cNvSpPr/>
            <p:nvPr/>
          </p:nvSpPr>
          <p:spPr>
            <a:xfrm>
              <a:off x="5838670" y="2719388"/>
              <a:ext cx="685955" cy="1147762"/>
            </a:xfrm>
            <a:custGeom>
              <a:avLst/>
              <a:gdLst>
                <a:gd name="connsiteX0" fmla="*/ 14443 w 685955"/>
                <a:gd name="connsiteY0" fmla="*/ 0 h 1147762"/>
                <a:gd name="connsiteX1" fmla="*/ 47780 w 685955"/>
                <a:gd name="connsiteY1" fmla="*/ 57150 h 1147762"/>
                <a:gd name="connsiteX2" fmla="*/ 14443 w 685955"/>
                <a:gd name="connsiteY2" fmla="*/ 247650 h 1147762"/>
                <a:gd name="connsiteX3" fmla="*/ 4918 w 685955"/>
                <a:gd name="connsiteY3" fmla="*/ 309562 h 1147762"/>
                <a:gd name="connsiteX4" fmla="*/ 90643 w 685955"/>
                <a:gd name="connsiteY4" fmla="*/ 552450 h 1147762"/>
                <a:gd name="connsiteX5" fmla="*/ 119218 w 685955"/>
                <a:gd name="connsiteY5" fmla="*/ 614362 h 1147762"/>
                <a:gd name="connsiteX6" fmla="*/ 90643 w 685955"/>
                <a:gd name="connsiteY6" fmla="*/ 628650 h 1147762"/>
                <a:gd name="connsiteX7" fmla="*/ 114455 w 685955"/>
                <a:gd name="connsiteY7" fmla="*/ 709612 h 1147762"/>
                <a:gd name="connsiteX8" fmla="*/ 143030 w 685955"/>
                <a:gd name="connsiteY8" fmla="*/ 800100 h 1147762"/>
                <a:gd name="connsiteX9" fmla="*/ 214468 w 685955"/>
                <a:gd name="connsiteY9" fmla="*/ 876300 h 1147762"/>
                <a:gd name="connsiteX10" fmla="*/ 290668 w 685955"/>
                <a:gd name="connsiteY10" fmla="*/ 919162 h 1147762"/>
                <a:gd name="connsiteX11" fmla="*/ 390680 w 685955"/>
                <a:gd name="connsiteY11" fmla="*/ 976312 h 1147762"/>
                <a:gd name="connsiteX12" fmla="*/ 519268 w 685955"/>
                <a:gd name="connsiteY12" fmla="*/ 1028700 h 1147762"/>
                <a:gd name="connsiteX13" fmla="*/ 604993 w 685955"/>
                <a:gd name="connsiteY13" fmla="*/ 1076325 h 1147762"/>
                <a:gd name="connsiteX14" fmla="*/ 685955 w 685955"/>
                <a:gd name="connsiteY14" fmla="*/ 1147762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955" h="1147762">
                  <a:moveTo>
                    <a:pt x="14443" y="0"/>
                  </a:moveTo>
                  <a:cubicBezTo>
                    <a:pt x="31111" y="7937"/>
                    <a:pt x="47780" y="15875"/>
                    <a:pt x="47780" y="57150"/>
                  </a:cubicBezTo>
                  <a:cubicBezTo>
                    <a:pt x="47780" y="98425"/>
                    <a:pt x="21587" y="205581"/>
                    <a:pt x="14443" y="247650"/>
                  </a:cubicBezTo>
                  <a:cubicBezTo>
                    <a:pt x="7299" y="289719"/>
                    <a:pt x="-7782" y="258762"/>
                    <a:pt x="4918" y="309562"/>
                  </a:cubicBezTo>
                  <a:cubicBezTo>
                    <a:pt x="17618" y="360362"/>
                    <a:pt x="71593" y="501650"/>
                    <a:pt x="90643" y="552450"/>
                  </a:cubicBezTo>
                  <a:cubicBezTo>
                    <a:pt x="109693" y="603250"/>
                    <a:pt x="119218" y="601662"/>
                    <a:pt x="119218" y="614362"/>
                  </a:cubicBezTo>
                  <a:cubicBezTo>
                    <a:pt x="119218" y="627062"/>
                    <a:pt x="91437" y="612775"/>
                    <a:pt x="90643" y="628650"/>
                  </a:cubicBezTo>
                  <a:cubicBezTo>
                    <a:pt x="89849" y="644525"/>
                    <a:pt x="105724" y="681037"/>
                    <a:pt x="114455" y="709612"/>
                  </a:cubicBezTo>
                  <a:cubicBezTo>
                    <a:pt x="123186" y="738187"/>
                    <a:pt x="126361" y="772319"/>
                    <a:pt x="143030" y="800100"/>
                  </a:cubicBezTo>
                  <a:cubicBezTo>
                    <a:pt x="159699" y="827881"/>
                    <a:pt x="189862" y="856456"/>
                    <a:pt x="214468" y="876300"/>
                  </a:cubicBezTo>
                  <a:cubicBezTo>
                    <a:pt x="239074" y="896144"/>
                    <a:pt x="290668" y="919162"/>
                    <a:pt x="290668" y="919162"/>
                  </a:cubicBezTo>
                  <a:cubicBezTo>
                    <a:pt x="320037" y="935831"/>
                    <a:pt x="352580" y="958056"/>
                    <a:pt x="390680" y="976312"/>
                  </a:cubicBezTo>
                  <a:cubicBezTo>
                    <a:pt x="428780" y="994568"/>
                    <a:pt x="483549" y="1012031"/>
                    <a:pt x="519268" y="1028700"/>
                  </a:cubicBezTo>
                  <a:cubicBezTo>
                    <a:pt x="554987" y="1045369"/>
                    <a:pt x="577212" y="1056481"/>
                    <a:pt x="604993" y="1076325"/>
                  </a:cubicBezTo>
                  <a:cubicBezTo>
                    <a:pt x="632774" y="1096169"/>
                    <a:pt x="659364" y="1121965"/>
                    <a:pt x="685955" y="114776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24719460-257B-EBCC-F6FD-CF6E19518968}"/>
                </a:ext>
              </a:extLst>
            </p:cNvPr>
            <p:cNvSpPr/>
            <p:nvPr/>
          </p:nvSpPr>
          <p:spPr>
            <a:xfrm>
              <a:off x="5976938" y="2833688"/>
              <a:ext cx="638175" cy="490537"/>
            </a:xfrm>
            <a:custGeom>
              <a:avLst/>
              <a:gdLst>
                <a:gd name="connsiteX0" fmla="*/ 0 w 638175"/>
                <a:gd name="connsiteY0" fmla="*/ 490537 h 490537"/>
                <a:gd name="connsiteX1" fmla="*/ 133350 w 638175"/>
                <a:gd name="connsiteY1" fmla="*/ 409575 h 490537"/>
                <a:gd name="connsiteX2" fmla="*/ 228600 w 638175"/>
                <a:gd name="connsiteY2" fmla="*/ 328612 h 490537"/>
                <a:gd name="connsiteX3" fmla="*/ 352425 w 638175"/>
                <a:gd name="connsiteY3" fmla="*/ 285750 h 490537"/>
                <a:gd name="connsiteX4" fmla="*/ 423862 w 638175"/>
                <a:gd name="connsiteY4" fmla="*/ 214312 h 490537"/>
                <a:gd name="connsiteX5" fmla="*/ 561975 w 638175"/>
                <a:gd name="connsiteY5" fmla="*/ 76200 h 490537"/>
                <a:gd name="connsiteX6" fmla="*/ 638175 w 638175"/>
                <a:gd name="connsiteY6" fmla="*/ 0 h 49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490537">
                  <a:moveTo>
                    <a:pt x="0" y="490537"/>
                  </a:moveTo>
                  <a:cubicBezTo>
                    <a:pt x="47625" y="463549"/>
                    <a:pt x="95250" y="436562"/>
                    <a:pt x="133350" y="409575"/>
                  </a:cubicBezTo>
                  <a:cubicBezTo>
                    <a:pt x="171450" y="382588"/>
                    <a:pt x="192088" y="349249"/>
                    <a:pt x="228600" y="328612"/>
                  </a:cubicBezTo>
                  <a:cubicBezTo>
                    <a:pt x="265113" y="307974"/>
                    <a:pt x="319881" y="304800"/>
                    <a:pt x="352425" y="285750"/>
                  </a:cubicBezTo>
                  <a:cubicBezTo>
                    <a:pt x="384969" y="266700"/>
                    <a:pt x="423862" y="214312"/>
                    <a:pt x="423862" y="214312"/>
                  </a:cubicBezTo>
                  <a:lnTo>
                    <a:pt x="561975" y="76200"/>
                  </a:lnTo>
                  <a:lnTo>
                    <a:pt x="638175" y="0"/>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3B6770DB-252D-0BC7-3066-7AD398CF8C09}"/>
                </a:ext>
              </a:extLst>
            </p:cNvPr>
            <p:cNvSpPr/>
            <p:nvPr/>
          </p:nvSpPr>
          <p:spPr>
            <a:xfrm>
              <a:off x="6016043" y="3300413"/>
              <a:ext cx="432382" cy="671512"/>
            </a:xfrm>
            <a:custGeom>
              <a:avLst/>
              <a:gdLst>
                <a:gd name="connsiteX0" fmla="*/ 27570 w 432382"/>
                <a:gd name="connsiteY0" fmla="*/ 0 h 671512"/>
                <a:gd name="connsiteX1" fmla="*/ 94245 w 432382"/>
                <a:gd name="connsiteY1" fmla="*/ 85725 h 671512"/>
                <a:gd name="connsiteX2" fmla="*/ 151395 w 432382"/>
                <a:gd name="connsiteY2" fmla="*/ 176212 h 671512"/>
                <a:gd name="connsiteX3" fmla="*/ 175207 w 432382"/>
                <a:gd name="connsiteY3" fmla="*/ 242887 h 671512"/>
                <a:gd name="connsiteX4" fmla="*/ 27570 w 432382"/>
                <a:gd name="connsiteY4" fmla="*/ 371475 h 671512"/>
                <a:gd name="connsiteX5" fmla="*/ 3757 w 432382"/>
                <a:gd name="connsiteY5" fmla="*/ 423862 h 671512"/>
                <a:gd name="connsiteX6" fmla="*/ 75195 w 432382"/>
                <a:gd name="connsiteY6" fmla="*/ 490537 h 671512"/>
                <a:gd name="connsiteX7" fmla="*/ 151395 w 432382"/>
                <a:gd name="connsiteY7" fmla="*/ 547687 h 671512"/>
                <a:gd name="connsiteX8" fmla="*/ 318082 w 432382"/>
                <a:gd name="connsiteY8" fmla="*/ 609600 h 671512"/>
                <a:gd name="connsiteX9" fmla="*/ 432382 w 432382"/>
                <a:gd name="connsiteY9"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382" h="671512">
                  <a:moveTo>
                    <a:pt x="27570" y="0"/>
                  </a:moveTo>
                  <a:cubicBezTo>
                    <a:pt x="50589" y="28178"/>
                    <a:pt x="73608" y="56356"/>
                    <a:pt x="94245" y="85725"/>
                  </a:cubicBezTo>
                  <a:cubicBezTo>
                    <a:pt x="114882" y="115094"/>
                    <a:pt x="137901" y="150018"/>
                    <a:pt x="151395" y="176212"/>
                  </a:cubicBezTo>
                  <a:cubicBezTo>
                    <a:pt x="164889" y="202406"/>
                    <a:pt x="195844" y="210343"/>
                    <a:pt x="175207" y="242887"/>
                  </a:cubicBezTo>
                  <a:cubicBezTo>
                    <a:pt x="154570" y="275431"/>
                    <a:pt x="56145" y="341313"/>
                    <a:pt x="27570" y="371475"/>
                  </a:cubicBezTo>
                  <a:cubicBezTo>
                    <a:pt x="-1005" y="401637"/>
                    <a:pt x="-4180" y="404018"/>
                    <a:pt x="3757" y="423862"/>
                  </a:cubicBezTo>
                  <a:cubicBezTo>
                    <a:pt x="11694" y="443706"/>
                    <a:pt x="50589" y="469900"/>
                    <a:pt x="75195" y="490537"/>
                  </a:cubicBezTo>
                  <a:cubicBezTo>
                    <a:pt x="99801" y="511175"/>
                    <a:pt x="110914" y="527843"/>
                    <a:pt x="151395" y="547687"/>
                  </a:cubicBezTo>
                  <a:cubicBezTo>
                    <a:pt x="191876" y="567531"/>
                    <a:pt x="271251" y="588963"/>
                    <a:pt x="318082" y="609600"/>
                  </a:cubicBezTo>
                  <a:cubicBezTo>
                    <a:pt x="364913" y="630237"/>
                    <a:pt x="398647" y="650874"/>
                    <a:pt x="432382" y="67151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2779B35C-3E4E-FAB2-0966-0E6DCBC86547}"/>
                </a:ext>
              </a:extLst>
            </p:cNvPr>
            <p:cNvSpPr/>
            <p:nvPr/>
          </p:nvSpPr>
          <p:spPr>
            <a:xfrm>
              <a:off x="4881563" y="3714750"/>
              <a:ext cx="1133475" cy="1590675"/>
            </a:xfrm>
            <a:custGeom>
              <a:avLst/>
              <a:gdLst>
                <a:gd name="connsiteX0" fmla="*/ 0 w 1133475"/>
                <a:gd name="connsiteY0" fmla="*/ 1590675 h 1590675"/>
                <a:gd name="connsiteX1" fmla="*/ 71437 w 1133475"/>
                <a:gd name="connsiteY1" fmla="*/ 1504950 h 1590675"/>
                <a:gd name="connsiteX2" fmla="*/ 119062 w 1133475"/>
                <a:gd name="connsiteY2" fmla="*/ 1443038 h 1590675"/>
                <a:gd name="connsiteX3" fmla="*/ 209550 w 1133475"/>
                <a:gd name="connsiteY3" fmla="*/ 1243013 h 1590675"/>
                <a:gd name="connsiteX4" fmla="*/ 342900 w 1133475"/>
                <a:gd name="connsiteY4" fmla="*/ 962025 h 1590675"/>
                <a:gd name="connsiteX5" fmla="*/ 404812 w 1133475"/>
                <a:gd name="connsiteY5" fmla="*/ 900113 h 1590675"/>
                <a:gd name="connsiteX6" fmla="*/ 409575 w 1133475"/>
                <a:gd name="connsiteY6" fmla="*/ 766763 h 1590675"/>
                <a:gd name="connsiteX7" fmla="*/ 423862 w 1133475"/>
                <a:gd name="connsiteY7" fmla="*/ 552450 h 1590675"/>
                <a:gd name="connsiteX8" fmla="*/ 442912 w 1133475"/>
                <a:gd name="connsiteY8" fmla="*/ 400050 h 1590675"/>
                <a:gd name="connsiteX9" fmla="*/ 457200 w 1133475"/>
                <a:gd name="connsiteY9" fmla="*/ 357188 h 1590675"/>
                <a:gd name="connsiteX10" fmla="*/ 571500 w 1133475"/>
                <a:gd name="connsiteY10" fmla="*/ 309563 h 1590675"/>
                <a:gd name="connsiteX11" fmla="*/ 666750 w 1133475"/>
                <a:gd name="connsiteY11" fmla="*/ 276225 h 1590675"/>
                <a:gd name="connsiteX12" fmla="*/ 838200 w 1133475"/>
                <a:gd name="connsiteY12" fmla="*/ 133350 h 1590675"/>
                <a:gd name="connsiteX13" fmla="*/ 928687 w 1133475"/>
                <a:gd name="connsiteY13" fmla="*/ 66675 h 1590675"/>
                <a:gd name="connsiteX14" fmla="*/ 1023937 w 1133475"/>
                <a:gd name="connsiteY14" fmla="*/ 19050 h 1590675"/>
                <a:gd name="connsiteX15" fmla="*/ 1133475 w 1133475"/>
                <a:gd name="connsiteY15"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475" h="1590675">
                  <a:moveTo>
                    <a:pt x="0" y="1590675"/>
                  </a:moveTo>
                  <a:cubicBezTo>
                    <a:pt x="26193" y="1559322"/>
                    <a:pt x="51593" y="1529556"/>
                    <a:pt x="71437" y="1504950"/>
                  </a:cubicBezTo>
                  <a:cubicBezTo>
                    <a:pt x="91281" y="1480344"/>
                    <a:pt x="96043" y="1486694"/>
                    <a:pt x="119062" y="1443038"/>
                  </a:cubicBezTo>
                  <a:cubicBezTo>
                    <a:pt x="142081" y="1399382"/>
                    <a:pt x="172244" y="1323182"/>
                    <a:pt x="209550" y="1243013"/>
                  </a:cubicBezTo>
                  <a:cubicBezTo>
                    <a:pt x="246856" y="1162844"/>
                    <a:pt x="310356" y="1019175"/>
                    <a:pt x="342900" y="962025"/>
                  </a:cubicBezTo>
                  <a:cubicBezTo>
                    <a:pt x="375444" y="904875"/>
                    <a:pt x="393700" y="932657"/>
                    <a:pt x="404812" y="900113"/>
                  </a:cubicBezTo>
                  <a:cubicBezTo>
                    <a:pt x="415924" y="867569"/>
                    <a:pt x="406400" y="824707"/>
                    <a:pt x="409575" y="766763"/>
                  </a:cubicBezTo>
                  <a:cubicBezTo>
                    <a:pt x="412750" y="708819"/>
                    <a:pt x="418306" y="613569"/>
                    <a:pt x="423862" y="552450"/>
                  </a:cubicBezTo>
                  <a:cubicBezTo>
                    <a:pt x="429418" y="491331"/>
                    <a:pt x="437356" y="432594"/>
                    <a:pt x="442912" y="400050"/>
                  </a:cubicBezTo>
                  <a:cubicBezTo>
                    <a:pt x="448468" y="367506"/>
                    <a:pt x="435769" y="372269"/>
                    <a:pt x="457200" y="357188"/>
                  </a:cubicBezTo>
                  <a:cubicBezTo>
                    <a:pt x="478631" y="342107"/>
                    <a:pt x="536575" y="323057"/>
                    <a:pt x="571500" y="309563"/>
                  </a:cubicBezTo>
                  <a:cubicBezTo>
                    <a:pt x="606425" y="296069"/>
                    <a:pt x="622300" y="305594"/>
                    <a:pt x="666750" y="276225"/>
                  </a:cubicBezTo>
                  <a:cubicBezTo>
                    <a:pt x="711200" y="246856"/>
                    <a:pt x="794544" y="168275"/>
                    <a:pt x="838200" y="133350"/>
                  </a:cubicBezTo>
                  <a:cubicBezTo>
                    <a:pt x="881856" y="98425"/>
                    <a:pt x="897731" y="85725"/>
                    <a:pt x="928687" y="66675"/>
                  </a:cubicBezTo>
                  <a:cubicBezTo>
                    <a:pt x="959643" y="47625"/>
                    <a:pt x="989806" y="30162"/>
                    <a:pt x="1023937" y="19050"/>
                  </a:cubicBezTo>
                  <a:cubicBezTo>
                    <a:pt x="1058068" y="7938"/>
                    <a:pt x="1095771" y="3969"/>
                    <a:pt x="113347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182413AC-7621-4C73-65E4-32B27A11E3B3}"/>
                </a:ext>
              </a:extLst>
            </p:cNvPr>
            <p:cNvSpPr/>
            <p:nvPr/>
          </p:nvSpPr>
          <p:spPr>
            <a:xfrm>
              <a:off x="6034088" y="3795713"/>
              <a:ext cx="47625" cy="581025"/>
            </a:xfrm>
            <a:custGeom>
              <a:avLst/>
              <a:gdLst>
                <a:gd name="connsiteX0" fmla="*/ 0 w 47625"/>
                <a:gd name="connsiteY0" fmla="*/ 581025 h 581025"/>
                <a:gd name="connsiteX1" fmla="*/ 23812 w 47625"/>
                <a:gd name="connsiteY1" fmla="*/ 280987 h 581025"/>
                <a:gd name="connsiteX2" fmla="*/ 28575 w 47625"/>
                <a:gd name="connsiteY2" fmla="*/ 80962 h 581025"/>
                <a:gd name="connsiteX3" fmla="*/ 47625 w 47625"/>
                <a:gd name="connsiteY3" fmla="*/ 0 h 581025"/>
              </a:gdLst>
              <a:ahLst/>
              <a:cxnLst>
                <a:cxn ang="0">
                  <a:pos x="connsiteX0" y="connsiteY0"/>
                </a:cxn>
                <a:cxn ang="0">
                  <a:pos x="connsiteX1" y="connsiteY1"/>
                </a:cxn>
                <a:cxn ang="0">
                  <a:pos x="connsiteX2" y="connsiteY2"/>
                </a:cxn>
                <a:cxn ang="0">
                  <a:pos x="connsiteX3" y="connsiteY3"/>
                </a:cxn>
              </a:cxnLst>
              <a:rect l="l" t="t" r="r" b="b"/>
              <a:pathLst>
                <a:path w="47625" h="581025">
                  <a:moveTo>
                    <a:pt x="0" y="581025"/>
                  </a:moveTo>
                  <a:cubicBezTo>
                    <a:pt x="9525" y="472678"/>
                    <a:pt x="19050" y="364331"/>
                    <a:pt x="23812" y="280987"/>
                  </a:cubicBezTo>
                  <a:cubicBezTo>
                    <a:pt x="28574" y="197643"/>
                    <a:pt x="24606" y="127793"/>
                    <a:pt x="28575" y="80962"/>
                  </a:cubicBezTo>
                  <a:cubicBezTo>
                    <a:pt x="32544" y="34131"/>
                    <a:pt x="40084" y="17065"/>
                    <a:pt x="4762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orme libre : forme 11">
              <a:extLst>
                <a:ext uri="{FF2B5EF4-FFF2-40B4-BE49-F238E27FC236}">
                  <a16:creationId xmlns:a16="http://schemas.microsoft.com/office/drawing/2014/main" id="{56B6DF92-E314-97E2-3068-A9C63E891D14}"/>
                </a:ext>
              </a:extLst>
            </p:cNvPr>
            <p:cNvSpPr/>
            <p:nvPr/>
          </p:nvSpPr>
          <p:spPr>
            <a:xfrm>
              <a:off x="5691088" y="2214506"/>
              <a:ext cx="824886" cy="400107"/>
            </a:xfrm>
            <a:custGeom>
              <a:avLst/>
              <a:gdLst>
                <a:gd name="connsiteX0" fmla="*/ 790675 w 824886"/>
                <a:gd name="connsiteY0" fmla="*/ 400107 h 400107"/>
                <a:gd name="connsiteX1" fmla="*/ 809725 w 824886"/>
                <a:gd name="connsiteY1" fmla="*/ 276282 h 400107"/>
                <a:gd name="connsiteX2" fmla="*/ 804962 w 824886"/>
                <a:gd name="connsiteY2" fmla="*/ 228657 h 400107"/>
                <a:gd name="connsiteX3" fmla="*/ 566837 w 824886"/>
                <a:gd name="connsiteY3" fmla="*/ 81019 h 400107"/>
                <a:gd name="connsiteX4" fmla="*/ 466825 w 824886"/>
                <a:gd name="connsiteY4" fmla="*/ 57207 h 400107"/>
                <a:gd name="connsiteX5" fmla="*/ 219175 w 824886"/>
                <a:gd name="connsiteY5" fmla="*/ 57 h 400107"/>
                <a:gd name="connsiteX6" fmla="*/ 166787 w 824886"/>
                <a:gd name="connsiteY6" fmla="*/ 47682 h 400107"/>
                <a:gd name="connsiteX7" fmla="*/ 147737 w 824886"/>
                <a:gd name="connsiteY7" fmla="*/ 104832 h 400107"/>
                <a:gd name="connsiteX8" fmla="*/ 23912 w 824886"/>
                <a:gd name="connsiteY8" fmla="*/ 71494 h 400107"/>
                <a:gd name="connsiteX9" fmla="*/ 100 w 824886"/>
                <a:gd name="connsiteY9" fmla="*/ 85782 h 4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886" h="400107">
                  <a:moveTo>
                    <a:pt x="790675" y="400107"/>
                  </a:moveTo>
                  <a:cubicBezTo>
                    <a:pt x="799009" y="352482"/>
                    <a:pt x="807344" y="304857"/>
                    <a:pt x="809725" y="276282"/>
                  </a:cubicBezTo>
                  <a:cubicBezTo>
                    <a:pt x="812106" y="247707"/>
                    <a:pt x="845443" y="261201"/>
                    <a:pt x="804962" y="228657"/>
                  </a:cubicBezTo>
                  <a:cubicBezTo>
                    <a:pt x="764481" y="196113"/>
                    <a:pt x="623193" y="109594"/>
                    <a:pt x="566837" y="81019"/>
                  </a:cubicBezTo>
                  <a:cubicBezTo>
                    <a:pt x="510481" y="52444"/>
                    <a:pt x="466825" y="57207"/>
                    <a:pt x="466825" y="57207"/>
                  </a:cubicBezTo>
                  <a:cubicBezTo>
                    <a:pt x="408881" y="43713"/>
                    <a:pt x="269181" y="1644"/>
                    <a:pt x="219175" y="57"/>
                  </a:cubicBezTo>
                  <a:cubicBezTo>
                    <a:pt x="169169" y="-1530"/>
                    <a:pt x="178693" y="30219"/>
                    <a:pt x="166787" y="47682"/>
                  </a:cubicBezTo>
                  <a:cubicBezTo>
                    <a:pt x="154881" y="65144"/>
                    <a:pt x="171549" y="100863"/>
                    <a:pt x="147737" y="104832"/>
                  </a:cubicBezTo>
                  <a:cubicBezTo>
                    <a:pt x="123925" y="108801"/>
                    <a:pt x="48518" y="74669"/>
                    <a:pt x="23912" y="71494"/>
                  </a:cubicBezTo>
                  <a:cubicBezTo>
                    <a:pt x="-694" y="68319"/>
                    <a:pt x="-297" y="77050"/>
                    <a:pt x="100" y="85782"/>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 forme 12">
              <a:extLst>
                <a:ext uri="{FF2B5EF4-FFF2-40B4-BE49-F238E27FC236}">
                  <a16:creationId xmlns:a16="http://schemas.microsoft.com/office/drawing/2014/main" id="{85BC29B6-021E-BF88-2C54-C33936AE8AB3}"/>
                </a:ext>
              </a:extLst>
            </p:cNvPr>
            <p:cNvSpPr/>
            <p:nvPr/>
          </p:nvSpPr>
          <p:spPr>
            <a:xfrm>
              <a:off x="6662738" y="2780942"/>
              <a:ext cx="833437" cy="119421"/>
            </a:xfrm>
            <a:custGeom>
              <a:avLst/>
              <a:gdLst>
                <a:gd name="connsiteX0" fmla="*/ 0 w 833437"/>
                <a:gd name="connsiteY0" fmla="*/ 19408 h 119421"/>
                <a:gd name="connsiteX1" fmla="*/ 128587 w 833437"/>
                <a:gd name="connsiteY1" fmla="*/ 14646 h 119421"/>
                <a:gd name="connsiteX2" fmla="*/ 233362 w 833437"/>
                <a:gd name="connsiteY2" fmla="*/ 43221 h 119421"/>
                <a:gd name="connsiteX3" fmla="*/ 314325 w 833437"/>
                <a:gd name="connsiteY3" fmla="*/ 33696 h 119421"/>
                <a:gd name="connsiteX4" fmla="*/ 457200 w 833437"/>
                <a:gd name="connsiteY4" fmla="*/ 358 h 119421"/>
                <a:gd name="connsiteX5" fmla="*/ 557212 w 833437"/>
                <a:gd name="connsiteY5" fmla="*/ 57508 h 119421"/>
                <a:gd name="connsiteX6" fmla="*/ 647700 w 833437"/>
                <a:gd name="connsiteY6" fmla="*/ 62271 h 119421"/>
                <a:gd name="connsiteX7" fmla="*/ 719137 w 833437"/>
                <a:gd name="connsiteY7" fmla="*/ 90846 h 119421"/>
                <a:gd name="connsiteX8" fmla="*/ 776287 w 833437"/>
                <a:gd name="connsiteY8" fmla="*/ 90846 h 119421"/>
                <a:gd name="connsiteX9" fmla="*/ 819150 w 833437"/>
                <a:gd name="connsiteY9" fmla="*/ 90846 h 119421"/>
                <a:gd name="connsiteX10" fmla="*/ 833437 w 833437"/>
                <a:gd name="connsiteY10" fmla="*/ 119421 h 11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437" h="119421">
                  <a:moveTo>
                    <a:pt x="0" y="19408"/>
                  </a:moveTo>
                  <a:cubicBezTo>
                    <a:pt x="44847" y="15042"/>
                    <a:pt x="89694" y="10677"/>
                    <a:pt x="128587" y="14646"/>
                  </a:cubicBezTo>
                  <a:cubicBezTo>
                    <a:pt x="167480" y="18615"/>
                    <a:pt x="202406" y="40046"/>
                    <a:pt x="233362" y="43221"/>
                  </a:cubicBezTo>
                  <a:cubicBezTo>
                    <a:pt x="264318" y="46396"/>
                    <a:pt x="277019" y="40840"/>
                    <a:pt x="314325" y="33696"/>
                  </a:cubicBezTo>
                  <a:cubicBezTo>
                    <a:pt x="351631" y="26552"/>
                    <a:pt x="416719" y="-3611"/>
                    <a:pt x="457200" y="358"/>
                  </a:cubicBezTo>
                  <a:cubicBezTo>
                    <a:pt x="497681" y="4327"/>
                    <a:pt x="525462" y="47189"/>
                    <a:pt x="557212" y="57508"/>
                  </a:cubicBezTo>
                  <a:cubicBezTo>
                    <a:pt x="588962" y="67827"/>
                    <a:pt x="620713" y="56715"/>
                    <a:pt x="647700" y="62271"/>
                  </a:cubicBezTo>
                  <a:cubicBezTo>
                    <a:pt x="674687" y="67827"/>
                    <a:pt x="697706" y="86084"/>
                    <a:pt x="719137" y="90846"/>
                  </a:cubicBezTo>
                  <a:cubicBezTo>
                    <a:pt x="740568" y="95608"/>
                    <a:pt x="776287" y="90846"/>
                    <a:pt x="776287" y="90846"/>
                  </a:cubicBezTo>
                  <a:cubicBezTo>
                    <a:pt x="792956" y="90846"/>
                    <a:pt x="809625" y="86083"/>
                    <a:pt x="819150" y="90846"/>
                  </a:cubicBezTo>
                  <a:cubicBezTo>
                    <a:pt x="828675" y="95609"/>
                    <a:pt x="831056" y="107515"/>
                    <a:pt x="833437" y="119421"/>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orme libre : forme 13">
              <a:extLst>
                <a:ext uri="{FF2B5EF4-FFF2-40B4-BE49-F238E27FC236}">
                  <a16:creationId xmlns:a16="http://schemas.microsoft.com/office/drawing/2014/main" id="{C894C8C1-4247-3CE2-810C-AD151C5D7C22}"/>
                </a:ext>
              </a:extLst>
            </p:cNvPr>
            <p:cNvSpPr/>
            <p:nvPr/>
          </p:nvSpPr>
          <p:spPr>
            <a:xfrm>
              <a:off x="9077325" y="3471863"/>
              <a:ext cx="1423988" cy="828675"/>
            </a:xfrm>
            <a:custGeom>
              <a:avLst/>
              <a:gdLst>
                <a:gd name="connsiteX0" fmla="*/ 0 w 1423988"/>
                <a:gd name="connsiteY0" fmla="*/ 828675 h 828675"/>
                <a:gd name="connsiteX1" fmla="*/ 80963 w 1423988"/>
                <a:gd name="connsiteY1" fmla="*/ 747712 h 828675"/>
                <a:gd name="connsiteX2" fmla="*/ 195263 w 1423988"/>
                <a:gd name="connsiteY2" fmla="*/ 614362 h 828675"/>
                <a:gd name="connsiteX3" fmla="*/ 423863 w 1423988"/>
                <a:gd name="connsiteY3" fmla="*/ 461962 h 828675"/>
                <a:gd name="connsiteX4" fmla="*/ 661988 w 1423988"/>
                <a:gd name="connsiteY4" fmla="*/ 352425 h 828675"/>
                <a:gd name="connsiteX5" fmla="*/ 771525 w 1423988"/>
                <a:gd name="connsiteY5" fmla="*/ 385762 h 828675"/>
                <a:gd name="connsiteX6" fmla="*/ 928688 w 1423988"/>
                <a:gd name="connsiteY6" fmla="*/ 357187 h 828675"/>
                <a:gd name="connsiteX7" fmla="*/ 1052513 w 1423988"/>
                <a:gd name="connsiteY7" fmla="*/ 309562 h 828675"/>
                <a:gd name="connsiteX8" fmla="*/ 1200150 w 1423988"/>
                <a:gd name="connsiteY8" fmla="*/ 171450 h 828675"/>
                <a:gd name="connsiteX9" fmla="*/ 1281113 w 1423988"/>
                <a:gd name="connsiteY9" fmla="*/ 142875 h 828675"/>
                <a:gd name="connsiteX10" fmla="*/ 1423988 w 1423988"/>
                <a:gd name="connsiteY10"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3988" h="828675">
                  <a:moveTo>
                    <a:pt x="0" y="828675"/>
                  </a:moveTo>
                  <a:cubicBezTo>
                    <a:pt x="24209" y="806053"/>
                    <a:pt x="48419" y="783431"/>
                    <a:pt x="80963" y="747712"/>
                  </a:cubicBezTo>
                  <a:cubicBezTo>
                    <a:pt x="113507" y="711993"/>
                    <a:pt x="138113" y="661987"/>
                    <a:pt x="195263" y="614362"/>
                  </a:cubicBezTo>
                  <a:cubicBezTo>
                    <a:pt x="252413" y="566737"/>
                    <a:pt x="346076" y="505618"/>
                    <a:pt x="423863" y="461962"/>
                  </a:cubicBezTo>
                  <a:cubicBezTo>
                    <a:pt x="501651" y="418306"/>
                    <a:pt x="604044" y="365125"/>
                    <a:pt x="661988" y="352425"/>
                  </a:cubicBezTo>
                  <a:cubicBezTo>
                    <a:pt x="719932" y="339725"/>
                    <a:pt x="727075" y="384968"/>
                    <a:pt x="771525" y="385762"/>
                  </a:cubicBezTo>
                  <a:cubicBezTo>
                    <a:pt x="815975" y="386556"/>
                    <a:pt x="881857" y="369887"/>
                    <a:pt x="928688" y="357187"/>
                  </a:cubicBezTo>
                  <a:cubicBezTo>
                    <a:pt x="975519" y="344487"/>
                    <a:pt x="1007269" y="340518"/>
                    <a:pt x="1052513" y="309562"/>
                  </a:cubicBezTo>
                  <a:cubicBezTo>
                    <a:pt x="1097757" y="278606"/>
                    <a:pt x="1162050" y="199231"/>
                    <a:pt x="1200150" y="171450"/>
                  </a:cubicBezTo>
                  <a:cubicBezTo>
                    <a:pt x="1238250" y="143669"/>
                    <a:pt x="1243807" y="171450"/>
                    <a:pt x="1281113" y="142875"/>
                  </a:cubicBezTo>
                  <a:cubicBezTo>
                    <a:pt x="1318419" y="114300"/>
                    <a:pt x="1371203" y="57150"/>
                    <a:pt x="1423988"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Forme libre : forme 29">
              <a:extLst>
                <a:ext uri="{FF2B5EF4-FFF2-40B4-BE49-F238E27FC236}">
                  <a16:creationId xmlns:a16="http://schemas.microsoft.com/office/drawing/2014/main" id="{57D66FAF-DC7F-35A7-A67D-43B634A0C753}"/>
                </a:ext>
              </a:extLst>
            </p:cNvPr>
            <p:cNvSpPr/>
            <p:nvPr/>
          </p:nvSpPr>
          <p:spPr>
            <a:xfrm>
              <a:off x="8677218" y="1795463"/>
              <a:ext cx="766820" cy="743018"/>
            </a:xfrm>
            <a:custGeom>
              <a:avLst/>
              <a:gdLst>
                <a:gd name="connsiteX0" fmla="*/ 14345 w 766820"/>
                <a:gd name="connsiteY0" fmla="*/ 0 h 743018"/>
                <a:gd name="connsiteX1" fmla="*/ 57 w 766820"/>
                <a:gd name="connsiteY1" fmla="*/ 166687 h 743018"/>
                <a:gd name="connsiteX2" fmla="*/ 19107 w 766820"/>
                <a:gd name="connsiteY2" fmla="*/ 285750 h 743018"/>
                <a:gd name="connsiteX3" fmla="*/ 100070 w 766820"/>
                <a:gd name="connsiteY3" fmla="*/ 409575 h 743018"/>
                <a:gd name="connsiteX4" fmla="*/ 176270 w 766820"/>
                <a:gd name="connsiteY4" fmla="*/ 471487 h 743018"/>
                <a:gd name="connsiteX5" fmla="*/ 200082 w 766820"/>
                <a:gd name="connsiteY5" fmla="*/ 547687 h 743018"/>
                <a:gd name="connsiteX6" fmla="*/ 252470 w 766820"/>
                <a:gd name="connsiteY6" fmla="*/ 661987 h 743018"/>
                <a:gd name="connsiteX7" fmla="*/ 347720 w 766820"/>
                <a:gd name="connsiteY7" fmla="*/ 704850 h 743018"/>
                <a:gd name="connsiteX8" fmla="*/ 409632 w 766820"/>
                <a:gd name="connsiteY8" fmla="*/ 742950 h 743018"/>
                <a:gd name="connsiteX9" fmla="*/ 471545 w 766820"/>
                <a:gd name="connsiteY9" fmla="*/ 695325 h 743018"/>
                <a:gd name="connsiteX10" fmla="*/ 542982 w 766820"/>
                <a:gd name="connsiteY10" fmla="*/ 652462 h 743018"/>
                <a:gd name="connsiteX11" fmla="*/ 609657 w 766820"/>
                <a:gd name="connsiteY11" fmla="*/ 657225 h 743018"/>
                <a:gd name="connsiteX12" fmla="*/ 766820 w 766820"/>
                <a:gd name="connsiteY12" fmla="*/ 623887 h 74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820" h="743018">
                  <a:moveTo>
                    <a:pt x="14345" y="0"/>
                  </a:moveTo>
                  <a:cubicBezTo>
                    <a:pt x="6804" y="59531"/>
                    <a:pt x="-737" y="119062"/>
                    <a:pt x="57" y="166687"/>
                  </a:cubicBezTo>
                  <a:cubicBezTo>
                    <a:pt x="851" y="214312"/>
                    <a:pt x="2438" y="245269"/>
                    <a:pt x="19107" y="285750"/>
                  </a:cubicBezTo>
                  <a:cubicBezTo>
                    <a:pt x="35776" y="326231"/>
                    <a:pt x="73876" y="378619"/>
                    <a:pt x="100070" y="409575"/>
                  </a:cubicBezTo>
                  <a:cubicBezTo>
                    <a:pt x="126264" y="440531"/>
                    <a:pt x="159601" y="448468"/>
                    <a:pt x="176270" y="471487"/>
                  </a:cubicBezTo>
                  <a:cubicBezTo>
                    <a:pt x="192939" y="494506"/>
                    <a:pt x="187382" y="515937"/>
                    <a:pt x="200082" y="547687"/>
                  </a:cubicBezTo>
                  <a:cubicBezTo>
                    <a:pt x="212782" y="579437"/>
                    <a:pt x="227864" y="635793"/>
                    <a:pt x="252470" y="661987"/>
                  </a:cubicBezTo>
                  <a:cubicBezTo>
                    <a:pt x="277076" y="688181"/>
                    <a:pt x="321526" y="691356"/>
                    <a:pt x="347720" y="704850"/>
                  </a:cubicBezTo>
                  <a:cubicBezTo>
                    <a:pt x="373914" y="718344"/>
                    <a:pt x="388995" y="744537"/>
                    <a:pt x="409632" y="742950"/>
                  </a:cubicBezTo>
                  <a:cubicBezTo>
                    <a:pt x="430269" y="741363"/>
                    <a:pt x="449320" y="710406"/>
                    <a:pt x="471545" y="695325"/>
                  </a:cubicBezTo>
                  <a:cubicBezTo>
                    <a:pt x="493770" y="680244"/>
                    <a:pt x="519963" y="658812"/>
                    <a:pt x="542982" y="652462"/>
                  </a:cubicBezTo>
                  <a:cubicBezTo>
                    <a:pt x="566001" y="646112"/>
                    <a:pt x="572351" y="661988"/>
                    <a:pt x="609657" y="657225"/>
                  </a:cubicBezTo>
                  <a:cubicBezTo>
                    <a:pt x="646963" y="652463"/>
                    <a:pt x="706891" y="638175"/>
                    <a:pt x="766820" y="623887"/>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Forme libre : forme 30">
              <a:extLst>
                <a:ext uri="{FF2B5EF4-FFF2-40B4-BE49-F238E27FC236}">
                  <a16:creationId xmlns:a16="http://schemas.microsoft.com/office/drawing/2014/main" id="{7BE00E16-BC50-594B-40B9-B6EE3FAF5D97}"/>
                </a:ext>
              </a:extLst>
            </p:cNvPr>
            <p:cNvSpPr/>
            <p:nvPr/>
          </p:nvSpPr>
          <p:spPr>
            <a:xfrm>
              <a:off x="9441177" y="1614488"/>
              <a:ext cx="161676" cy="1195387"/>
            </a:xfrm>
            <a:custGeom>
              <a:avLst/>
              <a:gdLst>
                <a:gd name="connsiteX0" fmla="*/ 155261 w 161676"/>
                <a:gd name="connsiteY0" fmla="*/ 0 h 1195387"/>
                <a:gd name="connsiteX1" fmla="*/ 155261 w 161676"/>
                <a:gd name="connsiteY1" fmla="*/ 90487 h 1195387"/>
                <a:gd name="connsiteX2" fmla="*/ 88586 w 161676"/>
                <a:gd name="connsiteY2" fmla="*/ 219075 h 1195387"/>
                <a:gd name="connsiteX3" fmla="*/ 36198 w 161676"/>
                <a:gd name="connsiteY3" fmla="*/ 390525 h 1195387"/>
                <a:gd name="connsiteX4" fmla="*/ 2861 w 161676"/>
                <a:gd name="connsiteY4" fmla="*/ 647700 h 1195387"/>
                <a:gd name="connsiteX5" fmla="*/ 2861 w 161676"/>
                <a:gd name="connsiteY5" fmla="*/ 885825 h 1195387"/>
                <a:gd name="connsiteX6" fmla="*/ 12386 w 161676"/>
                <a:gd name="connsiteY6" fmla="*/ 1104900 h 1195387"/>
                <a:gd name="connsiteX7" fmla="*/ 12386 w 161676"/>
                <a:gd name="connsiteY7" fmla="*/ 1195387 h 119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76" h="1195387">
                  <a:moveTo>
                    <a:pt x="155261" y="0"/>
                  </a:moveTo>
                  <a:cubicBezTo>
                    <a:pt x="160817" y="26987"/>
                    <a:pt x="166373" y="53975"/>
                    <a:pt x="155261" y="90487"/>
                  </a:cubicBezTo>
                  <a:cubicBezTo>
                    <a:pt x="144149" y="126999"/>
                    <a:pt x="108430" y="169069"/>
                    <a:pt x="88586" y="219075"/>
                  </a:cubicBezTo>
                  <a:cubicBezTo>
                    <a:pt x="68742" y="269081"/>
                    <a:pt x="50485" y="319088"/>
                    <a:pt x="36198" y="390525"/>
                  </a:cubicBezTo>
                  <a:cubicBezTo>
                    <a:pt x="21910" y="461963"/>
                    <a:pt x="8417" y="565150"/>
                    <a:pt x="2861" y="647700"/>
                  </a:cubicBezTo>
                  <a:cubicBezTo>
                    <a:pt x="-2695" y="730250"/>
                    <a:pt x="1274" y="809625"/>
                    <a:pt x="2861" y="885825"/>
                  </a:cubicBezTo>
                  <a:cubicBezTo>
                    <a:pt x="4448" y="962025"/>
                    <a:pt x="10798" y="1053306"/>
                    <a:pt x="12386" y="1104900"/>
                  </a:cubicBezTo>
                  <a:cubicBezTo>
                    <a:pt x="13973" y="1156494"/>
                    <a:pt x="13179" y="1175940"/>
                    <a:pt x="12386" y="1195387"/>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orme libre : forme 20">
              <a:extLst>
                <a:ext uri="{FF2B5EF4-FFF2-40B4-BE49-F238E27FC236}">
                  <a16:creationId xmlns:a16="http://schemas.microsoft.com/office/drawing/2014/main" id="{788519D4-5E12-4119-EB5B-DCDF3A460B74}"/>
                </a:ext>
              </a:extLst>
            </p:cNvPr>
            <p:cNvSpPr/>
            <p:nvPr/>
          </p:nvSpPr>
          <p:spPr>
            <a:xfrm>
              <a:off x="5875699" y="2537943"/>
              <a:ext cx="565040" cy="169042"/>
            </a:xfrm>
            <a:custGeom>
              <a:avLst/>
              <a:gdLst>
                <a:gd name="connsiteX0" fmla="*/ 0 w 565040"/>
                <a:gd name="connsiteY0" fmla="*/ 169042 h 169042"/>
                <a:gd name="connsiteX1" fmla="*/ 126749 w 565040"/>
                <a:gd name="connsiteY1" fmla="*/ 24187 h 169042"/>
                <a:gd name="connsiteX2" fmla="*/ 217283 w 565040"/>
                <a:gd name="connsiteY2" fmla="*/ 6080 h 169042"/>
                <a:gd name="connsiteX3" fmla="*/ 516048 w 565040"/>
                <a:gd name="connsiteY3" fmla="*/ 87561 h 169042"/>
                <a:gd name="connsiteX4" fmla="*/ 561315 w 565040"/>
                <a:gd name="connsiteY4" fmla="*/ 114721 h 16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 h="169042">
                  <a:moveTo>
                    <a:pt x="0" y="169042"/>
                  </a:moveTo>
                  <a:cubicBezTo>
                    <a:pt x="45267" y="110194"/>
                    <a:pt x="90535" y="51347"/>
                    <a:pt x="126749" y="24187"/>
                  </a:cubicBezTo>
                  <a:cubicBezTo>
                    <a:pt x="162963" y="-2973"/>
                    <a:pt x="152400" y="-4482"/>
                    <a:pt x="217283" y="6080"/>
                  </a:cubicBezTo>
                  <a:cubicBezTo>
                    <a:pt x="282166" y="16642"/>
                    <a:pt x="458709" y="69454"/>
                    <a:pt x="516048" y="87561"/>
                  </a:cubicBezTo>
                  <a:cubicBezTo>
                    <a:pt x="573387" y="105668"/>
                    <a:pt x="567351" y="110194"/>
                    <a:pt x="561315" y="114721"/>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8" name="ZoneTexte 47">
            <a:extLst>
              <a:ext uri="{FF2B5EF4-FFF2-40B4-BE49-F238E27FC236}">
                <a16:creationId xmlns:a16="http://schemas.microsoft.com/office/drawing/2014/main" id="{646B499A-45E0-A272-76BF-2AEA022FEB38}"/>
              </a:ext>
            </a:extLst>
          </p:cNvPr>
          <p:cNvSpPr txBox="1"/>
          <p:nvPr/>
        </p:nvSpPr>
        <p:spPr>
          <a:xfrm>
            <a:off x="143049" y="869038"/>
            <a:ext cx="3603037" cy="3231654"/>
          </a:xfrm>
          <a:prstGeom prst="rect">
            <a:avLst/>
          </a:prstGeom>
          <a:noFill/>
        </p:spPr>
        <p:txBody>
          <a:bodyPr wrap="square" rtlCol="0">
            <a:spAutoFit/>
          </a:bodyPr>
          <a:lstStyle/>
          <a:p>
            <a:pPr algn="just"/>
            <a:r>
              <a:rPr lang="de-DE" sz="1600" kern="100" dirty="0">
                <a:effectLst/>
                <a:ea typeface="Aptos" panose="020B0004020202020204" pitchFamily="34" charset="0"/>
                <a:cs typeface="Times New Roman" panose="02020603050405020304" pitchFamily="18" charset="0"/>
              </a:rPr>
              <a:t>Um sowohl eine gute Erreichbarkeit als auch ein angemessenes Umfeld für Bewohner (-innen) und Aktivitäten zu gewährleisten, ist es wichtig, Straßen im gesamten Gemeindegebiet einheitlich zu priorisieren.</a:t>
            </a:r>
            <a:endParaRPr lang="de-BE" sz="1600" kern="100" dirty="0">
              <a:effectLst/>
              <a:ea typeface="Aptos" panose="020B0004020202020204" pitchFamily="34" charset="0"/>
              <a:cs typeface="Times New Roman" panose="02020603050405020304" pitchFamily="18" charset="0"/>
            </a:endParaRPr>
          </a:p>
          <a:p>
            <a:pPr algn="just"/>
            <a:endParaRPr lang="fr-FR" sz="1600" dirty="0">
              <a:solidFill>
                <a:srgbClr val="000000"/>
              </a:solidFill>
            </a:endParaRPr>
          </a:p>
          <a:p>
            <a:pPr algn="just"/>
            <a:r>
              <a:rPr lang="fr-FR" sz="1600" dirty="0" err="1">
                <a:solidFill>
                  <a:srgbClr val="000000"/>
                </a:solidFill>
              </a:rPr>
              <a:t>Eine</a:t>
            </a:r>
            <a:r>
              <a:rPr lang="fr-FR" sz="1600" b="0" i="0" u="none" strike="noStrike" baseline="0" dirty="0">
                <a:solidFill>
                  <a:srgbClr val="000000"/>
                </a:solidFill>
              </a:rPr>
              <a:t> </a:t>
            </a:r>
            <a:r>
              <a:rPr lang="fr-FR" sz="1600" b="1" i="0" u="none" strike="noStrike" baseline="0" dirty="0" err="1">
                <a:solidFill>
                  <a:srgbClr val="000000"/>
                </a:solidFill>
              </a:rPr>
              <a:t>angepasste</a:t>
            </a:r>
            <a:r>
              <a:rPr lang="fr-FR" sz="1600" b="1" i="0" u="none" strike="noStrike" baseline="0" dirty="0">
                <a:solidFill>
                  <a:srgbClr val="000000"/>
                </a:solidFill>
              </a:rPr>
              <a:t> </a:t>
            </a:r>
            <a:r>
              <a:rPr lang="fr-FR" sz="1600" b="1" i="0" u="none" strike="noStrike" baseline="0" dirty="0" err="1">
                <a:solidFill>
                  <a:srgbClr val="000000"/>
                </a:solidFill>
              </a:rPr>
              <a:t>Hierarchisierung</a:t>
            </a:r>
            <a:r>
              <a:rPr lang="fr-FR" sz="1600" b="1" i="0" u="none" strike="noStrike" baseline="0" dirty="0">
                <a:solidFill>
                  <a:srgbClr val="000000"/>
                </a:solidFill>
              </a:rPr>
              <a:t> </a:t>
            </a:r>
            <a:r>
              <a:rPr lang="fr-FR" sz="1600" b="0" i="0" u="none" strike="noStrike" baseline="0" dirty="0">
                <a:solidFill>
                  <a:srgbClr val="000000"/>
                </a:solidFill>
              </a:rPr>
              <a:t>der </a:t>
            </a:r>
            <a:r>
              <a:rPr lang="fr-FR" sz="1600" b="0" i="0" u="none" strike="noStrike" baseline="0" dirty="0" err="1">
                <a:solidFill>
                  <a:srgbClr val="000000"/>
                </a:solidFill>
              </a:rPr>
              <a:t>Gemeindestraßen</a:t>
            </a:r>
            <a:r>
              <a:rPr lang="fr-FR" sz="1600" b="0" i="0" u="none" strike="noStrike" baseline="0" dirty="0">
                <a:solidFill>
                  <a:srgbClr val="000000"/>
                </a:solidFill>
              </a:rPr>
              <a:t> </a:t>
            </a:r>
            <a:r>
              <a:rPr lang="fr-FR" sz="1600" b="0" i="0" u="none" strike="noStrike" baseline="0" dirty="0" err="1">
                <a:solidFill>
                  <a:srgbClr val="000000"/>
                </a:solidFill>
              </a:rPr>
              <a:t>wird</a:t>
            </a:r>
            <a:r>
              <a:rPr lang="fr-FR" sz="1600" b="0" i="0" u="none" strike="noStrike" baseline="0" dirty="0">
                <a:solidFill>
                  <a:srgbClr val="000000"/>
                </a:solidFill>
              </a:rPr>
              <a:t> </a:t>
            </a:r>
            <a:r>
              <a:rPr lang="fr-FR" sz="1600" b="0" i="0" u="none" strike="noStrike" baseline="0" dirty="0" err="1">
                <a:solidFill>
                  <a:srgbClr val="000000"/>
                </a:solidFill>
              </a:rPr>
              <a:t>vorgeschlagen</a:t>
            </a:r>
            <a:r>
              <a:rPr lang="fr-FR" sz="1600" b="0" i="0" u="none" strike="noStrike" baseline="0" dirty="0">
                <a:solidFill>
                  <a:srgbClr val="000000"/>
                </a:solidFill>
              </a:rPr>
              <a:t>.</a:t>
            </a:r>
          </a:p>
          <a:p>
            <a:pPr algn="just"/>
            <a:endParaRPr lang="fr-FR" sz="1600" b="0" i="0" u="none" strike="noStrike" baseline="0" dirty="0">
              <a:solidFill>
                <a:srgbClr val="000000"/>
              </a:solidFill>
            </a:endParaRPr>
          </a:p>
          <a:p>
            <a:pPr algn="just"/>
            <a:r>
              <a:rPr lang="fr-FR" sz="1600" dirty="0" err="1">
                <a:solidFill>
                  <a:srgbClr val="000000"/>
                </a:solidFill>
              </a:rPr>
              <a:t>Diese</a:t>
            </a:r>
            <a:r>
              <a:rPr lang="fr-FR" sz="1600" dirty="0">
                <a:solidFill>
                  <a:srgbClr val="000000"/>
                </a:solidFill>
              </a:rPr>
              <a:t> </a:t>
            </a:r>
            <a:r>
              <a:rPr lang="fr-FR" sz="1600" dirty="0" err="1">
                <a:solidFill>
                  <a:srgbClr val="000000"/>
                </a:solidFill>
              </a:rPr>
              <a:t>Kategorisierung</a:t>
            </a:r>
            <a:r>
              <a:rPr lang="fr-FR" sz="1600" dirty="0">
                <a:solidFill>
                  <a:srgbClr val="000000"/>
                </a:solidFill>
              </a:rPr>
              <a:t> </a:t>
            </a:r>
            <a:r>
              <a:rPr lang="fr-FR" sz="1600" dirty="0" err="1">
                <a:solidFill>
                  <a:srgbClr val="000000"/>
                </a:solidFill>
              </a:rPr>
              <a:t>dient</a:t>
            </a:r>
            <a:r>
              <a:rPr lang="fr-FR" sz="1600" dirty="0">
                <a:solidFill>
                  <a:srgbClr val="000000"/>
                </a:solidFill>
              </a:rPr>
              <a:t> </a:t>
            </a:r>
            <a:r>
              <a:rPr lang="fr-FR" sz="1600" dirty="0" err="1">
                <a:solidFill>
                  <a:srgbClr val="000000"/>
                </a:solidFill>
              </a:rPr>
              <a:t>als</a:t>
            </a:r>
            <a:r>
              <a:rPr lang="fr-FR" sz="1600" dirty="0">
                <a:solidFill>
                  <a:srgbClr val="000000"/>
                </a:solidFill>
              </a:rPr>
              <a:t> </a:t>
            </a:r>
            <a:r>
              <a:rPr lang="fr-FR" sz="1600" b="1" dirty="0" err="1">
                <a:solidFill>
                  <a:srgbClr val="000000"/>
                </a:solidFill>
              </a:rPr>
              <a:t>Richtlinie</a:t>
            </a:r>
            <a:r>
              <a:rPr lang="fr-FR" sz="1600" b="1" dirty="0">
                <a:solidFill>
                  <a:srgbClr val="000000"/>
                </a:solidFill>
              </a:rPr>
              <a:t> </a:t>
            </a:r>
            <a:r>
              <a:rPr lang="fr-FR" sz="1600" b="1" dirty="0" err="1">
                <a:solidFill>
                  <a:srgbClr val="000000"/>
                </a:solidFill>
              </a:rPr>
              <a:t>für</a:t>
            </a:r>
            <a:r>
              <a:rPr lang="fr-FR" sz="1600" b="1" dirty="0">
                <a:solidFill>
                  <a:srgbClr val="000000"/>
                </a:solidFill>
              </a:rPr>
              <a:t> </a:t>
            </a:r>
            <a:r>
              <a:rPr lang="fr-FR" sz="1600" b="1" dirty="0" err="1">
                <a:solidFill>
                  <a:srgbClr val="000000"/>
                </a:solidFill>
              </a:rPr>
              <a:t>künftige</a:t>
            </a:r>
            <a:r>
              <a:rPr lang="fr-FR" sz="1600" b="1" dirty="0">
                <a:solidFill>
                  <a:srgbClr val="000000"/>
                </a:solidFill>
              </a:rPr>
              <a:t> </a:t>
            </a:r>
            <a:r>
              <a:rPr lang="fr-FR" sz="1600" b="1" dirty="0" err="1">
                <a:solidFill>
                  <a:srgbClr val="000000"/>
                </a:solidFill>
              </a:rPr>
              <a:t>Straßeneinrichtungen</a:t>
            </a:r>
            <a:r>
              <a:rPr lang="fr-FR" sz="1600" dirty="0">
                <a:solidFill>
                  <a:srgbClr val="000000"/>
                </a:solidFill>
              </a:rPr>
              <a:t>. </a:t>
            </a:r>
          </a:p>
          <a:p>
            <a:pPr algn="just"/>
            <a:endParaRPr lang="fr-BE" sz="1200" dirty="0"/>
          </a:p>
        </p:txBody>
      </p:sp>
    </p:spTree>
    <p:extLst>
      <p:ext uri="{BB962C8B-B14F-4D97-AF65-F5344CB8AC3E}">
        <p14:creationId xmlns:p14="http://schemas.microsoft.com/office/powerpoint/2010/main" val="3563121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B8BFDF-5CC0-A4BF-0934-6AC4593FDBCA}"/>
              </a:ext>
            </a:extLst>
          </p:cNvPr>
          <p:cNvSpPr>
            <a:spLocks noGrp="1"/>
          </p:cNvSpPr>
          <p:nvPr>
            <p:ph type="sldNum" sz="quarter" idx="7"/>
          </p:nvPr>
        </p:nvSpPr>
        <p:spPr/>
        <p:txBody>
          <a:bodyPr/>
          <a:lstStyle/>
          <a:p>
            <a:fld id="{B6F15528-21DE-4FAA-801E-634DDDAF4B2B}" type="slidenum">
              <a:rPr lang="fr-BE" smtClean="0"/>
              <a:pPr/>
              <a:t>54</a:t>
            </a:fld>
            <a:endParaRPr lang="fr-BE"/>
          </a:p>
        </p:txBody>
      </p:sp>
      <p:sp>
        <p:nvSpPr>
          <p:cNvPr id="3" name="Titre 2">
            <a:extLst>
              <a:ext uri="{FF2B5EF4-FFF2-40B4-BE49-F238E27FC236}">
                <a16:creationId xmlns:a16="http://schemas.microsoft.com/office/drawing/2014/main" id="{3DF71AFC-CEE9-2700-9037-56F63DD26144}"/>
              </a:ext>
            </a:extLst>
          </p:cNvPr>
          <p:cNvSpPr>
            <a:spLocks noGrp="1"/>
          </p:cNvSpPr>
          <p:nvPr>
            <p:ph type="title"/>
          </p:nvPr>
        </p:nvSpPr>
        <p:spPr/>
        <p:txBody>
          <a:bodyPr/>
          <a:lstStyle/>
          <a:p>
            <a:r>
              <a:rPr lang="fr-BE" dirty="0"/>
              <a:t>Das </a:t>
            </a:r>
            <a:r>
              <a:rPr lang="fr-BE" dirty="0" err="1"/>
              <a:t>Straßennetz</a:t>
            </a:r>
            <a:r>
              <a:rPr lang="fr-BE" dirty="0"/>
              <a:t> </a:t>
            </a:r>
            <a:r>
              <a:rPr lang="fr-BE" dirty="0" err="1"/>
              <a:t>hierarchisieren</a:t>
            </a:r>
            <a:endParaRPr lang="fr-BE" dirty="0"/>
          </a:p>
        </p:txBody>
      </p:sp>
      <p:sp>
        <p:nvSpPr>
          <p:cNvPr id="7" name="ZoneTexte 6">
            <a:extLst>
              <a:ext uri="{FF2B5EF4-FFF2-40B4-BE49-F238E27FC236}">
                <a16:creationId xmlns:a16="http://schemas.microsoft.com/office/drawing/2014/main" id="{ED58AA1B-17C0-2A0D-A636-25C11C1DC270}"/>
              </a:ext>
            </a:extLst>
          </p:cNvPr>
          <p:cNvSpPr txBox="1"/>
          <p:nvPr/>
        </p:nvSpPr>
        <p:spPr>
          <a:xfrm>
            <a:off x="263352" y="985946"/>
            <a:ext cx="11573606" cy="1954381"/>
          </a:xfrm>
          <a:prstGeom prst="rect">
            <a:avLst/>
          </a:prstGeom>
          <a:noFill/>
        </p:spPr>
        <p:txBody>
          <a:bodyPr wrap="square">
            <a:spAutoFit/>
          </a:bodyPr>
          <a:lstStyle/>
          <a:p>
            <a:pPr marL="0" marR="0" lvl="0" indent="0" algn="just" defTabSz="642915" rtl="0" eaLnBrk="1" fontAlgn="auto" latinLnBrk="0" hangingPunct="1">
              <a:lnSpc>
                <a:spcPct val="100000"/>
              </a:lnSpc>
              <a:spcBef>
                <a:spcPts val="0"/>
              </a:spcBef>
              <a:spcAft>
                <a:spcPts val="0"/>
              </a:spcAft>
              <a:buClrTx/>
              <a:buSzTx/>
              <a:buFontTx/>
              <a:buNone/>
              <a:tabLst/>
              <a:defRPr/>
            </a:pPr>
            <a:r>
              <a:rPr lang="fr-FR" sz="1700" dirty="0">
                <a:solidFill>
                  <a:srgbClr val="000000"/>
                </a:solidFill>
                <a:latin typeface="Calibri Light"/>
              </a:rPr>
              <a:t>Die </a:t>
            </a:r>
            <a:r>
              <a:rPr lang="fr-FR" sz="1700" dirty="0" err="1">
                <a:solidFill>
                  <a:srgbClr val="000000"/>
                </a:solidFill>
                <a:latin typeface="Calibri Light"/>
              </a:rPr>
              <a:t>lokalen</a:t>
            </a:r>
            <a:r>
              <a:rPr lang="fr-FR" sz="1700" dirty="0">
                <a:solidFill>
                  <a:srgbClr val="000000"/>
                </a:solidFill>
                <a:latin typeface="Calibri Light"/>
              </a:rPr>
              <a:t> </a:t>
            </a:r>
            <a:r>
              <a:rPr lang="fr-FR" sz="1700" dirty="0" err="1">
                <a:solidFill>
                  <a:srgbClr val="000000"/>
                </a:solidFill>
                <a:latin typeface="Calibri Light"/>
              </a:rPr>
              <a:t>Straßen</a:t>
            </a:r>
            <a:r>
              <a:rPr lang="fr-FR" sz="1700" dirty="0">
                <a:solidFill>
                  <a:srgbClr val="000000"/>
                </a:solidFill>
                <a:latin typeface="Calibri Light"/>
              </a:rPr>
              <a:t> </a:t>
            </a:r>
            <a:r>
              <a:rPr lang="fr-FR" sz="1700" dirty="0" err="1">
                <a:solidFill>
                  <a:srgbClr val="000000"/>
                </a:solidFill>
                <a:latin typeface="Calibri Light"/>
              </a:rPr>
              <a:t>werden</a:t>
            </a:r>
            <a:r>
              <a:rPr lang="fr-FR" sz="1700" dirty="0">
                <a:solidFill>
                  <a:srgbClr val="000000"/>
                </a:solidFill>
                <a:latin typeface="Calibri Light"/>
              </a:rPr>
              <a:t> in </a:t>
            </a:r>
            <a:r>
              <a:rPr lang="fr-FR" sz="1700" dirty="0" err="1">
                <a:solidFill>
                  <a:srgbClr val="000000"/>
                </a:solidFill>
                <a:latin typeface="Calibri Light"/>
              </a:rPr>
              <a:t>drei</a:t>
            </a:r>
            <a:r>
              <a:rPr lang="fr-FR" sz="1700" dirty="0">
                <a:solidFill>
                  <a:srgbClr val="000000"/>
                </a:solidFill>
                <a:latin typeface="Calibri Light"/>
              </a:rPr>
              <a:t> </a:t>
            </a:r>
            <a:r>
              <a:rPr lang="fr-FR" sz="1700" dirty="0" err="1">
                <a:solidFill>
                  <a:srgbClr val="000000"/>
                </a:solidFill>
                <a:latin typeface="Calibri Light"/>
              </a:rPr>
              <a:t>Kategorien</a:t>
            </a:r>
            <a:r>
              <a:rPr lang="fr-FR" sz="1700" dirty="0">
                <a:solidFill>
                  <a:srgbClr val="000000"/>
                </a:solidFill>
                <a:latin typeface="Calibri Light"/>
              </a:rPr>
              <a:t> </a:t>
            </a:r>
            <a:r>
              <a:rPr lang="fr-FR" sz="1700" dirty="0" err="1">
                <a:solidFill>
                  <a:srgbClr val="000000"/>
                </a:solidFill>
                <a:latin typeface="Calibri Light"/>
              </a:rPr>
              <a:t>aufgeteilt</a:t>
            </a:r>
            <a:r>
              <a:rPr lang="fr-FR" sz="1700" dirty="0">
                <a:solidFill>
                  <a:srgbClr val="000000"/>
                </a:solidFill>
                <a:latin typeface="Calibri Light"/>
              </a:rPr>
              <a:t>:</a:t>
            </a: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b="1" dirty="0" err="1">
                <a:solidFill>
                  <a:srgbClr val="000000"/>
                </a:solidFill>
                <a:latin typeface="Calibri Light"/>
              </a:rPr>
              <a:t>Verbindungsstraßen</a:t>
            </a:r>
            <a:r>
              <a:rPr lang="fr-FR" sz="1700" dirty="0">
                <a:solidFill>
                  <a:srgbClr val="000000"/>
                </a:solidFill>
                <a:latin typeface="Calibri Light"/>
              </a:rPr>
              <a:t>: </a:t>
            </a:r>
            <a:r>
              <a:rPr lang="fr-FR" sz="1700" dirty="0" err="1">
                <a:solidFill>
                  <a:srgbClr val="000000"/>
                </a:solidFill>
                <a:latin typeface="Calibri Light"/>
              </a:rPr>
              <a:t>Sie</a:t>
            </a:r>
            <a:r>
              <a:rPr lang="fr-FR" sz="1700" dirty="0">
                <a:solidFill>
                  <a:srgbClr val="000000"/>
                </a:solidFill>
                <a:latin typeface="Calibri Light"/>
              </a:rPr>
              <a:t> </a:t>
            </a:r>
            <a:r>
              <a:rPr lang="fr-FR" sz="1700" dirty="0" err="1">
                <a:solidFill>
                  <a:srgbClr val="000000"/>
                </a:solidFill>
                <a:latin typeface="Calibri Light"/>
              </a:rPr>
              <a:t>spielen</a:t>
            </a:r>
            <a:r>
              <a:rPr lang="fr-FR" sz="1700" dirty="0">
                <a:solidFill>
                  <a:srgbClr val="000000"/>
                </a:solidFill>
                <a:latin typeface="Calibri Light"/>
              </a:rPr>
              <a:t> </a:t>
            </a:r>
            <a:r>
              <a:rPr lang="fr-FR" sz="1700" dirty="0" err="1">
                <a:solidFill>
                  <a:srgbClr val="000000"/>
                </a:solidFill>
                <a:latin typeface="Calibri Light"/>
              </a:rPr>
              <a:t>eine</a:t>
            </a:r>
            <a:r>
              <a:rPr lang="fr-FR" sz="1700" dirty="0">
                <a:solidFill>
                  <a:srgbClr val="000000"/>
                </a:solidFill>
                <a:latin typeface="Calibri Light"/>
              </a:rPr>
              <a:t> </a:t>
            </a:r>
            <a:r>
              <a:rPr lang="fr-FR" sz="1700" dirty="0" err="1">
                <a:solidFill>
                  <a:srgbClr val="000000"/>
                </a:solidFill>
                <a:latin typeface="Calibri Light"/>
              </a:rPr>
              <a:t>strukturierende</a:t>
            </a:r>
            <a:r>
              <a:rPr lang="fr-FR" sz="1700" dirty="0">
                <a:solidFill>
                  <a:srgbClr val="000000"/>
                </a:solidFill>
                <a:latin typeface="Calibri Light"/>
              </a:rPr>
              <a:t> Rolle </a:t>
            </a:r>
            <a:r>
              <a:rPr lang="fr-FR" sz="1700" dirty="0" err="1">
                <a:solidFill>
                  <a:srgbClr val="000000"/>
                </a:solidFill>
                <a:latin typeface="Calibri Light"/>
              </a:rPr>
              <a:t>auf</a:t>
            </a:r>
            <a:r>
              <a:rPr lang="fr-FR" sz="1700" dirty="0">
                <a:solidFill>
                  <a:srgbClr val="000000"/>
                </a:solidFill>
                <a:latin typeface="Calibri Light"/>
              </a:rPr>
              <a:t> </a:t>
            </a:r>
            <a:r>
              <a:rPr lang="fr-FR" sz="1700" dirty="0" err="1">
                <a:solidFill>
                  <a:srgbClr val="000000"/>
                </a:solidFill>
                <a:latin typeface="Calibri Light"/>
              </a:rPr>
              <a:t>kommunaler</a:t>
            </a:r>
            <a:r>
              <a:rPr lang="fr-FR" sz="1700" dirty="0">
                <a:solidFill>
                  <a:srgbClr val="000000"/>
                </a:solidFill>
                <a:latin typeface="Calibri Light"/>
              </a:rPr>
              <a:t> und </a:t>
            </a:r>
            <a:r>
              <a:rPr lang="fr-FR" sz="1700" dirty="0" err="1">
                <a:solidFill>
                  <a:srgbClr val="000000"/>
                </a:solidFill>
                <a:latin typeface="Calibri Light"/>
              </a:rPr>
              <a:t>interkommunaler</a:t>
            </a:r>
            <a:r>
              <a:rPr lang="fr-FR" sz="1700" dirty="0">
                <a:solidFill>
                  <a:srgbClr val="000000"/>
                </a:solidFill>
                <a:latin typeface="Calibri Light"/>
              </a:rPr>
              <a:t> </a:t>
            </a:r>
            <a:r>
              <a:rPr lang="fr-FR" sz="1700" dirty="0" err="1">
                <a:solidFill>
                  <a:srgbClr val="000000"/>
                </a:solidFill>
                <a:latin typeface="Calibri Light"/>
              </a:rPr>
              <a:t>Ebene</a:t>
            </a:r>
            <a:r>
              <a:rPr lang="fr-FR" sz="1700" dirty="0">
                <a:solidFill>
                  <a:srgbClr val="000000"/>
                </a:solidFill>
                <a:latin typeface="Calibri Light"/>
              </a:rPr>
              <a:t>. </a:t>
            </a:r>
            <a:r>
              <a:rPr lang="fr-FR" sz="1700" dirty="0" err="1">
                <a:solidFill>
                  <a:srgbClr val="000000"/>
                </a:solidFill>
                <a:latin typeface="Calibri Light"/>
              </a:rPr>
              <a:t>Sie</a:t>
            </a:r>
            <a:r>
              <a:rPr lang="fr-FR" sz="1700" dirty="0">
                <a:solidFill>
                  <a:srgbClr val="000000"/>
                </a:solidFill>
                <a:latin typeface="Calibri Light"/>
              </a:rPr>
              <a:t> </a:t>
            </a:r>
            <a:r>
              <a:rPr lang="fr-FR" sz="1700" dirty="0" err="1">
                <a:solidFill>
                  <a:srgbClr val="000000"/>
                </a:solidFill>
                <a:latin typeface="Calibri Light"/>
              </a:rPr>
              <a:t>gewährleisten</a:t>
            </a:r>
            <a:r>
              <a:rPr lang="fr-FR" sz="1700" dirty="0">
                <a:solidFill>
                  <a:srgbClr val="000000"/>
                </a:solidFill>
                <a:latin typeface="Calibri Light"/>
              </a:rPr>
              <a:t> die </a:t>
            </a:r>
            <a:r>
              <a:rPr lang="fr-FR" sz="1700" dirty="0" err="1">
                <a:solidFill>
                  <a:srgbClr val="000000"/>
                </a:solidFill>
                <a:latin typeface="Calibri Light"/>
              </a:rPr>
              <a:t>Verbindungen</a:t>
            </a:r>
            <a:r>
              <a:rPr lang="fr-FR" sz="1700" dirty="0">
                <a:solidFill>
                  <a:srgbClr val="000000"/>
                </a:solidFill>
                <a:latin typeface="Calibri Light"/>
              </a:rPr>
              <a:t> </a:t>
            </a:r>
            <a:r>
              <a:rPr lang="fr-FR" sz="1700" dirty="0" err="1">
                <a:solidFill>
                  <a:srgbClr val="000000"/>
                </a:solidFill>
                <a:latin typeface="Calibri Light"/>
              </a:rPr>
              <a:t>zwischen</a:t>
            </a:r>
            <a:r>
              <a:rPr lang="fr-FR" sz="1700" dirty="0">
                <a:solidFill>
                  <a:srgbClr val="000000"/>
                </a:solidFill>
                <a:latin typeface="Calibri Light"/>
              </a:rPr>
              <a:t> den </a:t>
            </a:r>
            <a:r>
              <a:rPr lang="fr-FR" sz="1700" dirty="0" err="1">
                <a:solidFill>
                  <a:srgbClr val="000000"/>
                </a:solidFill>
                <a:latin typeface="Calibri Light"/>
              </a:rPr>
              <a:t>Dörfern</a:t>
            </a:r>
            <a:r>
              <a:rPr lang="fr-FR" sz="1700" dirty="0">
                <a:solidFill>
                  <a:srgbClr val="000000"/>
                </a:solidFill>
                <a:latin typeface="Calibri Light"/>
              </a:rPr>
              <a:t> und </a:t>
            </a:r>
            <a:r>
              <a:rPr lang="fr-FR" sz="1700" dirty="0" err="1">
                <a:solidFill>
                  <a:srgbClr val="000000"/>
                </a:solidFill>
                <a:latin typeface="Calibri Light"/>
              </a:rPr>
              <a:t>angrenzenden</a:t>
            </a:r>
            <a:r>
              <a:rPr lang="fr-FR" sz="1700" dirty="0">
                <a:solidFill>
                  <a:srgbClr val="000000"/>
                </a:solidFill>
                <a:latin typeface="Calibri Light"/>
              </a:rPr>
              <a:t> </a:t>
            </a:r>
            <a:r>
              <a:rPr lang="fr-FR" sz="1700" dirty="0" err="1">
                <a:solidFill>
                  <a:srgbClr val="000000"/>
                </a:solidFill>
                <a:latin typeface="Calibri Light"/>
              </a:rPr>
              <a:t>Kommunen</a:t>
            </a:r>
            <a:r>
              <a:rPr lang="fr-FR" sz="1700" dirty="0">
                <a:solidFill>
                  <a:srgbClr val="000000"/>
                </a:solidFill>
                <a:latin typeface="Calibri Light"/>
              </a:rPr>
              <a:t>;</a:t>
            </a: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b="1" dirty="0" err="1">
                <a:solidFill>
                  <a:srgbClr val="000000"/>
                </a:solidFill>
                <a:latin typeface="Calibri Light"/>
              </a:rPr>
              <a:t>Lokale</a:t>
            </a:r>
            <a:r>
              <a:rPr lang="fr-FR" sz="1700" b="1" dirty="0">
                <a:solidFill>
                  <a:srgbClr val="000000"/>
                </a:solidFill>
                <a:latin typeface="Calibri Light"/>
              </a:rPr>
              <a:t> </a:t>
            </a:r>
            <a:r>
              <a:rPr lang="fr-FR" sz="1700" b="1" dirty="0" err="1">
                <a:solidFill>
                  <a:srgbClr val="000000"/>
                </a:solidFill>
                <a:latin typeface="Calibri Light"/>
              </a:rPr>
              <a:t>Sammeldienststraßen</a:t>
            </a:r>
            <a:r>
              <a:rPr lang="fr-FR" sz="1700" dirty="0">
                <a:solidFill>
                  <a:srgbClr val="000000"/>
                </a:solidFill>
                <a:latin typeface="Calibri Light"/>
              </a:rPr>
              <a:t>: </a:t>
            </a:r>
            <a:r>
              <a:rPr lang="fr-FR" sz="1700" dirty="0" err="1">
                <a:solidFill>
                  <a:srgbClr val="000000"/>
                </a:solidFill>
                <a:latin typeface="Calibri Light"/>
              </a:rPr>
              <a:t>Sie</a:t>
            </a:r>
            <a:r>
              <a:rPr lang="fr-FR" sz="1700" dirty="0">
                <a:solidFill>
                  <a:srgbClr val="000000"/>
                </a:solidFill>
                <a:latin typeface="Calibri Light"/>
              </a:rPr>
              <a:t> </a:t>
            </a:r>
            <a:r>
              <a:rPr lang="fr-FR" sz="1700" dirty="0" err="1">
                <a:solidFill>
                  <a:srgbClr val="000000"/>
                </a:solidFill>
                <a:latin typeface="Calibri Light"/>
              </a:rPr>
              <a:t>sammeln</a:t>
            </a:r>
            <a:r>
              <a:rPr lang="fr-FR" sz="1700" dirty="0">
                <a:solidFill>
                  <a:srgbClr val="000000"/>
                </a:solidFill>
                <a:latin typeface="Calibri Light"/>
              </a:rPr>
              <a:t> und </a:t>
            </a:r>
            <a:r>
              <a:rPr lang="fr-FR" sz="1700" dirty="0" err="1">
                <a:solidFill>
                  <a:srgbClr val="000000"/>
                </a:solidFill>
                <a:latin typeface="Calibri Light"/>
              </a:rPr>
              <a:t>verteilen</a:t>
            </a:r>
            <a:r>
              <a:rPr lang="fr-FR" sz="1700" dirty="0">
                <a:solidFill>
                  <a:srgbClr val="000000"/>
                </a:solidFill>
                <a:latin typeface="Calibri Light"/>
              </a:rPr>
              <a:t> den </a:t>
            </a:r>
            <a:r>
              <a:rPr lang="fr-FR" sz="1700" dirty="0" err="1">
                <a:solidFill>
                  <a:srgbClr val="000000"/>
                </a:solidFill>
                <a:latin typeface="Calibri Light"/>
              </a:rPr>
              <a:t>lokalen</a:t>
            </a:r>
            <a:r>
              <a:rPr lang="fr-FR" sz="1700" dirty="0">
                <a:solidFill>
                  <a:srgbClr val="000000"/>
                </a:solidFill>
                <a:latin typeface="Calibri Light"/>
              </a:rPr>
              <a:t> </a:t>
            </a:r>
            <a:r>
              <a:rPr lang="fr-FR" sz="1700" dirty="0" err="1">
                <a:solidFill>
                  <a:srgbClr val="000000"/>
                </a:solidFill>
                <a:latin typeface="Calibri Light"/>
              </a:rPr>
              <a:t>Verkehr</a:t>
            </a:r>
            <a:r>
              <a:rPr lang="fr-FR" sz="1700" dirty="0">
                <a:solidFill>
                  <a:srgbClr val="000000"/>
                </a:solidFill>
                <a:latin typeface="Calibri Light"/>
              </a:rPr>
              <a:t>;</a:t>
            </a: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b="1" dirty="0" err="1">
                <a:solidFill>
                  <a:srgbClr val="000000"/>
                </a:solidFill>
                <a:latin typeface="Calibri Light"/>
              </a:rPr>
              <a:t>Lokale</a:t>
            </a:r>
            <a:r>
              <a:rPr lang="fr-FR" sz="1700" b="1" dirty="0">
                <a:solidFill>
                  <a:srgbClr val="000000"/>
                </a:solidFill>
                <a:latin typeface="Calibri Light"/>
              </a:rPr>
              <a:t> </a:t>
            </a:r>
            <a:r>
              <a:rPr lang="fr-FR" sz="1700" b="1" dirty="0" err="1">
                <a:solidFill>
                  <a:srgbClr val="000000"/>
                </a:solidFill>
                <a:latin typeface="Calibri Light"/>
              </a:rPr>
              <a:t>Erschließungsstraßen</a:t>
            </a:r>
            <a:r>
              <a:rPr lang="fr-FR" sz="1700" dirty="0">
                <a:solidFill>
                  <a:srgbClr val="000000"/>
                </a:solidFill>
                <a:latin typeface="Calibri Light"/>
              </a:rPr>
              <a:t>: </a:t>
            </a:r>
            <a:r>
              <a:rPr lang="fr-FR" sz="1700" dirty="0" err="1">
                <a:solidFill>
                  <a:srgbClr val="000000"/>
                </a:solidFill>
                <a:latin typeface="Calibri Light"/>
              </a:rPr>
              <a:t>Sie</a:t>
            </a:r>
            <a:r>
              <a:rPr lang="fr-FR" sz="1700" dirty="0">
                <a:solidFill>
                  <a:srgbClr val="000000"/>
                </a:solidFill>
                <a:latin typeface="Calibri Light"/>
              </a:rPr>
              <a:t> </a:t>
            </a:r>
            <a:r>
              <a:rPr lang="fr-FR" sz="1700" dirty="0" err="1">
                <a:solidFill>
                  <a:srgbClr val="000000"/>
                </a:solidFill>
                <a:latin typeface="Calibri Light"/>
              </a:rPr>
              <a:t>stellen</a:t>
            </a:r>
            <a:r>
              <a:rPr lang="fr-FR" sz="1700" dirty="0">
                <a:solidFill>
                  <a:srgbClr val="000000"/>
                </a:solidFill>
                <a:latin typeface="Calibri Light"/>
              </a:rPr>
              <a:t> die </a:t>
            </a:r>
            <a:r>
              <a:rPr lang="fr-FR" sz="1700" dirty="0" err="1">
                <a:solidFill>
                  <a:srgbClr val="000000"/>
                </a:solidFill>
                <a:latin typeface="Calibri Light"/>
              </a:rPr>
              <a:t>unterste</a:t>
            </a:r>
            <a:r>
              <a:rPr lang="fr-FR" sz="1700" dirty="0">
                <a:solidFill>
                  <a:srgbClr val="000000"/>
                </a:solidFill>
                <a:latin typeface="Calibri Light"/>
              </a:rPr>
              <a:t> </a:t>
            </a:r>
            <a:r>
              <a:rPr lang="fr-FR" sz="1700" dirty="0" err="1">
                <a:solidFill>
                  <a:srgbClr val="000000"/>
                </a:solidFill>
                <a:latin typeface="Calibri Light"/>
              </a:rPr>
              <a:t>Stufe</a:t>
            </a:r>
            <a:r>
              <a:rPr lang="fr-FR" sz="1700" dirty="0">
                <a:solidFill>
                  <a:srgbClr val="000000"/>
                </a:solidFill>
                <a:latin typeface="Calibri Light"/>
              </a:rPr>
              <a:t> der </a:t>
            </a:r>
            <a:r>
              <a:rPr lang="fr-FR" sz="1700" dirty="0" err="1">
                <a:solidFill>
                  <a:srgbClr val="000000"/>
                </a:solidFill>
                <a:latin typeface="Calibri Light"/>
              </a:rPr>
              <a:t>Hierarchie</a:t>
            </a:r>
            <a:r>
              <a:rPr lang="fr-FR" sz="1700" dirty="0">
                <a:solidFill>
                  <a:srgbClr val="000000"/>
                </a:solidFill>
                <a:latin typeface="Calibri Light"/>
              </a:rPr>
              <a:t> dar und </a:t>
            </a:r>
            <a:r>
              <a:rPr lang="fr-FR" sz="1700" dirty="0" err="1">
                <a:solidFill>
                  <a:srgbClr val="000000"/>
                </a:solidFill>
                <a:latin typeface="Calibri Light"/>
              </a:rPr>
              <a:t>ermöglichen</a:t>
            </a:r>
            <a:r>
              <a:rPr lang="fr-FR" sz="1700" dirty="0">
                <a:solidFill>
                  <a:srgbClr val="000000"/>
                </a:solidFill>
                <a:latin typeface="Calibri Light"/>
              </a:rPr>
              <a:t> den </a:t>
            </a:r>
            <a:r>
              <a:rPr lang="fr-FR" sz="1700" dirty="0" err="1">
                <a:solidFill>
                  <a:srgbClr val="000000"/>
                </a:solidFill>
                <a:latin typeface="Calibri Light"/>
              </a:rPr>
              <a:t>Zugang</a:t>
            </a:r>
            <a:r>
              <a:rPr lang="fr-FR" sz="1700" dirty="0">
                <a:solidFill>
                  <a:srgbClr val="000000"/>
                </a:solidFill>
                <a:latin typeface="Calibri Light"/>
              </a:rPr>
              <a:t> </a:t>
            </a:r>
            <a:r>
              <a:rPr lang="fr-FR" sz="1700" dirty="0" err="1">
                <a:solidFill>
                  <a:srgbClr val="000000"/>
                </a:solidFill>
                <a:latin typeface="Calibri Light"/>
              </a:rPr>
              <a:t>zu</a:t>
            </a:r>
            <a:r>
              <a:rPr lang="fr-FR" sz="1700" dirty="0">
                <a:solidFill>
                  <a:srgbClr val="000000"/>
                </a:solidFill>
                <a:latin typeface="Calibri Light"/>
              </a:rPr>
              <a:t> den </a:t>
            </a:r>
            <a:r>
              <a:rPr lang="fr-FR" sz="1700" dirty="0" err="1">
                <a:solidFill>
                  <a:srgbClr val="000000"/>
                </a:solidFill>
                <a:latin typeface="Calibri Light"/>
              </a:rPr>
              <a:t>Wohneinheiten</a:t>
            </a:r>
            <a:r>
              <a:rPr lang="fr-FR" sz="1700" dirty="0">
                <a:solidFill>
                  <a:srgbClr val="000000"/>
                </a:solidFill>
                <a:latin typeface="Calibri Light"/>
              </a:rPr>
              <a:t> und </a:t>
            </a:r>
            <a:r>
              <a:rPr lang="fr-FR" sz="1700" dirty="0" err="1">
                <a:solidFill>
                  <a:srgbClr val="000000"/>
                </a:solidFill>
                <a:latin typeface="Calibri Light"/>
              </a:rPr>
              <a:t>zu</a:t>
            </a:r>
            <a:r>
              <a:rPr lang="fr-FR" sz="1700" dirty="0">
                <a:solidFill>
                  <a:srgbClr val="000000"/>
                </a:solidFill>
                <a:latin typeface="Calibri Light"/>
              </a:rPr>
              <a:t> den </a:t>
            </a:r>
            <a:r>
              <a:rPr lang="fr-FR" sz="1700" dirty="0" err="1">
                <a:solidFill>
                  <a:srgbClr val="000000"/>
                </a:solidFill>
                <a:latin typeface="Calibri Light"/>
              </a:rPr>
              <a:t>anderen</a:t>
            </a:r>
            <a:r>
              <a:rPr lang="fr-FR" sz="1700" dirty="0">
                <a:solidFill>
                  <a:srgbClr val="000000"/>
                </a:solidFill>
                <a:latin typeface="Calibri Light"/>
              </a:rPr>
              <a:t> </a:t>
            </a:r>
            <a:r>
              <a:rPr lang="fr-FR" sz="1700" dirty="0" err="1">
                <a:solidFill>
                  <a:srgbClr val="000000"/>
                </a:solidFill>
                <a:latin typeface="Calibri Light"/>
              </a:rPr>
              <a:t>Anrainer-Funktionen</a:t>
            </a:r>
            <a:r>
              <a:rPr lang="fr-FR" sz="1700" dirty="0">
                <a:solidFill>
                  <a:srgbClr val="000000"/>
                </a:solidFill>
                <a:latin typeface="Calibri Light"/>
              </a:rPr>
              <a:t>.</a:t>
            </a:r>
          </a:p>
          <a:p>
            <a:pPr marR="0" lvl="0" algn="just" defTabSz="642915" rtl="0" eaLnBrk="1" fontAlgn="auto" latinLnBrk="0" hangingPunct="1">
              <a:lnSpc>
                <a:spcPct val="100000"/>
              </a:lnSpc>
              <a:spcBef>
                <a:spcPts val="0"/>
              </a:spcBef>
              <a:spcAft>
                <a:spcPts val="0"/>
              </a:spcAft>
              <a:buClrTx/>
              <a:buSzTx/>
              <a:tabLst/>
              <a:defRPr/>
            </a:pPr>
            <a:endParaRPr lang="fr-FR" sz="300" dirty="0">
              <a:solidFill>
                <a:srgbClr val="000000"/>
              </a:solidFill>
              <a:latin typeface="Calibri Light"/>
            </a:endParaRPr>
          </a:p>
          <a:p>
            <a:pPr marL="0" marR="0" lvl="0" indent="0" algn="just" defTabSz="642915" rtl="0" eaLnBrk="1" fontAlgn="auto" latinLnBrk="0" hangingPunct="1">
              <a:lnSpc>
                <a:spcPct val="100000"/>
              </a:lnSpc>
              <a:spcBef>
                <a:spcPts val="0"/>
              </a:spcBef>
              <a:spcAft>
                <a:spcPts val="0"/>
              </a:spcAft>
              <a:buClrTx/>
              <a:buSzTx/>
              <a:buFontTx/>
              <a:buNone/>
              <a:tabLst/>
              <a:defRPr/>
            </a:pPr>
            <a:r>
              <a:rPr lang="fr-FR" sz="1600" dirty="0">
                <a:solidFill>
                  <a:srgbClr val="000000"/>
                </a:solidFill>
                <a:latin typeface="Calibri Light"/>
              </a:rPr>
              <a:t> </a:t>
            </a:r>
          </a:p>
        </p:txBody>
      </p:sp>
      <p:pic>
        <p:nvPicPr>
          <p:cNvPr id="9" name="Image 8">
            <a:extLst>
              <a:ext uri="{FF2B5EF4-FFF2-40B4-BE49-F238E27FC236}">
                <a16:creationId xmlns:a16="http://schemas.microsoft.com/office/drawing/2014/main" id="{C2DF42D0-DE43-69F8-4E04-9F7F237FF978}"/>
              </a:ext>
            </a:extLst>
          </p:cNvPr>
          <p:cNvPicPr>
            <a:picLocks noChangeAspect="1"/>
          </p:cNvPicPr>
          <p:nvPr/>
        </p:nvPicPr>
        <p:blipFill>
          <a:blip r:embed="rId2"/>
          <a:stretch>
            <a:fillRect/>
          </a:stretch>
        </p:blipFill>
        <p:spPr>
          <a:xfrm>
            <a:off x="3454538" y="3104123"/>
            <a:ext cx="8474110" cy="3493229"/>
          </a:xfrm>
          <a:prstGeom prst="rect">
            <a:avLst/>
          </a:prstGeom>
        </p:spPr>
      </p:pic>
      <p:sp>
        <p:nvSpPr>
          <p:cNvPr id="11" name="ZoneTexte 10">
            <a:extLst>
              <a:ext uri="{FF2B5EF4-FFF2-40B4-BE49-F238E27FC236}">
                <a16:creationId xmlns:a16="http://schemas.microsoft.com/office/drawing/2014/main" id="{2E41633E-5F04-9BBB-9A4D-94DB89B6A662}"/>
              </a:ext>
            </a:extLst>
          </p:cNvPr>
          <p:cNvSpPr txBox="1"/>
          <p:nvPr/>
        </p:nvSpPr>
        <p:spPr>
          <a:xfrm>
            <a:off x="263352" y="2876197"/>
            <a:ext cx="3424394" cy="2970044"/>
          </a:xfrm>
          <a:prstGeom prst="rect">
            <a:avLst/>
          </a:prstGeom>
          <a:noFill/>
        </p:spPr>
        <p:txBody>
          <a:bodyPr wrap="square">
            <a:spAutoFit/>
          </a:bodyPr>
          <a:lstStyle/>
          <a:p>
            <a:pPr marL="0" marR="0" lvl="0" indent="0" algn="just" defTabSz="642915" rtl="0" eaLnBrk="1" fontAlgn="auto" latinLnBrk="0" hangingPunct="1">
              <a:lnSpc>
                <a:spcPct val="100000"/>
              </a:lnSpc>
              <a:spcBef>
                <a:spcPts val="0"/>
              </a:spcBef>
              <a:spcAft>
                <a:spcPts val="0"/>
              </a:spcAft>
              <a:buClrTx/>
              <a:buSzTx/>
              <a:buFontTx/>
              <a:buNone/>
              <a:tabLst/>
              <a:defRPr/>
            </a:pPr>
            <a:r>
              <a:rPr lang="fr-FR" sz="1700" dirty="0">
                <a:solidFill>
                  <a:srgbClr val="000000"/>
                </a:solidFill>
                <a:latin typeface="Calibri Light"/>
              </a:rPr>
              <a:t>Die </a:t>
            </a:r>
            <a:r>
              <a:rPr lang="fr-FR" sz="1700" dirty="0" err="1">
                <a:solidFill>
                  <a:srgbClr val="000000"/>
                </a:solidFill>
                <a:latin typeface="Calibri Light"/>
              </a:rPr>
              <a:t>zwei</a:t>
            </a:r>
            <a:r>
              <a:rPr lang="fr-FR" sz="1700" dirty="0">
                <a:solidFill>
                  <a:srgbClr val="000000"/>
                </a:solidFill>
                <a:latin typeface="Calibri Light"/>
              </a:rPr>
              <a:t> </a:t>
            </a:r>
            <a:r>
              <a:rPr lang="fr-FR" sz="1700" dirty="0" err="1">
                <a:solidFill>
                  <a:srgbClr val="000000"/>
                </a:solidFill>
                <a:latin typeface="Calibri Light"/>
              </a:rPr>
              <a:t>Hauptinstrumente</a:t>
            </a:r>
            <a:r>
              <a:rPr lang="fr-FR" sz="1700" dirty="0">
                <a:solidFill>
                  <a:srgbClr val="000000"/>
                </a:solidFill>
                <a:latin typeface="Calibri Light"/>
              </a:rPr>
              <a:t> </a:t>
            </a:r>
            <a:r>
              <a:rPr lang="fr-FR" sz="1700" dirty="0" err="1">
                <a:solidFill>
                  <a:srgbClr val="000000"/>
                </a:solidFill>
                <a:latin typeface="Calibri Light"/>
              </a:rPr>
              <a:t>zur</a:t>
            </a:r>
            <a:r>
              <a:rPr lang="fr-FR" sz="1700" dirty="0">
                <a:solidFill>
                  <a:srgbClr val="000000"/>
                </a:solidFill>
                <a:latin typeface="Calibri Light"/>
              </a:rPr>
              <a:t> </a:t>
            </a:r>
            <a:r>
              <a:rPr lang="fr-FR" sz="1700" dirty="0" err="1">
                <a:solidFill>
                  <a:srgbClr val="000000"/>
                </a:solidFill>
                <a:latin typeface="Calibri Light"/>
              </a:rPr>
              <a:t>Beruhigung</a:t>
            </a:r>
            <a:r>
              <a:rPr lang="fr-FR" sz="1700" dirty="0">
                <a:solidFill>
                  <a:srgbClr val="000000"/>
                </a:solidFill>
                <a:latin typeface="Calibri Light"/>
              </a:rPr>
              <a:t> </a:t>
            </a:r>
            <a:r>
              <a:rPr lang="fr-FR" sz="1700" dirty="0" err="1">
                <a:solidFill>
                  <a:srgbClr val="000000"/>
                </a:solidFill>
                <a:latin typeface="Calibri Light"/>
              </a:rPr>
              <a:t>eines</a:t>
            </a:r>
            <a:r>
              <a:rPr lang="fr-FR" sz="1700" dirty="0">
                <a:solidFill>
                  <a:srgbClr val="000000"/>
                </a:solidFill>
                <a:latin typeface="Calibri Light"/>
              </a:rPr>
              <a:t> </a:t>
            </a:r>
            <a:r>
              <a:rPr lang="fr-FR" sz="1700" dirty="0" err="1">
                <a:solidFill>
                  <a:srgbClr val="000000"/>
                </a:solidFill>
                <a:latin typeface="Calibri Light"/>
              </a:rPr>
              <a:t>Viertels</a:t>
            </a:r>
            <a:r>
              <a:rPr kumimoji="0" lang="fr-FR" sz="1700" i="0" u="none" strike="noStrike" kern="1200" cap="none" spc="0" normalizeH="0" baseline="0" noProof="0" dirty="0">
                <a:ln>
                  <a:noFill/>
                </a:ln>
                <a:solidFill>
                  <a:srgbClr val="000000"/>
                </a:solidFill>
                <a:effectLst/>
                <a:uLnTx/>
                <a:uFillTx/>
                <a:latin typeface="Calibri Light"/>
                <a:ea typeface="+mn-ea"/>
                <a:cs typeface="+mn-cs"/>
              </a:rPr>
              <a:t> und </a:t>
            </a:r>
            <a:r>
              <a:rPr kumimoji="0" lang="fr-FR" sz="1700" i="0" u="none" strike="noStrike" kern="1200" cap="none" spc="0" normalizeH="0" baseline="0" noProof="0" dirty="0" err="1">
                <a:ln>
                  <a:noFill/>
                </a:ln>
                <a:solidFill>
                  <a:srgbClr val="000000"/>
                </a:solidFill>
                <a:effectLst/>
                <a:uLnTx/>
                <a:uFillTx/>
                <a:latin typeface="Calibri Light"/>
                <a:ea typeface="+mn-ea"/>
                <a:cs typeface="+mn-cs"/>
              </a:rPr>
              <a:t>zur</a:t>
            </a:r>
            <a:r>
              <a:rPr lang="fr-FR" sz="1700" dirty="0">
                <a:solidFill>
                  <a:srgbClr val="000000"/>
                </a:solidFill>
                <a:latin typeface="Calibri Light"/>
              </a:rPr>
              <a:t> </a:t>
            </a:r>
            <a:r>
              <a:rPr lang="fr-FR" sz="1700" dirty="0" err="1">
                <a:solidFill>
                  <a:srgbClr val="000000"/>
                </a:solidFill>
                <a:latin typeface="Calibri Light"/>
              </a:rPr>
              <a:t>Unterstreichung</a:t>
            </a:r>
            <a:r>
              <a:rPr kumimoji="0" lang="fr-FR" sz="1700" i="0" u="none" strike="noStrike" kern="1200" cap="none" spc="0" normalizeH="0" baseline="0" noProof="0" dirty="0">
                <a:ln>
                  <a:noFill/>
                </a:ln>
                <a:solidFill>
                  <a:srgbClr val="000000"/>
                </a:solidFill>
                <a:effectLst/>
                <a:uLnTx/>
                <a:uFillTx/>
                <a:latin typeface="Calibri Light"/>
                <a:ea typeface="+mn-ea"/>
                <a:cs typeface="+mn-cs"/>
              </a:rPr>
              <a:t> der </a:t>
            </a:r>
            <a:r>
              <a:rPr kumimoji="0" lang="fr-FR" sz="1700" i="0" u="none" strike="noStrike" kern="1200" cap="none" spc="0" normalizeH="0" baseline="0" noProof="0" dirty="0" err="1">
                <a:ln>
                  <a:noFill/>
                </a:ln>
                <a:solidFill>
                  <a:srgbClr val="000000"/>
                </a:solidFill>
                <a:effectLst/>
                <a:uLnTx/>
                <a:uFillTx/>
                <a:latin typeface="Calibri Light"/>
                <a:ea typeface="+mn-ea"/>
                <a:cs typeface="+mn-cs"/>
              </a:rPr>
              <a:t>unterschiedlichen</a:t>
            </a:r>
            <a:r>
              <a:rPr kumimoji="0" lang="fr-FR" sz="1700" i="0" u="none" strike="noStrike" kern="1200" cap="none" spc="0" normalizeH="0" baseline="0" noProof="0" dirty="0">
                <a:ln>
                  <a:noFill/>
                </a:ln>
                <a:solidFill>
                  <a:srgbClr val="000000"/>
                </a:solidFill>
                <a:effectLst/>
                <a:uLnTx/>
                <a:uFillTx/>
                <a:latin typeface="Calibri Light"/>
                <a:ea typeface="+mn-ea"/>
                <a:cs typeface="+mn-cs"/>
              </a:rPr>
              <a:t> </a:t>
            </a:r>
            <a:r>
              <a:rPr lang="fr-FR" sz="1700" dirty="0" err="1">
                <a:solidFill>
                  <a:srgbClr val="000000"/>
                </a:solidFill>
                <a:latin typeface="Calibri Light"/>
              </a:rPr>
              <a:t>Straßentypen</a:t>
            </a:r>
            <a:r>
              <a:rPr lang="fr-FR" sz="1700" dirty="0">
                <a:solidFill>
                  <a:srgbClr val="000000"/>
                </a:solidFill>
                <a:latin typeface="Calibri Light"/>
              </a:rPr>
              <a:t> </a:t>
            </a:r>
            <a:r>
              <a:rPr lang="fr-FR" sz="1700" dirty="0" err="1">
                <a:solidFill>
                  <a:srgbClr val="000000"/>
                </a:solidFill>
                <a:latin typeface="Calibri Light"/>
              </a:rPr>
              <a:t>sind</a:t>
            </a:r>
            <a:r>
              <a:rPr kumimoji="0" lang="fr-FR" sz="1700" i="0" u="none" strike="noStrike" kern="1200" cap="none" spc="0" normalizeH="0" baseline="0" noProof="0" dirty="0">
                <a:ln>
                  <a:noFill/>
                </a:ln>
                <a:solidFill>
                  <a:srgbClr val="000000"/>
                </a:solidFill>
                <a:effectLst/>
                <a:uLnTx/>
                <a:uFillTx/>
                <a:latin typeface="Calibri Light"/>
                <a:ea typeface="+mn-ea"/>
                <a:cs typeface="+mn-cs"/>
              </a:rPr>
              <a:t>: </a:t>
            </a:r>
            <a:endParaRPr lang="fr-FR" sz="1700" dirty="0">
              <a:solidFill>
                <a:srgbClr val="000000"/>
              </a:solidFill>
              <a:latin typeface="Calibri Light"/>
            </a:endParaRP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dirty="0">
                <a:solidFill>
                  <a:srgbClr val="000000"/>
                </a:solidFill>
                <a:latin typeface="Calibri Light"/>
              </a:rPr>
              <a:t>die</a:t>
            </a:r>
            <a:r>
              <a:rPr kumimoji="0" lang="fr-FR" sz="1700" i="0" u="none" strike="noStrike" kern="1200" cap="none" spc="0" normalizeH="0" baseline="0" noProof="0" dirty="0">
                <a:ln>
                  <a:noFill/>
                </a:ln>
                <a:solidFill>
                  <a:srgbClr val="000000"/>
                </a:solidFill>
                <a:effectLst/>
                <a:uLnTx/>
                <a:uFillTx/>
                <a:latin typeface="Calibri Light"/>
                <a:ea typeface="+mn-ea"/>
                <a:cs typeface="+mn-cs"/>
              </a:rPr>
              <a:t> </a:t>
            </a:r>
            <a:r>
              <a:rPr kumimoji="0" lang="fr-FR" sz="1700" b="1" i="0" u="none" strike="noStrike" kern="1200" cap="none" spc="0" normalizeH="0" baseline="0" noProof="0" dirty="0" err="1">
                <a:ln>
                  <a:noFill/>
                </a:ln>
                <a:solidFill>
                  <a:srgbClr val="000000"/>
                </a:solidFill>
                <a:effectLst/>
                <a:uLnTx/>
                <a:uFillTx/>
                <a:latin typeface="Calibri Light"/>
                <a:ea typeface="+mn-ea"/>
                <a:cs typeface="+mn-cs"/>
              </a:rPr>
              <a:t>Reduzierung</a:t>
            </a:r>
            <a:r>
              <a:rPr kumimoji="0" lang="fr-FR" sz="1700" b="1" i="0" u="none" strike="noStrike" kern="1200" cap="none" spc="0" normalizeH="0" baseline="0" noProof="0" dirty="0">
                <a:ln>
                  <a:noFill/>
                </a:ln>
                <a:solidFill>
                  <a:srgbClr val="000000"/>
                </a:solidFill>
                <a:effectLst/>
                <a:uLnTx/>
                <a:uFillTx/>
                <a:latin typeface="Calibri Light"/>
                <a:ea typeface="+mn-ea"/>
                <a:cs typeface="+mn-cs"/>
              </a:rPr>
              <a:t> der </a:t>
            </a:r>
            <a:r>
              <a:rPr kumimoji="0" lang="fr-FR" sz="1700" b="1" i="0" u="none" strike="noStrike" kern="1200" cap="none" spc="0" normalizeH="0" baseline="0" noProof="0" dirty="0" err="1">
                <a:ln>
                  <a:noFill/>
                </a:ln>
                <a:solidFill>
                  <a:srgbClr val="000000"/>
                </a:solidFill>
                <a:effectLst/>
                <a:uLnTx/>
                <a:uFillTx/>
                <a:latin typeface="Calibri Light"/>
                <a:ea typeface="+mn-ea"/>
                <a:cs typeface="+mn-cs"/>
              </a:rPr>
              <a:t>Geschwindigkeiten</a:t>
            </a:r>
            <a:r>
              <a:rPr kumimoji="0" lang="fr-FR" sz="1700" b="1" i="0" u="none" strike="noStrike" kern="1200" cap="none" spc="0" normalizeH="0" baseline="0" noProof="0" dirty="0">
                <a:ln>
                  <a:noFill/>
                </a:ln>
                <a:solidFill>
                  <a:srgbClr val="000000"/>
                </a:solidFill>
                <a:effectLst/>
                <a:uLnTx/>
                <a:uFillTx/>
                <a:latin typeface="Calibri Light"/>
                <a:ea typeface="+mn-ea"/>
                <a:cs typeface="+mn-cs"/>
              </a:rPr>
              <a:t> </a:t>
            </a:r>
            <a:r>
              <a:rPr kumimoji="0" lang="fr-FR" sz="1700" i="0" u="none" strike="noStrike" kern="1200" cap="none" spc="0" normalizeH="0" baseline="0" noProof="0" dirty="0" err="1">
                <a:ln>
                  <a:noFill/>
                </a:ln>
                <a:solidFill>
                  <a:srgbClr val="000000"/>
                </a:solidFill>
                <a:effectLst/>
                <a:uLnTx/>
                <a:uFillTx/>
                <a:latin typeface="Calibri Light"/>
                <a:ea typeface="+mn-ea"/>
                <a:cs typeface="+mn-cs"/>
              </a:rPr>
              <a:t>durch</a:t>
            </a:r>
            <a:r>
              <a:rPr kumimoji="0" lang="fr-FR" sz="1700" i="0" u="none" strike="noStrike" kern="1200" cap="none" spc="0" normalizeH="0" baseline="0" noProof="0" dirty="0">
                <a:ln>
                  <a:noFill/>
                </a:ln>
                <a:solidFill>
                  <a:srgbClr val="000000"/>
                </a:solidFill>
                <a:effectLst/>
                <a:uLnTx/>
                <a:uFillTx/>
                <a:latin typeface="Calibri Light"/>
                <a:ea typeface="+mn-ea"/>
                <a:cs typeface="+mn-cs"/>
              </a:rPr>
              <a:t> </a:t>
            </a:r>
            <a:r>
              <a:rPr kumimoji="0" lang="fr-FR" sz="1700" i="0" u="none" strike="noStrike" kern="1200" cap="none" spc="0" normalizeH="0" baseline="0" noProof="0" dirty="0" err="1">
                <a:ln>
                  <a:noFill/>
                </a:ln>
                <a:solidFill>
                  <a:srgbClr val="000000"/>
                </a:solidFill>
                <a:effectLst/>
                <a:uLnTx/>
                <a:uFillTx/>
                <a:latin typeface="Calibri Light"/>
                <a:ea typeface="+mn-ea"/>
                <a:cs typeface="+mn-cs"/>
              </a:rPr>
              <a:t>spezifische</a:t>
            </a:r>
            <a:r>
              <a:rPr kumimoji="0" lang="fr-FR" sz="1700" i="0" u="none" strike="noStrike" kern="1200" cap="none" spc="0" normalizeH="0" baseline="0" noProof="0" dirty="0">
                <a:ln>
                  <a:noFill/>
                </a:ln>
                <a:solidFill>
                  <a:srgbClr val="000000"/>
                </a:solidFill>
                <a:effectLst/>
                <a:uLnTx/>
                <a:uFillTx/>
                <a:latin typeface="Calibri Light"/>
                <a:ea typeface="+mn-ea"/>
                <a:cs typeface="+mn-cs"/>
              </a:rPr>
              <a:t> </a:t>
            </a:r>
            <a:r>
              <a:rPr kumimoji="0" lang="fr-FR" sz="1700" i="0" u="none" strike="noStrike" kern="1200" cap="none" spc="0" normalizeH="0" baseline="0" noProof="0" dirty="0" err="1">
                <a:ln>
                  <a:noFill/>
                </a:ln>
                <a:solidFill>
                  <a:srgbClr val="000000"/>
                </a:solidFill>
                <a:effectLst/>
                <a:uLnTx/>
                <a:uFillTx/>
                <a:latin typeface="Calibri Light"/>
                <a:ea typeface="+mn-ea"/>
                <a:cs typeface="+mn-cs"/>
              </a:rPr>
              <a:t>Einrichtungen</a:t>
            </a:r>
            <a:endParaRPr kumimoji="0" lang="fr-FR" sz="1700" i="0" u="none" strike="noStrike" kern="1200" cap="none" spc="0" normalizeH="0" baseline="0" noProof="0" dirty="0">
              <a:ln>
                <a:noFill/>
              </a:ln>
              <a:solidFill>
                <a:srgbClr val="000000"/>
              </a:solidFill>
              <a:effectLst/>
              <a:uLnTx/>
              <a:uFillTx/>
              <a:latin typeface="Calibri Light"/>
              <a:ea typeface="+mn-ea"/>
              <a:cs typeface="+mn-cs"/>
            </a:endParaRP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dirty="0">
                <a:solidFill>
                  <a:srgbClr val="000000"/>
                </a:solidFill>
                <a:latin typeface="Calibri Light"/>
              </a:rPr>
              <a:t>die </a:t>
            </a:r>
            <a:r>
              <a:rPr lang="fr-FR" sz="1700" b="1" dirty="0" err="1">
                <a:solidFill>
                  <a:srgbClr val="000000"/>
                </a:solidFill>
                <a:latin typeface="Calibri Light"/>
              </a:rPr>
              <a:t>Reduzierung</a:t>
            </a:r>
            <a:r>
              <a:rPr lang="fr-FR" sz="1700" b="1" dirty="0">
                <a:solidFill>
                  <a:srgbClr val="000000"/>
                </a:solidFill>
                <a:latin typeface="Calibri Light"/>
              </a:rPr>
              <a:t> der </a:t>
            </a:r>
            <a:r>
              <a:rPr lang="fr-FR" sz="1700" b="1" dirty="0" err="1">
                <a:solidFill>
                  <a:srgbClr val="000000"/>
                </a:solidFill>
                <a:latin typeface="Calibri Light"/>
              </a:rPr>
              <a:t>Verkehrslast</a:t>
            </a:r>
            <a:r>
              <a:rPr lang="fr-FR" sz="1700" b="1" dirty="0">
                <a:solidFill>
                  <a:srgbClr val="000000"/>
                </a:solidFill>
                <a:latin typeface="Calibri Light"/>
              </a:rPr>
              <a:t> </a:t>
            </a:r>
            <a:r>
              <a:rPr lang="fr-FR" sz="1700" dirty="0" err="1">
                <a:solidFill>
                  <a:srgbClr val="000000"/>
                </a:solidFill>
                <a:latin typeface="Calibri Light"/>
              </a:rPr>
              <a:t>durch</a:t>
            </a:r>
            <a:r>
              <a:rPr lang="fr-FR" sz="1700" dirty="0">
                <a:solidFill>
                  <a:srgbClr val="000000"/>
                </a:solidFill>
                <a:latin typeface="Calibri Light"/>
              </a:rPr>
              <a:t> die </a:t>
            </a:r>
            <a:r>
              <a:rPr lang="fr-FR" sz="1700" dirty="0" err="1">
                <a:solidFill>
                  <a:srgbClr val="000000"/>
                </a:solidFill>
                <a:latin typeface="Calibri Light"/>
              </a:rPr>
              <a:t>Einführung</a:t>
            </a:r>
            <a:r>
              <a:rPr lang="fr-FR" sz="1700" dirty="0">
                <a:solidFill>
                  <a:srgbClr val="000000"/>
                </a:solidFill>
                <a:latin typeface="Calibri Light"/>
              </a:rPr>
              <a:t> </a:t>
            </a:r>
            <a:r>
              <a:rPr lang="fr-FR" sz="1700" dirty="0" err="1">
                <a:solidFill>
                  <a:srgbClr val="000000"/>
                </a:solidFill>
                <a:latin typeface="Calibri Light"/>
              </a:rPr>
              <a:t>eines</a:t>
            </a:r>
            <a:r>
              <a:rPr lang="fr-FR" sz="1700" dirty="0">
                <a:solidFill>
                  <a:srgbClr val="000000"/>
                </a:solidFill>
                <a:latin typeface="Calibri Light"/>
              </a:rPr>
              <a:t> </a:t>
            </a:r>
            <a:r>
              <a:rPr lang="fr-FR" sz="1700" dirty="0" err="1">
                <a:solidFill>
                  <a:srgbClr val="000000"/>
                </a:solidFill>
                <a:latin typeface="Calibri Light"/>
              </a:rPr>
              <a:t>Verkehrsplans</a:t>
            </a:r>
            <a:r>
              <a:rPr lang="fr-FR" sz="1700" dirty="0">
                <a:solidFill>
                  <a:srgbClr val="000000"/>
                </a:solidFill>
                <a:latin typeface="Calibri Light"/>
              </a:rPr>
              <a:t>, der die </a:t>
            </a:r>
            <a:r>
              <a:rPr lang="fr-FR" sz="1700" dirty="0" err="1">
                <a:solidFill>
                  <a:srgbClr val="000000"/>
                </a:solidFill>
                <a:latin typeface="Calibri Light"/>
              </a:rPr>
              <a:t>Hierarchie</a:t>
            </a:r>
            <a:r>
              <a:rPr lang="fr-FR" sz="1700" dirty="0">
                <a:solidFill>
                  <a:srgbClr val="000000"/>
                </a:solidFill>
                <a:latin typeface="Calibri Light"/>
              </a:rPr>
              <a:t> des </a:t>
            </a:r>
            <a:r>
              <a:rPr lang="fr-FR" sz="1700" dirty="0" err="1">
                <a:solidFill>
                  <a:srgbClr val="000000"/>
                </a:solidFill>
                <a:latin typeface="Calibri Light"/>
              </a:rPr>
              <a:t>Netzes</a:t>
            </a:r>
            <a:r>
              <a:rPr lang="fr-FR" sz="1700" dirty="0">
                <a:solidFill>
                  <a:srgbClr val="000000"/>
                </a:solidFill>
                <a:latin typeface="Calibri Light"/>
              </a:rPr>
              <a:t> </a:t>
            </a:r>
            <a:r>
              <a:rPr lang="fr-FR" sz="1700" dirty="0" err="1">
                <a:solidFill>
                  <a:srgbClr val="000000"/>
                </a:solidFill>
                <a:latin typeface="Calibri Light"/>
              </a:rPr>
              <a:t>respektiert</a:t>
            </a:r>
            <a:r>
              <a:rPr lang="fr-FR" sz="1700" dirty="0">
                <a:solidFill>
                  <a:srgbClr val="000000"/>
                </a:solidFill>
                <a:latin typeface="Calibri Light"/>
              </a:rPr>
              <a:t>.</a:t>
            </a:r>
            <a:endParaRPr kumimoji="0" lang="fr-FR" sz="1700" i="0" u="none" strike="noStrike" kern="1200" cap="none" spc="0" normalizeH="0" baseline="0" noProof="0" dirty="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1331719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55</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dirty="0" err="1"/>
              <a:t>Reduzierung</a:t>
            </a:r>
            <a:r>
              <a:rPr lang="fr-BE" dirty="0"/>
              <a:t> der </a:t>
            </a:r>
            <a:r>
              <a:rPr lang="fr-BE" dirty="0" err="1"/>
              <a:t>Geschwindigkeit</a:t>
            </a:r>
            <a:endParaRPr lang="fr-BE" dirty="0"/>
          </a:p>
        </p:txBody>
      </p:sp>
      <p:pic>
        <p:nvPicPr>
          <p:cNvPr id="5" name="Image 4">
            <a:extLst>
              <a:ext uri="{FF2B5EF4-FFF2-40B4-BE49-F238E27FC236}">
                <a16:creationId xmlns:a16="http://schemas.microsoft.com/office/drawing/2014/main" id="{A821C80D-699D-55A3-7DAF-A83E1FC899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9516" y="3429000"/>
            <a:ext cx="4010379" cy="2856244"/>
          </a:xfrm>
          <a:prstGeom prst="rect">
            <a:avLst/>
          </a:prstGeom>
        </p:spPr>
      </p:pic>
      <p:sp>
        <p:nvSpPr>
          <p:cNvPr id="6" name="ZoneTexte 5">
            <a:extLst>
              <a:ext uri="{FF2B5EF4-FFF2-40B4-BE49-F238E27FC236}">
                <a16:creationId xmlns:a16="http://schemas.microsoft.com/office/drawing/2014/main" id="{21BA9016-5F07-07E0-1E59-716F649C7697}"/>
              </a:ext>
            </a:extLst>
          </p:cNvPr>
          <p:cNvSpPr txBox="1"/>
          <p:nvPr/>
        </p:nvSpPr>
        <p:spPr>
          <a:xfrm>
            <a:off x="119336" y="1019568"/>
            <a:ext cx="5040560" cy="2246769"/>
          </a:xfrm>
          <a:prstGeom prst="rect">
            <a:avLst/>
          </a:prstGeom>
          <a:noFill/>
        </p:spPr>
        <p:txBody>
          <a:bodyPr wrap="square">
            <a:spAutoFit/>
          </a:bodyPr>
          <a:lstStyle/>
          <a:p>
            <a:pPr marL="421493" indent="-285750" algn="just">
              <a:buFont typeface="Arial" panose="020B0604020202020204" pitchFamily="34" charset="0"/>
              <a:buChar char="•"/>
            </a:pPr>
            <a:r>
              <a:rPr lang="fr-FR" sz="2000" dirty="0" err="1">
                <a:solidFill>
                  <a:schemeClr val="tx1">
                    <a:lumMod val="50000"/>
                  </a:schemeClr>
                </a:solidFill>
                <a:ea typeface="Calibri" panose="020F0502020204030204" pitchFamily="34" charset="0"/>
                <a:cs typeface="Times New Roman" panose="02020603050405020304" pitchFamily="18" charset="0"/>
              </a:rPr>
              <a:t>Für</a:t>
            </a:r>
            <a:r>
              <a:rPr lang="fr-FR" sz="2000" dirty="0">
                <a:solidFill>
                  <a:schemeClr val="tx1">
                    <a:lumMod val="50000"/>
                  </a:schemeClr>
                </a:solidFill>
                <a:ea typeface="Calibri" panose="020F0502020204030204" pitchFamily="34" charset="0"/>
                <a:cs typeface="Times New Roman" panose="02020603050405020304" pitchFamily="18" charset="0"/>
              </a:rPr>
              <a:t> </a:t>
            </a:r>
            <a:r>
              <a:rPr lang="fr-FR" sz="2000" dirty="0" err="1">
                <a:solidFill>
                  <a:schemeClr val="tx1">
                    <a:lumMod val="50000"/>
                  </a:schemeClr>
                </a:solidFill>
                <a:ea typeface="Calibri" panose="020F0502020204030204" pitchFamily="34" charset="0"/>
                <a:cs typeface="Times New Roman" panose="02020603050405020304" pitchFamily="18" charset="0"/>
              </a:rPr>
              <a:t>mehr</a:t>
            </a:r>
            <a:r>
              <a:rPr lang="fr-FR" sz="2000" dirty="0">
                <a:solidFill>
                  <a:schemeClr val="tx1">
                    <a:lumMod val="50000"/>
                  </a:schemeClr>
                </a:solidFill>
                <a:effectLst/>
                <a:ea typeface="Calibri" panose="020F0502020204030204" pitchFamily="34" charset="0"/>
                <a:cs typeface="Times New Roman" panose="02020603050405020304" pitchFamily="18" charset="0"/>
              </a:rPr>
              <a:t> </a:t>
            </a:r>
            <a:r>
              <a:rPr lang="fr-FR" sz="2000" b="1" dirty="0" err="1">
                <a:solidFill>
                  <a:schemeClr val="tx1">
                    <a:lumMod val="50000"/>
                  </a:schemeClr>
                </a:solidFill>
                <a:ea typeface="Calibri" panose="020F0502020204030204" pitchFamily="34" charset="0"/>
                <a:cs typeface="Times New Roman" panose="02020603050405020304" pitchFamily="18" charset="0"/>
              </a:rPr>
              <a:t>Sicherheit</a:t>
            </a:r>
            <a:endParaRPr lang="fr-BE" sz="1800" dirty="0">
              <a:solidFill>
                <a:schemeClr val="tx1">
                  <a:lumMod val="50000"/>
                </a:schemeClr>
              </a:solidFill>
              <a:effectLst/>
              <a:ea typeface="Calibri" panose="020F0502020204030204" pitchFamily="34" charset="0"/>
              <a:cs typeface="Times New Roman" panose="02020603050405020304" pitchFamily="18" charset="0"/>
            </a:endParaRPr>
          </a:p>
          <a:p>
            <a:pPr marL="421493" indent="-285750" algn="just">
              <a:buFont typeface="Arial" panose="020B0604020202020204" pitchFamily="34" charset="0"/>
              <a:buChar char="•"/>
            </a:pPr>
            <a:r>
              <a:rPr lang="fr-FR" sz="2000" dirty="0" err="1">
                <a:solidFill>
                  <a:schemeClr val="tx1">
                    <a:lumMod val="50000"/>
                  </a:schemeClr>
                </a:solidFill>
                <a:effectLst/>
                <a:ea typeface="Calibri" panose="020F0502020204030204" pitchFamily="34" charset="0"/>
                <a:cs typeface="Times New Roman" panose="02020603050405020304" pitchFamily="18" charset="0"/>
              </a:rPr>
              <a:t>Für</a:t>
            </a:r>
            <a:r>
              <a:rPr lang="fr-FR" sz="2000" dirty="0">
                <a:solidFill>
                  <a:schemeClr val="tx1">
                    <a:lumMod val="50000"/>
                  </a:schemeClr>
                </a:solidFill>
                <a:effectLst/>
                <a:ea typeface="Calibri" panose="020F0502020204030204" pitchFamily="34" charset="0"/>
                <a:cs typeface="Times New Roman" panose="02020603050405020304" pitchFamily="18" charset="0"/>
              </a:rPr>
              <a:t> </a:t>
            </a:r>
            <a:r>
              <a:rPr lang="fr-FR" sz="2000" dirty="0" err="1">
                <a:solidFill>
                  <a:schemeClr val="tx1">
                    <a:lumMod val="50000"/>
                  </a:schemeClr>
                </a:solidFill>
                <a:effectLst/>
                <a:ea typeface="Calibri" panose="020F0502020204030204" pitchFamily="34" charset="0"/>
                <a:cs typeface="Times New Roman" panose="02020603050405020304" pitchFamily="18" charset="0"/>
              </a:rPr>
              <a:t>ein</a:t>
            </a:r>
            <a:r>
              <a:rPr lang="fr-FR" sz="2000" dirty="0">
                <a:solidFill>
                  <a:schemeClr val="tx1">
                    <a:lumMod val="50000"/>
                  </a:schemeClr>
                </a:solidFill>
                <a:effectLst/>
                <a:ea typeface="Calibri" panose="020F0502020204030204" pitchFamily="34" charset="0"/>
                <a:cs typeface="Times New Roman" panose="02020603050405020304" pitchFamily="18" charset="0"/>
              </a:rPr>
              <a:t> </a:t>
            </a:r>
            <a:r>
              <a:rPr lang="fr-FR" sz="2000" dirty="0" err="1">
                <a:solidFill>
                  <a:schemeClr val="tx1">
                    <a:lumMod val="50000"/>
                  </a:schemeClr>
                </a:solidFill>
                <a:effectLst/>
                <a:ea typeface="Calibri" panose="020F0502020204030204" pitchFamily="34" charset="0"/>
                <a:cs typeface="Times New Roman" panose="02020603050405020304" pitchFamily="18" charset="0"/>
              </a:rPr>
              <a:t>besseres</a:t>
            </a:r>
            <a:r>
              <a:rPr lang="fr-FR" sz="2000" dirty="0">
                <a:solidFill>
                  <a:schemeClr val="tx1">
                    <a:lumMod val="50000"/>
                  </a:schemeClr>
                </a:solidFill>
                <a:effectLst/>
                <a:ea typeface="Calibri" panose="020F0502020204030204" pitchFamily="34" charset="0"/>
                <a:cs typeface="Times New Roman" panose="02020603050405020304" pitchFamily="18" charset="0"/>
              </a:rPr>
              <a:t> </a:t>
            </a:r>
            <a:r>
              <a:rPr lang="fr-FR" sz="2000" b="1" dirty="0" err="1">
                <a:solidFill>
                  <a:schemeClr val="tx1">
                    <a:lumMod val="50000"/>
                  </a:schemeClr>
                </a:solidFill>
                <a:effectLst/>
                <a:ea typeface="Calibri" panose="020F0502020204030204" pitchFamily="34" charset="0"/>
                <a:cs typeface="Times New Roman" panose="02020603050405020304" pitchFamily="18" charset="0"/>
              </a:rPr>
              <a:t>Zusamme</a:t>
            </a:r>
            <a:r>
              <a:rPr lang="fr-FR" sz="2000" b="1" dirty="0" err="1">
                <a:solidFill>
                  <a:schemeClr val="tx1">
                    <a:lumMod val="50000"/>
                  </a:schemeClr>
                </a:solidFill>
                <a:ea typeface="Calibri" panose="020F0502020204030204" pitchFamily="34" charset="0"/>
                <a:cs typeface="Times New Roman" panose="02020603050405020304" pitchFamily="18" charset="0"/>
              </a:rPr>
              <a:t>nleben</a:t>
            </a:r>
            <a:r>
              <a:rPr lang="fr-FR" sz="2000" dirty="0">
                <a:solidFill>
                  <a:schemeClr val="tx1">
                    <a:lumMod val="50000"/>
                  </a:schemeClr>
                </a:solidFill>
                <a:effectLst/>
                <a:ea typeface="Calibri" panose="020F0502020204030204" pitchFamily="34" charset="0"/>
                <a:cs typeface="Times New Roman" panose="02020603050405020304" pitchFamily="18" charset="0"/>
              </a:rPr>
              <a:t> der </a:t>
            </a:r>
            <a:r>
              <a:rPr lang="fr-FR" sz="2000" dirty="0" err="1">
                <a:solidFill>
                  <a:schemeClr val="tx1">
                    <a:lumMod val="50000"/>
                  </a:schemeClr>
                </a:solidFill>
                <a:effectLst/>
                <a:ea typeface="Calibri" panose="020F0502020204030204" pitchFamily="34" charset="0"/>
                <a:cs typeface="Times New Roman" panose="02020603050405020304" pitchFamily="18" charset="0"/>
              </a:rPr>
              <a:t>Möglichkeiten</a:t>
            </a:r>
            <a:endParaRPr lang="fr-BE" sz="1800" dirty="0">
              <a:solidFill>
                <a:schemeClr val="tx1">
                  <a:lumMod val="50000"/>
                </a:schemeClr>
              </a:solidFill>
              <a:effectLst/>
              <a:ea typeface="Calibri" panose="020F0502020204030204" pitchFamily="34" charset="0"/>
              <a:cs typeface="Times New Roman" panose="02020603050405020304" pitchFamily="18" charset="0"/>
            </a:endParaRPr>
          </a:p>
          <a:p>
            <a:pPr marL="421493" indent="-285750" algn="just">
              <a:buFont typeface="Arial" panose="020B0604020202020204" pitchFamily="34" charset="0"/>
              <a:buChar char="•"/>
            </a:pPr>
            <a:r>
              <a:rPr lang="fr-FR" sz="2000" dirty="0">
                <a:solidFill>
                  <a:schemeClr val="tx1">
                    <a:lumMod val="50000"/>
                  </a:schemeClr>
                </a:solidFill>
                <a:ea typeface="Calibri" panose="020F0502020204030204" pitchFamily="34" charset="0"/>
                <a:cs typeface="Times New Roman" panose="02020603050405020304" pitchFamily="18" charset="0"/>
              </a:rPr>
              <a:t>Zur </a:t>
            </a:r>
            <a:r>
              <a:rPr lang="fr-FR" sz="2000" dirty="0" err="1">
                <a:solidFill>
                  <a:schemeClr val="tx1">
                    <a:lumMod val="50000"/>
                  </a:schemeClr>
                </a:solidFill>
                <a:ea typeface="Calibri" panose="020F0502020204030204" pitchFamily="34" charset="0"/>
                <a:cs typeface="Times New Roman" panose="02020603050405020304" pitchFamily="18" charset="0"/>
              </a:rPr>
              <a:t>Stärkung</a:t>
            </a:r>
            <a:r>
              <a:rPr lang="fr-FR" sz="2000" dirty="0">
                <a:solidFill>
                  <a:schemeClr val="tx1">
                    <a:lumMod val="50000"/>
                  </a:schemeClr>
                </a:solidFill>
                <a:ea typeface="Calibri" panose="020F0502020204030204" pitchFamily="34" charset="0"/>
                <a:cs typeface="Times New Roman" panose="02020603050405020304" pitchFamily="18" charset="0"/>
              </a:rPr>
              <a:t> des </a:t>
            </a:r>
            <a:r>
              <a:rPr lang="fr-FR" sz="2000" b="1" dirty="0" err="1">
                <a:solidFill>
                  <a:schemeClr val="tx1">
                    <a:lumMod val="50000"/>
                  </a:schemeClr>
                </a:solidFill>
                <a:ea typeface="Calibri" panose="020F0502020204030204" pitchFamily="34" charset="0"/>
                <a:cs typeface="Times New Roman" panose="02020603050405020304" pitchFamily="18" charset="0"/>
              </a:rPr>
              <a:t>lokalen</a:t>
            </a:r>
            <a:r>
              <a:rPr lang="fr-FR" sz="2000" b="1" dirty="0">
                <a:solidFill>
                  <a:schemeClr val="tx1">
                    <a:lumMod val="50000"/>
                  </a:schemeClr>
                </a:solidFill>
                <a:ea typeface="Calibri" panose="020F0502020204030204" pitchFamily="34" charset="0"/>
                <a:cs typeface="Times New Roman" panose="02020603050405020304" pitchFamily="18" charset="0"/>
              </a:rPr>
              <a:t> Lebens </a:t>
            </a:r>
            <a:endParaRPr lang="fr-FR" sz="2000" b="1" dirty="0">
              <a:solidFill>
                <a:schemeClr val="tx1">
                  <a:lumMod val="50000"/>
                </a:schemeClr>
              </a:solidFill>
              <a:effectLst/>
              <a:ea typeface="Calibri" panose="020F0502020204030204" pitchFamily="34" charset="0"/>
              <a:cs typeface="Times New Roman" panose="02020603050405020304" pitchFamily="18" charset="0"/>
            </a:endParaRPr>
          </a:p>
          <a:p>
            <a:pPr marL="421493" indent="-285750" algn="just">
              <a:spcAft>
                <a:spcPts val="800"/>
              </a:spcAft>
              <a:buFont typeface="Arial" panose="020B0604020202020204" pitchFamily="34" charset="0"/>
              <a:buChar char="•"/>
            </a:pPr>
            <a:r>
              <a:rPr lang="fr-FR" sz="2000" dirty="0">
                <a:solidFill>
                  <a:schemeClr val="tx1">
                    <a:lumMod val="50000"/>
                  </a:schemeClr>
                </a:solidFill>
                <a:cs typeface="Times New Roman" panose="02020603050405020304" pitchFamily="18" charset="0"/>
              </a:rPr>
              <a:t>Um  den </a:t>
            </a:r>
            <a:r>
              <a:rPr lang="fr-FR" sz="2000" b="1" dirty="0" err="1">
                <a:solidFill>
                  <a:schemeClr val="tx1">
                    <a:lumMod val="50000"/>
                  </a:schemeClr>
                </a:solidFill>
                <a:cs typeface="Times New Roman" panose="02020603050405020304" pitchFamily="18" charset="0"/>
              </a:rPr>
              <a:t>Transitverkehr</a:t>
            </a:r>
            <a:r>
              <a:rPr lang="fr-FR" sz="2000" b="1" dirty="0">
                <a:solidFill>
                  <a:schemeClr val="tx1">
                    <a:lumMod val="50000"/>
                  </a:schemeClr>
                </a:solidFill>
                <a:cs typeface="Times New Roman" panose="02020603050405020304" pitchFamily="18" charset="0"/>
              </a:rPr>
              <a:t> </a:t>
            </a:r>
            <a:r>
              <a:rPr lang="fr-FR" sz="2000" b="1" dirty="0" err="1">
                <a:solidFill>
                  <a:schemeClr val="tx1">
                    <a:lumMod val="50000"/>
                  </a:schemeClr>
                </a:solidFill>
                <a:cs typeface="Times New Roman" panose="02020603050405020304" pitchFamily="18" charset="0"/>
              </a:rPr>
              <a:t>uninteressant</a:t>
            </a:r>
            <a:r>
              <a:rPr lang="fr-FR" sz="2000" b="1" dirty="0">
                <a:solidFill>
                  <a:schemeClr val="tx1">
                    <a:lumMod val="50000"/>
                  </a:schemeClr>
                </a:solidFill>
                <a:cs typeface="Times New Roman" panose="02020603050405020304" pitchFamily="18" charset="0"/>
              </a:rPr>
              <a:t> </a:t>
            </a:r>
            <a:r>
              <a:rPr lang="fr-FR" sz="2000" b="1" dirty="0" err="1">
                <a:solidFill>
                  <a:schemeClr val="tx1">
                    <a:lumMod val="50000"/>
                  </a:schemeClr>
                </a:solidFill>
                <a:cs typeface="Times New Roman" panose="02020603050405020304" pitchFamily="18" charset="0"/>
              </a:rPr>
              <a:t>zu</a:t>
            </a:r>
            <a:r>
              <a:rPr lang="fr-FR" sz="2000" b="1" dirty="0">
                <a:solidFill>
                  <a:schemeClr val="tx1">
                    <a:lumMod val="50000"/>
                  </a:schemeClr>
                </a:solidFill>
                <a:cs typeface="Times New Roman" panose="02020603050405020304" pitchFamily="18" charset="0"/>
              </a:rPr>
              <a:t> </a:t>
            </a:r>
            <a:r>
              <a:rPr lang="fr-FR" sz="2000" b="1" dirty="0" err="1">
                <a:solidFill>
                  <a:schemeClr val="tx1">
                    <a:lumMod val="50000"/>
                  </a:schemeClr>
                </a:solidFill>
                <a:cs typeface="Times New Roman" panose="02020603050405020304" pitchFamily="18" charset="0"/>
              </a:rPr>
              <a:t>machen</a:t>
            </a:r>
            <a:r>
              <a:rPr lang="fr-FR" sz="2000" b="1" dirty="0">
                <a:solidFill>
                  <a:schemeClr val="tx1">
                    <a:lumMod val="50000"/>
                  </a:schemeClr>
                </a:solidFill>
                <a:cs typeface="Times New Roman" panose="02020603050405020304" pitchFamily="18" charset="0"/>
              </a:rPr>
              <a:t> </a:t>
            </a:r>
            <a:r>
              <a:rPr lang="fr-FR" sz="2000" dirty="0">
                <a:solidFill>
                  <a:schemeClr val="tx1">
                    <a:lumMod val="50000"/>
                  </a:schemeClr>
                </a:solidFill>
                <a:cs typeface="Times New Roman" panose="02020603050405020304" pitchFamily="18" charset="0"/>
              </a:rPr>
              <a:t>und </a:t>
            </a:r>
            <a:r>
              <a:rPr lang="fr-FR" sz="2000" dirty="0" err="1">
                <a:solidFill>
                  <a:schemeClr val="tx1">
                    <a:lumMod val="50000"/>
                  </a:schemeClr>
                </a:solidFill>
                <a:cs typeface="Times New Roman" panose="02020603050405020304" pitchFamily="18" charset="0"/>
              </a:rPr>
              <a:t>andere</a:t>
            </a:r>
            <a:r>
              <a:rPr lang="fr-FR" sz="2000" dirty="0">
                <a:solidFill>
                  <a:schemeClr val="tx1">
                    <a:lumMod val="50000"/>
                  </a:schemeClr>
                </a:solidFill>
                <a:cs typeface="Times New Roman" panose="02020603050405020304" pitchFamily="18" charset="0"/>
              </a:rPr>
              <a:t> </a:t>
            </a:r>
            <a:r>
              <a:rPr lang="fr-FR" sz="2000" dirty="0" err="1">
                <a:solidFill>
                  <a:schemeClr val="tx1">
                    <a:lumMod val="50000"/>
                  </a:schemeClr>
                </a:solidFill>
                <a:cs typeface="Times New Roman" panose="02020603050405020304" pitchFamily="18" charset="0"/>
              </a:rPr>
              <a:t>Fortbewegungsmittel</a:t>
            </a:r>
            <a:r>
              <a:rPr lang="fr-FR" sz="2000" dirty="0">
                <a:solidFill>
                  <a:schemeClr val="tx1">
                    <a:lumMod val="50000"/>
                  </a:schemeClr>
                </a:solidFill>
                <a:cs typeface="Times New Roman" panose="02020603050405020304" pitchFamily="18" charset="0"/>
              </a:rPr>
              <a:t> </a:t>
            </a:r>
            <a:r>
              <a:rPr lang="fr-FR" sz="2000" dirty="0" err="1">
                <a:solidFill>
                  <a:schemeClr val="tx1">
                    <a:lumMod val="50000"/>
                  </a:schemeClr>
                </a:solidFill>
                <a:cs typeface="Times New Roman" panose="02020603050405020304" pitchFamily="18" charset="0"/>
              </a:rPr>
              <a:t>zu</a:t>
            </a:r>
            <a:r>
              <a:rPr lang="fr-FR" sz="2000" dirty="0">
                <a:solidFill>
                  <a:schemeClr val="tx1">
                    <a:lumMod val="50000"/>
                  </a:schemeClr>
                </a:solidFill>
                <a:cs typeface="Times New Roman" panose="02020603050405020304" pitchFamily="18" charset="0"/>
              </a:rPr>
              <a:t> </a:t>
            </a:r>
            <a:r>
              <a:rPr lang="fr-FR" sz="2000" dirty="0" err="1">
                <a:solidFill>
                  <a:schemeClr val="tx1">
                    <a:lumMod val="50000"/>
                  </a:schemeClr>
                </a:solidFill>
                <a:cs typeface="Times New Roman" panose="02020603050405020304" pitchFamily="18" charset="0"/>
              </a:rPr>
              <a:t>bevorzugen</a:t>
            </a:r>
            <a:r>
              <a:rPr lang="fr-FR" sz="2000" dirty="0">
                <a:solidFill>
                  <a:schemeClr val="tx1">
                    <a:lumMod val="50000"/>
                  </a:schemeClr>
                </a:solidFill>
                <a:cs typeface="Times New Roman" panose="02020603050405020304" pitchFamily="18" charset="0"/>
              </a:rPr>
              <a:t>.</a:t>
            </a:r>
          </a:p>
        </p:txBody>
      </p:sp>
      <p:pic>
        <p:nvPicPr>
          <p:cNvPr id="7" name="Image 6">
            <a:extLst>
              <a:ext uri="{FF2B5EF4-FFF2-40B4-BE49-F238E27FC236}">
                <a16:creationId xmlns:a16="http://schemas.microsoft.com/office/drawing/2014/main" id="{A58A5D4C-6101-3DB3-A5B9-837F30C44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106" y="1808703"/>
            <a:ext cx="4179144" cy="4716736"/>
          </a:xfrm>
          <a:prstGeom prst="rect">
            <a:avLst/>
          </a:prstGeom>
        </p:spPr>
      </p:pic>
    </p:spTree>
    <p:extLst>
      <p:ext uri="{BB962C8B-B14F-4D97-AF65-F5344CB8AC3E}">
        <p14:creationId xmlns:p14="http://schemas.microsoft.com/office/powerpoint/2010/main" val="3722418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6F920B-BC2C-3699-B4E8-B502312D15C7}"/>
              </a:ext>
            </a:extLst>
          </p:cNvPr>
          <p:cNvSpPr>
            <a:spLocks noGrp="1"/>
          </p:cNvSpPr>
          <p:nvPr>
            <p:ph type="title"/>
          </p:nvPr>
        </p:nvSpPr>
        <p:spPr/>
        <p:txBody>
          <a:bodyPr/>
          <a:lstStyle/>
          <a:p>
            <a:r>
              <a:rPr lang="fr-BE" dirty="0" err="1"/>
              <a:t>Abänderung</a:t>
            </a:r>
            <a:r>
              <a:rPr lang="fr-BE" dirty="0"/>
              <a:t> der </a:t>
            </a:r>
            <a:r>
              <a:rPr lang="fr-BE"/>
              <a:t>Verkehrsschemen</a:t>
            </a:r>
            <a:endParaRPr lang="fr-BE" dirty="0"/>
          </a:p>
        </p:txBody>
      </p:sp>
      <p:sp>
        <p:nvSpPr>
          <p:cNvPr id="5" name="Espace réservé du contenu 4">
            <a:extLst>
              <a:ext uri="{FF2B5EF4-FFF2-40B4-BE49-F238E27FC236}">
                <a16:creationId xmlns:a16="http://schemas.microsoft.com/office/drawing/2014/main" id="{FF110762-3BA7-5615-D9BC-CBD87B304C5C}"/>
              </a:ext>
            </a:extLst>
          </p:cNvPr>
          <p:cNvSpPr>
            <a:spLocks noGrp="1"/>
          </p:cNvSpPr>
          <p:nvPr>
            <p:ph idx="10"/>
          </p:nvPr>
        </p:nvSpPr>
        <p:spPr>
          <a:xfrm>
            <a:off x="335359" y="858939"/>
            <a:ext cx="11593287" cy="1849981"/>
          </a:xfrm>
        </p:spPr>
        <p:txBody>
          <a:bodyPr/>
          <a:lstStyle/>
          <a:p>
            <a:pPr>
              <a:buFont typeface="Arial" panose="020B0604020202020204" pitchFamily="34" charset="0"/>
              <a:buChar char="•"/>
            </a:pPr>
            <a:r>
              <a:rPr lang="fr-BE" sz="2000" dirty="0">
                <a:solidFill>
                  <a:schemeClr val="tx1">
                    <a:lumMod val="50000"/>
                  </a:schemeClr>
                </a:solidFill>
                <a:latin typeface="+mn-lt"/>
                <a:cs typeface="Times New Roman" panose="02020603050405020304" pitchFamily="18" charset="0"/>
              </a:rPr>
              <a:t>Um die </a:t>
            </a:r>
            <a:r>
              <a:rPr lang="fr-BE" sz="2000" b="1" dirty="0" err="1">
                <a:solidFill>
                  <a:schemeClr val="tx1">
                    <a:lumMod val="50000"/>
                  </a:schemeClr>
                </a:solidFill>
                <a:latin typeface="+mn-lt"/>
                <a:cs typeface="Times New Roman" panose="02020603050405020304" pitchFamily="18" charset="0"/>
              </a:rPr>
              <a:t>Lesbarkeit</a:t>
            </a:r>
            <a:r>
              <a:rPr lang="fr-BE" sz="2000" b="1"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Netzes</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zu</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verbessern</a:t>
            </a:r>
            <a:r>
              <a:rPr lang="fr-BE" sz="2000" dirty="0">
                <a:solidFill>
                  <a:schemeClr val="tx1">
                    <a:lumMod val="50000"/>
                  </a:schemeClr>
                </a:solidFill>
                <a:latin typeface="+mn-lt"/>
                <a:cs typeface="Times New Roman" panose="02020603050405020304" pitchFamily="18" charset="0"/>
              </a:rPr>
              <a:t> </a:t>
            </a:r>
          </a:p>
          <a:p>
            <a:pPr>
              <a:buFont typeface="Arial" panose="020B0604020202020204" pitchFamily="34" charset="0"/>
              <a:buChar char="•"/>
            </a:pPr>
            <a:r>
              <a:rPr lang="fr-BE" sz="2000" dirty="0">
                <a:solidFill>
                  <a:schemeClr val="tx1">
                    <a:lumMod val="50000"/>
                  </a:schemeClr>
                </a:solidFill>
                <a:latin typeface="+mn-lt"/>
                <a:cs typeface="Times New Roman" panose="02020603050405020304" pitchFamily="18" charset="0"/>
              </a:rPr>
              <a:t>Um den </a:t>
            </a:r>
            <a:r>
              <a:rPr lang="fr-BE" sz="2000" b="1" dirty="0" err="1">
                <a:solidFill>
                  <a:schemeClr val="tx1">
                    <a:lumMod val="50000"/>
                  </a:schemeClr>
                </a:solidFill>
                <a:latin typeface="+mn-lt"/>
                <a:cs typeface="Times New Roman" panose="02020603050405020304" pitchFamily="18" charset="0"/>
              </a:rPr>
              <a:t>Verkehr</a:t>
            </a:r>
            <a:r>
              <a:rPr lang="fr-BE" sz="2000" b="1"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auf</a:t>
            </a:r>
            <a:r>
              <a:rPr lang="fr-BE" sz="2000" b="1"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das</a:t>
            </a:r>
            <a:r>
              <a:rPr lang="fr-BE" sz="2000" b="1"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Hauptnetz</a:t>
            </a:r>
            <a:r>
              <a:rPr lang="fr-BE" sz="2000" b="1"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zu</a:t>
            </a:r>
            <a:r>
              <a:rPr lang="fr-BE" sz="2000" b="1"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lenken</a:t>
            </a:r>
            <a:r>
              <a:rPr lang="fr-BE" sz="2000" b="1" dirty="0">
                <a:solidFill>
                  <a:schemeClr val="tx1">
                    <a:lumMod val="50000"/>
                  </a:schemeClr>
                </a:solidFill>
                <a:latin typeface="+mn-lt"/>
                <a:cs typeface="Times New Roman" panose="02020603050405020304" pitchFamily="18" charset="0"/>
              </a:rPr>
              <a:t> </a:t>
            </a:r>
            <a:r>
              <a:rPr lang="fr-BE" sz="2000" dirty="0">
                <a:solidFill>
                  <a:schemeClr val="tx1">
                    <a:lumMod val="50000"/>
                  </a:schemeClr>
                </a:solidFill>
                <a:latin typeface="+mn-lt"/>
                <a:cs typeface="Times New Roman" panose="02020603050405020304" pitchFamily="18" charset="0"/>
              </a:rPr>
              <a:t>und </a:t>
            </a:r>
            <a:r>
              <a:rPr lang="fr-BE" sz="2000" dirty="0" err="1">
                <a:solidFill>
                  <a:schemeClr val="tx1">
                    <a:lumMod val="50000"/>
                  </a:schemeClr>
                </a:solidFill>
                <a:latin typeface="+mn-lt"/>
                <a:cs typeface="Times New Roman" panose="02020603050405020304" pitchFamily="18" charset="0"/>
              </a:rPr>
              <a:t>nicht</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auf</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das</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lokale</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Netz</a:t>
            </a:r>
            <a:endParaRPr lang="fr-BE" sz="2000" dirty="0">
              <a:solidFill>
                <a:schemeClr val="tx1">
                  <a:lumMod val="50000"/>
                </a:schemeClr>
              </a:solidFill>
              <a:latin typeface="+mn-lt"/>
              <a:cs typeface="Times New Roman" panose="02020603050405020304" pitchFamily="18" charset="0"/>
            </a:endParaRPr>
          </a:p>
          <a:p>
            <a:pPr>
              <a:buFont typeface="Arial" panose="020B0604020202020204" pitchFamily="34" charset="0"/>
              <a:buChar char="•"/>
            </a:pPr>
            <a:r>
              <a:rPr lang="fr-BE" sz="2000" dirty="0">
                <a:solidFill>
                  <a:schemeClr val="tx1">
                    <a:lumMod val="50000"/>
                  </a:schemeClr>
                </a:solidFill>
                <a:latin typeface="+mn-lt"/>
                <a:cs typeface="Times New Roman" panose="02020603050405020304" pitchFamily="18" charset="0"/>
              </a:rPr>
              <a:t>Um </a:t>
            </a:r>
            <a:r>
              <a:rPr lang="fr-BE" sz="2000" dirty="0" err="1">
                <a:solidFill>
                  <a:schemeClr val="tx1">
                    <a:lumMod val="50000"/>
                  </a:schemeClr>
                </a:solidFill>
                <a:latin typeface="+mn-lt"/>
                <a:cs typeface="Times New Roman" panose="02020603050405020304" pitchFamily="18" charset="0"/>
              </a:rPr>
              <a:t>eine</a:t>
            </a:r>
            <a:r>
              <a:rPr lang="fr-BE" sz="2000" dirty="0">
                <a:solidFill>
                  <a:schemeClr val="tx1">
                    <a:lumMod val="50000"/>
                  </a:schemeClr>
                </a:solidFill>
                <a:latin typeface="+mn-lt"/>
                <a:cs typeface="Times New Roman" panose="02020603050405020304" pitchFamily="18" charset="0"/>
              </a:rPr>
              <a:t> </a:t>
            </a:r>
            <a:r>
              <a:rPr lang="fr-BE" sz="2000" b="1" dirty="0">
                <a:solidFill>
                  <a:schemeClr val="tx1">
                    <a:lumMod val="50000"/>
                  </a:schemeClr>
                </a:solidFill>
                <a:latin typeface="+mn-lt"/>
                <a:cs typeface="Times New Roman" panose="02020603050405020304" pitchFamily="18" charset="0"/>
              </a:rPr>
              <a:t>globale Vision </a:t>
            </a:r>
            <a:r>
              <a:rPr lang="fr-BE" sz="2000" b="1" dirty="0" err="1">
                <a:solidFill>
                  <a:schemeClr val="tx1">
                    <a:lumMod val="50000"/>
                  </a:schemeClr>
                </a:solidFill>
                <a:latin typeface="+mn-lt"/>
                <a:cs typeface="Times New Roman" panose="02020603050405020304" pitchFamily="18" charset="0"/>
              </a:rPr>
              <a:t>zu</a:t>
            </a:r>
            <a:r>
              <a:rPr lang="fr-BE" sz="2000" b="1"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entwickeln</a:t>
            </a:r>
            <a:r>
              <a:rPr lang="fr-BE" sz="2000" b="1" dirty="0">
                <a:solidFill>
                  <a:schemeClr val="tx1">
                    <a:lumMod val="50000"/>
                  </a:schemeClr>
                </a:solidFill>
                <a:latin typeface="+mn-lt"/>
                <a:cs typeface="Times New Roman" panose="02020603050405020304" pitchFamily="18" charset="0"/>
              </a:rPr>
              <a:t> </a:t>
            </a:r>
            <a:r>
              <a:rPr lang="fr-BE" sz="2000" dirty="0">
                <a:solidFill>
                  <a:schemeClr val="tx1">
                    <a:lumMod val="50000"/>
                  </a:schemeClr>
                </a:solidFill>
                <a:latin typeface="+mn-lt"/>
                <a:cs typeface="Times New Roman" panose="02020603050405020304" pitchFamily="18" charset="0"/>
              </a:rPr>
              <a:t>(</a:t>
            </a:r>
            <a:r>
              <a:rPr lang="fr-BE" sz="2000" dirty="0" err="1">
                <a:solidFill>
                  <a:schemeClr val="tx1">
                    <a:lumMod val="50000"/>
                  </a:schemeClr>
                </a:solidFill>
                <a:latin typeface="+mn-lt"/>
                <a:cs typeface="Times New Roman" panose="02020603050405020304" pitchFamily="18" charset="0"/>
              </a:rPr>
              <a:t>eine</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Einzelfallbegutachtung</a:t>
            </a:r>
            <a:r>
              <a:rPr lang="fr-BE" sz="2000" dirty="0">
                <a:solidFill>
                  <a:schemeClr val="tx1">
                    <a:lumMod val="50000"/>
                  </a:schemeClr>
                </a:solidFill>
                <a:latin typeface="+mn-lt"/>
                <a:cs typeface="Times New Roman" panose="02020603050405020304" pitchFamily="18" charset="0"/>
              </a:rPr>
              <a:t> et die </a:t>
            </a:r>
            <a:r>
              <a:rPr lang="fr-BE" sz="2000" dirty="0" err="1">
                <a:solidFill>
                  <a:schemeClr val="tx1">
                    <a:lumMod val="50000"/>
                  </a:schemeClr>
                </a:solidFill>
                <a:latin typeface="+mn-lt"/>
                <a:cs typeface="Times New Roman" panose="02020603050405020304" pitchFamily="18" charset="0"/>
              </a:rPr>
              <a:t>Einrichtungen</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kohärent</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gestalten</a:t>
            </a:r>
            <a:r>
              <a:rPr lang="fr-BE" sz="2000" dirty="0">
                <a:solidFill>
                  <a:schemeClr val="tx1">
                    <a:lumMod val="50000"/>
                  </a:schemeClr>
                </a:solidFill>
                <a:latin typeface="+mn-lt"/>
                <a:cs typeface="Times New Roman" panose="02020603050405020304" pitchFamily="18" charset="0"/>
              </a:rPr>
              <a:t>)</a:t>
            </a:r>
          </a:p>
          <a:p>
            <a:pPr>
              <a:buFont typeface="Arial" panose="020B0604020202020204" pitchFamily="34" charset="0"/>
              <a:buChar char="•"/>
            </a:pPr>
            <a:r>
              <a:rPr lang="fr-BE" sz="2000" dirty="0">
                <a:solidFill>
                  <a:schemeClr val="tx1">
                    <a:lumMod val="50000"/>
                  </a:schemeClr>
                </a:solidFill>
                <a:latin typeface="+mn-lt"/>
                <a:cs typeface="Times New Roman" panose="02020603050405020304" pitchFamily="18" charset="0"/>
              </a:rPr>
              <a:t>Um den </a:t>
            </a:r>
            <a:r>
              <a:rPr lang="fr-BE" sz="2000" b="1" dirty="0" err="1">
                <a:solidFill>
                  <a:schemeClr val="tx1">
                    <a:lumMod val="50000"/>
                  </a:schemeClr>
                </a:solidFill>
                <a:latin typeface="+mn-lt"/>
                <a:cs typeface="Times New Roman" panose="02020603050405020304" pitchFamily="18" charset="0"/>
              </a:rPr>
              <a:t>Verkehr</a:t>
            </a:r>
            <a:r>
              <a:rPr lang="fr-BE" sz="2000" b="1" dirty="0">
                <a:solidFill>
                  <a:schemeClr val="tx1">
                    <a:lumMod val="50000"/>
                  </a:schemeClr>
                </a:solidFill>
                <a:latin typeface="+mn-lt"/>
                <a:cs typeface="Times New Roman" panose="02020603050405020304" pitchFamily="18" charset="0"/>
              </a:rPr>
              <a:t> der </a:t>
            </a:r>
            <a:r>
              <a:rPr lang="fr-BE" sz="2000" b="1" dirty="0" err="1">
                <a:solidFill>
                  <a:schemeClr val="tx1">
                    <a:lumMod val="50000"/>
                  </a:schemeClr>
                </a:solidFill>
                <a:latin typeface="+mn-lt"/>
                <a:cs typeface="Times New Roman" panose="02020603050405020304" pitchFamily="18" charset="0"/>
              </a:rPr>
              <a:t>aktiven</a:t>
            </a:r>
            <a:r>
              <a:rPr lang="fr-BE" sz="2000" b="1"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Fortbewegungsmittel</a:t>
            </a:r>
            <a:r>
              <a:rPr lang="fr-BE" sz="2000" b="1"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innerhalb</a:t>
            </a:r>
            <a:r>
              <a:rPr lang="fr-BE" sz="2000" dirty="0">
                <a:solidFill>
                  <a:schemeClr val="tx1">
                    <a:lumMod val="50000"/>
                  </a:schemeClr>
                </a:solidFill>
                <a:latin typeface="+mn-lt"/>
                <a:cs typeface="Times New Roman" panose="02020603050405020304" pitchFamily="18" charset="0"/>
              </a:rPr>
              <a:t> und </a:t>
            </a:r>
            <a:r>
              <a:rPr lang="fr-BE" sz="2000" dirty="0" err="1">
                <a:solidFill>
                  <a:schemeClr val="tx1">
                    <a:lumMod val="50000"/>
                  </a:schemeClr>
                </a:solidFill>
                <a:latin typeface="+mn-lt"/>
                <a:cs typeface="Times New Roman" panose="02020603050405020304" pitchFamily="18" charset="0"/>
              </a:rPr>
              <a:t>zwischen</a:t>
            </a:r>
            <a:r>
              <a:rPr lang="fr-BE" sz="2000" dirty="0">
                <a:solidFill>
                  <a:schemeClr val="tx1">
                    <a:lumMod val="50000"/>
                  </a:schemeClr>
                </a:solidFill>
                <a:latin typeface="+mn-lt"/>
                <a:cs typeface="Times New Roman" panose="02020603050405020304" pitchFamily="18" charset="0"/>
              </a:rPr>
              <a:t> den </a:t>
            </a:r>
            <a:r>
              <a:rPr lang="fr-BE" sz="2000" dirty="0" err="1">
                <a:solidFill>
                  <a:schemeClr val="tx1">
                    <a:lumMod val="50000"/>
                  </a:schemeClr>
                </a:solidFill>
                <a:latin typeface="+mn-lt"/>
                <a:cs typeface="Times New Roman" panose="02020603050405020304" pitchFamily="18" charset="0"/>
              </a:rPr>
              <a:t>Vierteln</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zu</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bevorzugen</a:t>
            </a:r>
            <a:endParaRPr lang="fr-BE" sz="2000" dirty="0">
              <a:solidFill>
                <a:schemeClr val="tx1">
                  <a:lumMod val="50000"/>
                </a:schemeClr>
              </a:solidFill>
              <a:latin typeface="+mn-lt"/>
              <a:cs typeface="Times New Roman" panose="02020603050405020304" pitchFamily="18" charset="0"/>
            </a:endParaRPr>
          </a:p>
          <a:p>
            <a:pPr>
              <a:buFont typeface="Arial" panose="020B0604020202020204" pitchFamily="34" charset="0"/>
              <a:buChar char="•"/>
            </a:pPr>
            <a:r>
              <a:rPr lang="fr-BE" sz="2000" dirty="0">
                <a:solidFill>
                  <a:schemeClr val="tx1">
                    <a:lumMod val="50000"/>
                  </a:schemeClr>
                </a:solidFill>
                <a:latin typeface="+mn-lt"/>
                <a:cs typeface="Times New Roman" panose="02020603050405020304" pitchFamily="18" charset="0"/>
              </a:rPr>
              <a:t>Um die </a:t>
            </a:r>
            <a:r>
              <a:rPr lang="fr-BE" sz="2000" dirty="0" err="1">
                <a:solidFill>
                  <a:schemeClr val="tx1">
                    <a:lumMod val="50000"/>
                  </a:schemeClr>
                </a:solidFill>
                <a:latin typeface="+mn-lt"/>
                <a:cs typeface="Times New Roman" panose="02020603050405020304" pitchFamily="18" charset="0"/>
              </a:rPr>
              <a:t>Wohnviertel</a:t>
            </a:r>
            <a:r>
              <a:rPr lang="fr-BE" sz="2000" dirty="0">
                <a:solidFill>
                  <a:schemeClr val="tx1">
                    <a:lumMod val="50000"/>
                  </a:schemeClr>
                </a:solidFill>
                <a:latin typeface="+mn-lt"/>
                <a:cs typeface="Times New Roman" panose="02020603050405020304" pitchFamily="18" charset="0"/>
              </a:rPr>
              <a:t> und die </a:t>
            </a:r>
            <a:r>
              <a:rPr lang="fr-BE" sz="2000" dirty="0" err="1">
                <a:solidFill>
                  <a:schemeClr val="tx1">
                    <a:lumMod val="50000"/>
                  </a:schemeClr>
                </a:solidFill>
                <a:latin typeface="+mn-lt"/>
                <a:cs typeface="Times New Roman" panose="02020603050405020304" pitchFamily="18" charset="0"/>
              </a:rPr>
              <a:t>Lebensräume</a:t>
            </a:r>
            <a:r>
              <a:rPr lang="fr-BE" sz="2000" dirty="0">
                <a:solidFill>
                  <a:schemeClr val="tx1">
                    <a:lumMod val="50000"/>
                  </a:schemeClr>
                </a:solidFill>
                <a:latin typeface="+mn-lt"/>
                <a:cs typeface="Times New Roman" panose="02020603050405020304" pitchFamily="18" charset="0"/>
              </a:rPr>
              <a:t> </a:t>
            </a:r>
            <a:r>
              <a:rPr lang="fr-BE" sz="2000" dirty="0" err="1">
                <a:solidFill>
                  <a:schemeClr val="tx1">
                    <a:lumMod val="50000"/>
                  </a:schemeClr>
                </a:solidFill>
                <a:latin typeface="+mn-lt"/>
                <a:cs typeface="Times New Roman" panose="02020603050405020304" pitchFamily="18" charset="0"/>
              </a:rPr>
              <a:t>zu</a:t>
            </a:r>
            <a:r>
              <a:rPr lang="fr-BE" sz="2000" dirty="0">
                <a:solidFill>
                  <a:schemeClr val="tx1">
                    <a:lumMod val="50000"/>
                  </a:schemeClr>
                </a:solidFill>
                <a:latin typeface="+mn-lt"/>
                <a:cs typeface="Times New Roman" panose="02020603050405020304" pitchFamily="18" charset="0"/>
              </a:rPr>
              <a:t> </a:t>
            </a:r>
            <a:r>
              <a:rPr lang="fr-BE" sz="2000" b="1" dirty="0" err="1">
                <a:solidFill>
                  <a:schemeClr val="tx1">
                    <a:lumMod val="50000"/>
                  </a:schemeClr>
                </a:solidFill>
                <a:latin typeface="+mn-lt"/>
                <a:cs typeface="Times New Roman" panose="02020603050405020304" pitchFamily="18" charset="0"/>
              </a:rPr>
              <a:t>beruhigen</a:t>
            </a:r>
            <a:endParaRPr lang="fr-BE" sz="2000" b="1" dirty="0">
              <a:solidFill>
                <a:schemeClr val="tx1">
                  <a:lumMod val="50000"/>
                </a:schemeClr>
              </a:solidFill>
              <a:latin typeface="+mn-lt"/>
              <a:cs typeface="Times New Roman" panose="02020603050405020304" pitchFamily="18" charset="0"/>
            </a:endParaRPr>
          </a:p>
          <a:p>
            <a:pPr marL="361950" lvl="1" indent="0">
              <a:buNone/>
            </a:pPr>
            <a:endParaRPr lang="fr-BE" dirty="0"/>
          </a:p>
        </p:txBody>
      </p:sp>
      <p:pic>
        <p:nvPicPr>
          <p:cNvPr id="1028" name="Picture 4" descr="Neerstalle : un nouveau plan de circulation pour apaiser le quartier - WM  Wolvendael Magazine">
            <a:extLst>
              <a:ext uri="{FF2B5EF4-FFF2-40B4-BE49-F238E27FC236}">
                <a16:creationId xmlns:a16="http://schemas.microsoft.com/office/drawing/2014/main" id="{2F978318-DB55-78A1-2D2F-ABA36500A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31" b="6071"/>
          <a:stretch/>
        </p:blipFill>
        <p:spPr bwMode="auto">
          <a:xfrm>
            <a:off x="2463044" y="2448272"/>
            <a:ext cx="7265912" cy="443711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3631FC36-6B35-38FE-E0E7-09BF095D4FDF}"/>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56</a:t>
            </a:fld>
            <a:endParaRPr lang="fr-BE"/>
          </a:p>
        </p:txBody>
      </p:sp>
      <p:sp>
        <p:nvSpPr>
          <p:cNvPr id="3" name="ZoneTexte 2">
            <a:extLst>
              <a:ext uri="{FF2B5EF4-FFF2-40B4-BE49-F238E27FC236}">
                <a16:creationId xmlns:a16="http://schemas.microsoft.com/office/drawing/2014/main" id="{368B6929-988D-C35B-FD19-6F6E0F00EE71}"/>
              </a:ext>
            </a:extLst>
          </p:cNvPr>
          <p:cNvSpPr txBox="1"/>
          <p:nvPr/>
        </p:nvSpPr>
        <p:spPr>
          <a:xfrm>
            <a:off x="4077787" y="6439290"/>
            <a:ext cx="3467681" cy="287130"/>
          </a:xfrm>
          <a:prstGeom prst="rect">
            <a:avLst/>
          </a:prstGeom>
          <a:noFill/>
        </p:spPr>
        <p:txBody>
          <a:bodyPr wrap="none" rtlCol="0">
            <a:spAutoFit/>
          </a:bodyPr>
          <a:lstStyle/>
          <a:p>
            <a:r>
              <a:rPr lang="fr-BE" i="1" dirty="0" err="1">
                <a:solidFill>
                  <a:schemeClr val="tx2">
                    <a:lumMod val="50000"/>
                  </a:schemeClr>
                </a:solidFill>
              </a:rPr>
              <a:t>Prinzipschema</a:t>
            </a:r>
            <a:r>
              <a:rPr lang="fr-BE" i="1" dirty="0">
                <a:solidFill>
                  <a:schemeClr val="tx2">
                    <a:lumMod val="50000"/>
                  </a:schemeClr>
                </a:solidFill>
              </a:rPr>
              <a:t> ais </a:t>
            </a:r>
            <a:r>
              <a:rPr lang="fr-BE" i="1" dirty="0" err="1">
                <a:solidFill>
                  <a:schemeClr val="tx2">
                    <a:lumMod val="50000"/>
                  </a:schemeClr>
                </a:solidFill>
              </a:rPr>
              <a:t>dem</a:t>
            </a:r>
            <a:r>
              <a:rPr lang="fr-BE" i="1" dirty="0">
                <a:solidFill>
                  <a:schemeClr val="tx2">
                    <a:lumMod val="50000"/>
                  </a:schemeClr>
                </a:solidFill>
              </a:rPr>
              <a:t> </a:t>
            </a:r>
            <a:r>
              <a:rPr lang="fr-BE" i="1" dirty="0" err="1">
                <a:solidFill>
                  <a:schemeClr val="tx2">
                    <a:lumMod val="50000"/>
                  </a:schemeClr>
                </a:solidFill>
              </a:rPr>
              <a:t>Brüsseler</a:t>
            </a:r>
            <a:r>
              <a:rPr lang="fr-BE" i="1" dirty="0">
                <a:solidFill>
                  <a:schemeClr val="tx2">
                    <a:lumMod val="50000"/>
                  </a:schemeClr>
                </a:solidFill>
              </a:rPr>
              <a:t> Plan </a:t>
            </a:r>
            <a:r>
              <a:rPr lang="fr-BE" i="1" dirty="0" err="1">
                <a:solidFill>
                  <a:schemeClr val="tx2">
                    <a:lumMod val="50000"/>
                  </a:schemeClr>
                </a:solidFill>
              </a:rPr>
              <a:t>GoodMove</a:t>
            </a:r>
            <a:endParaRPr lang="fr-BE" i="1" dirty="0">
              <a:solidFill>
                <a:schemeClr val="tx2">
                  <a:lumMod val="50000"/>
                </a:schemeClr>
              </a:solidFill>
            </a:endParaRPr>
          </a:p>
        </p:txBody>
      </p:sp>
    </p:spTree>
    <p:extLst>
      <p:ext uri="{BB962C8B-B14F-4D97-AF65-F5344CB8AC3E}">
        <p14:creationId xmlns:p14="http://schemas.microsoft.com/office/powerpoint/2010/main" val="153910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FED745-01C7-9521-E833-504942C15332}"/>
              </a:ext>
            </a:extLst>
          </p:cNvPr>
          <p:cNvSpPr>
            <a:spLocks noGrp="1"/>
          </p:cNvSpPr>
          <p:nvPr>
            <p:ph type="sldNum" sz="quarter" idx="7"/>
          </p:nvPr>
        </p:nvSpPr>
        <p:spPr/>
        <p:txBody>
          <a:bodyPr/>
          <a:lstStyle/>
          <a:p>
            <a:fld id="{B6F15528-21DE-4FAA-801E-634DDDAF4B2B}" type="slidenum">
              <a:rPr lang="fr-BE" smtClean="0"/>
              <a:pPr/>
              <a:t>57</a:t>
            </a:fld>
            <a:endParaRPr lang="fr-BE"/>
          </a:p>
        </p:txBody>
      </p:sp>
      <p:sp>
        <p:nvSpPr>
          <p:cNvPr id="4" name="Espace réservé du contenu 3">
            <a:extLst>
              <a:ext uri="{FF2B5EF4-FFF2-40B4-BE49-F238E27FC236}">
                <a16:creationId xmlns:a16="http://schemas.microsoft.com/office/drawing/2014/main" id="{B63C7FB8-345A-2257-AAC7-FB895E424110}"/>
              </a:ext>
            </a:extLst>
          </p:cNvPr>
          <p:cNvSpPr>
            <a:spLocks noGrp="1"/>
          </p:cNvSpPr>
          <p:nvPr>
            <p:ph idx="10"/>
          </p:nvPr>
        </p:nvSpPr>
        <p:spPr>
          <a:xfrm>
            <a:off x="469719" y="5989068"/>
            <a:ext cx="3145573" cy="677828"/>
          </a:xfrm>
        </p:spPr>
        <p:txBody>
          <a:bodyPr/>
          <a:lstStyle/>
          <a:p>
            <a:pPr marL="285750" lvl="1" indent="0" algn="just">
              <a:buNone/>
            </a:pPr>
            <a:r>
              <a:rPr lang="fr-BE" sz="1800" b="1" dirty="0"/>
              <a:t>Progressive </a:t>
            </a:r>
            <a:r>
              <a:rPr lang="fr-BE" sz="1800" b="1" dirty="0" err="1"/>
              <a:t>Einführung</a:t>
            </a:r>
            <a:r>
              <a:rPr lang="fr-BE" sz="1800" b="1" dirty="0"/>
              <a:t> von </a:t>
            </a:r>
            <a:r>
              <a:rPr lang="fr-BE" sz="1800" b="1" dirty="0" err="1"/>
              <a:t>beruhigten</a:t>
            </a:r>
            <a:r>
              <a:rPr lang="fr-BE" sz="1800" b="1" dirty="0"/>
              <a:t> </a:t>
            </a:r>
            <a:r>
              <a:rPr lang="fr-BE" sz="1800" b="1" dirty="0" err="1"/>
              <a:t>Vierteln</a:t>
            </a:r>
            <a:endParaRPr lang="fr-BE" sz="1800" b="1" dirty="0"/>
          </a:p>
          <a:p>
            <a:pPr marL="285750" lvl="1" indent="0" algn="just">
              <a:buNone/>
            </a:pPr>
            <a:endParaRPr lang="fr-BE" sz="1800" b="1" dirty="0"/>
          </a:p>
          <a:p>
            <a:pPr marL="0" indent="0" algn="just">
              <a:buNone/>
            </a:pPr>
            <a:endParaRPr lang="fr-BE" sz="1800" b="1" dirty="0"/>
          </a:p>
        </p:txBody>
      </p:sp>
      <p:pic>
        <p:nvPicPr>
          <p:cNvPr id="6" name="Image 5" descr="Une image contenant carte, texte, atlas&#10;&#10;Description générée automatiquement">
            <a:extLst>
              <a:ext uri="{FF2B5EF4-FFF2-40B4-BE49-F238E27FC236}">
                <a16:creationId xmlns:a16="http://schemas.microsoft.com/office/drawing/2014/main" id="{51F28AE9-079B-499A-6260-9E46E82D39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77" t="12201" r="10005" b="6225"/>
          <a:stretch/>
        </p:blipFill>
        <p:spPr>
          <a:xfrm>
            <a:off x="3905843" y="828647"/>
            <a:ext cx="8166821" cy="5884345"/>
          </a:xfrm>
          <a:prstGeom prst="rect">
            <a:avLst/>
          </a:prstGeom>
        </p:spPr>
      </p:pic>
      <p:sp>
        <p:nvSpPr>
          <p:cNvPr id="7" name="Forme libre : forme 6">
            <a:extLst>
              <a:ext uri="{FF2B5EF4-FFF2-40B4-BE49-F238E27FC236}">
                <a16:creationId xmlns:a16="http://schemas.microsoft.com/office/drawing/2014/main" id="{8CD30C79-3979-1E59-AB1F-8B2ECBC598C7}"/>
              </a:ext>
            </a:extLst>
          </p:cNvPr>
          <p:cNvSpPr/>
          <p:nvPr/>
        </p:nvSpPr>
        <p:spPr>
          <a:xfrm>
            <a:off x="5838670" y="2719388"/>
            <a:ext cx="685955" cy="1147762"/>
          </a:xfrm>
          <a:custGeom>
            <a:avLst/>
            <a:gdLst>
              <a:gd name="connsiteX0" fmla="*/ 14443 w 685955"/>
              <a:gd name="connsiteY0" fmla="*/ 0 h 1147762"/>
              <a:gd name="connsiteX1" fmla="*/ 47780 w 685955"/>
              <a:gd name="connsiteY1" fmla="*/ 57150 h 1147762"/>
              <a:gd name="connsiteX2" fmla="*/ 14443 w 685955"/>
              <a:gd name="connsiteY2" fmla="*/ 247650 h 1147762"/>
              <a:gd name="connsiteX3" fmla="*/ 4918 w 685955"/>
              <a:gd name="connsiteY3" fmla="*/ 309562 h 1147762"/>
              <a:gd name="connsiteX4" fmla="*/ 90643 w 685955"/>
              <a:gd name="connsiteY4" fmla="*/ 552450 h 1147762"/>
              <a:gd name="connsiteX5" fmla="*/ 119218 w 685955"/>
              <a:gd name="connsiteY5" fmla="*/ 614362 h 1147762"/>
              <a:gd name="connsiteX6" fmla="*/ 90643 w 685955"/>
              <a:gd name="connsiteY6" fmla="*/ 628650 h 1147762"/>
              <a:gd name="connsiteX7" fmla="*/ 114455 w 685955"/>
              <a:gd name="connsiteY7" fmla="*/ 709612 h 1147762"/>
              <a:gd name="connsiteX8" fmla="*/ 143030 w 685955"/>
              <a:gd name="connsiteY8" fmla="*/ 800100 h 1147762"/>
              <a:gd name="connsiteX9" fmla="*/ 214468 w 685955"/>
              <a:gd name="connsiteY9" fmla="*/ 876300 h 1147762"/>
              <a:gd name="connsiteX10" fmla="*/ 290668 w 685955"/>
              <a:gd name="connsiteY10" fmla="*/ 919162 h 1147762"/>
              <a:gd name="connsiteX11" fmla="*/ 390680 w 685955"/>
              <a:gd name="connsiteY11" fmla="*/ 976312 h 1147762"/>
              <a:gd name="connsiteX12" fmla="*/ 519268 w 685955"/>
              <a:gd name="connsiteY12" fmla="*/ 1028700 h 1147762"/>
              <a:gd name="connsiteX13" fmla="*/ 604993 w 685955"/>
              <a:gd name="connsiteY13" fmla="*/ 1076325 h 1147762"/>
              <a:gd name="connsiteX14" fmla="*/ 685955 w 685955"/>
              <a:gd name="connsiteY14" fmla="*/ 1147762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955" h="1147762">
                <a:moveTo>
                  <a:pt x="14443" y="0"/>
                </a:moveTo>
                <a:cubicBezTo>
                  <a:pt x="31111" y="7937"/>
                  <a:pt x="47780" y="15875"/>
                  <a:pt x="47780" y="57150"/>
                </a:cubicBezTo>
                <a:cubicBezTo>
                  <a:pt x="47780" y="98425"/>
                  <a:pt x="21587" y="205581"/>
                  <a:pt x="14443" y="247650"/>
                </a:cubicBezTo>
                <a:cubicBezTo>
                  <a:pt x="7299" y="289719"/>
                  <a:pt x="-7782" y="258762"/>
                  <a:pt x="4918" y="309562"/>
                </a:cubicBezTo>
                <a:cubicBezTo>
                  <a:pt x="17618" y="360362"/>
                  <a:pt x="71593" y="501650"/>
                  <a:pt x="90643" y="552450"/>
                </a:cubicBezTo>
                <a:cubicBezTo>
                  <a:pt x="109693" y="603250"/>
                  <a:pt x="119218" y="601662"/>
                  <a:pt x="119218" y="614362"/>
                </a:cubicBezTo>
                <a:cubicBezTo>
                  <a:pt x="119218" y="627062"/>
                  <a:pt x="91437" y="612775"/>
                  <a:pt x="90643" y="628650"/>
                </a:cubicBezTo>
                <a:cubicBezTo>
                  <a:pt x="89849" y="644525"/>
                  <a:pt x="105724" y="681037"/>
                  <a:pt x="114455" y="709612"/>
                </a:cubicBezTo>
                <a:cubicBezTo>
                  <a:pt x="123186" y="738187"/>
                  <a:pt x="126361" y="772319"/>
                  <a:pt x="143030" y="800100"/>
                </a:cubicBezTo>
                <a:cubicBezTo>
                  <a:pt x="159699" y="827881"/>
                  <a:pt x="189862" y="856456"/>
                  <a:pt x="214468" y="876300"/>
                </a:cubicBezTo>
                <a:cubicBezTo>
                  <a:pt x="239074" y="896144"/>
                  <a:pt x="290668" y="919162"/>
                  <a:pt x="290668" y="919162"/>
                </a:cubicBezTo>
                <a:cubicBezTo>
                  <a:pt x="320037" y="935831"/>
                  <a:pt x="352580" y="958056"/>
                  <a:pt x="390680" y="976312"/>
                </a:cubicBezTo>
                <a:cubicBezTo>
                  <a:pt x="428780" y="994568"/>
                  <a:pt x="483549" y="1012031"/>
                  <a:pt x="519268" y="1028700"/>
                </a:cubicBezTo>
                <a:cubicBezTo>
                  <a:pt x="554987" y="1045369"/>
                  <a:pt x="577212" y="1056481"/>
                  <a:pt x="604993" y="1076325"/>
                </a:cubicBezTo>
                <a:cubicBezTo>
                  <a:pt x="632774" y="1096169"/>
                  <a:pt x="659364" y="1121965"/>
                  <a:pt x="685955" y="114776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24719460-257B-EBCC-F6FD-CF6E19518968}"/>
              </a:ext>
            </a:extLst>
          </p:cNvPr>
          <p:cNvSpPr/>
          <p:nvPr/>
        </p:nvSpPr>
        <p:spPr>
          <a:xfrm>
            <a:off x="5976938" y="2833688"/>
            <a:ext cx="638175" cy="490537"/>
          </a:xfrm>
          <a:custGeom>
            <a:avLst/>
            <a:gdLst>
              <a:gd name="connsiteX0" fmla="*/ 0 w 638175"/>
              <a:gd name="connsiteY0" fmla="*/ 490537 h 490537"/>
              <a:gd name="connsiteX1" fmla="*/ 133350 w 638175"/>
              <a:gd name="connsiteY1" fmla="*/ 409575 h 490537"/>
              <a:gd name="connsiteX2" fmla="*/ 228600 w 638175"/>
              <a:gd name="connsiteY2" fmla="*/ 328612 h 490537"/>
              <a:gd name="connsiteX3" fmla="*/ 352425 w 638175"/>
              <a:gd name="connsiteY3" fmla="*/ 285750 h 490537"/>
              <a:gd name="connsiteX4" fmla="*/ 423862 w 638175"/>
              <a:gd name="connsiteY4" fmla="*/ 214312 h 490537"/>
              <a:gd name="connsiteX5" fmla="*/ 561975 w 638175"/>
              <a:gd name="connsiteY5" fmla="*/ 76200 h 490537"/>
              <a:gd name="connsiteX6" fmla="*/ 638175 w 638175"/>
              <a:gd name="connsiteY6" fmla="*/ 0 h 49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490537">
                <a:moveTo>
                  <a:pt x="0" y="490537"/>
                </a:moveTo>
                <a:cubicBezTo>
                  <a:pt x="47625" y="463549"/>
                  <a:pt x="95250" y="436562"/>
                  <a:pt x="133350" y="409575"/>
                </a:cubicBezTo>
                <a:cubicBezTo>
                  <a:pt x="171450" y="382588"/>
                  <a:pt x="192088" y="349249"/>
                  <a:pt x="228600" y="328612"/>
                </a:cubicBezTo>
                <a:cubicBezTo>
                  <a:pt x="265113" y="307974"/>
                  <a:pt x="319881" y="304800"/>
                  <a:pt x="352425" y="285750"/>
                </a:cubicBezTo>
                <a:cubicBezTo>
                  <a:pt x="384969" y="266700"/>
                  <a:pt x="423862" y="214312"/>
                  <a:pt x="423862" y="214312"/>
                </a:cubicBezTo>
                <a:lnTo>
                  <a:pt x="561975" y="76200"/>
                </a:lnTo>
                <a:lnTo>
                  <a:pt x="638175" y="0"/>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3B6770DB-252D-0BC7-3066-7AD398CF8C09}"/>
              </a:ext>
            </a:extLst>
          </p:cNvPr>
          <p:cNvSpPr/>
          <p:nvPr/>
        </p:nvSpPr>
        <p:spPr>
          <a:xfrm>
            <a:off x="6016043" y="3300413"/>
            <a:ext cx="432382" cy="671512"/>
          </a:xfrm>
          <a:custGeom>
            <a:avLst/>
            <a:gdLst>
              <a:gd name="connsiteX0" fmla="*/ 27570 w 432382"/>
              <a:gd name="connsiteY0" fmla="*/ 0 h 671512"/>
              <a:gd name="connsiteX1" fmla="*/ 94245 w 432382"/>
              <a:gd name="connsiteY1" fmla="*/ 85725 h 671512"/>
              <a:gd name="connsiteX2" fmla="*/ 151395 w 432382"/>
              <a:gd name="connsiteY2" fmla="*/ 176212 h 671512"/>
              <a:gd name="connsiteX3" fmla="*/ 175207 w 432382"/>
              <a:gd name="connsiteY3" fmla="*/ 242887 h 671512"/>
              <a:gd name="connsiteX4" fmla="*/ 27570 w 432382"/>
              <a:gd name="connsiteY4" fmla="*/ 371475 h 671512"/>
              <a:gd name="connsiteX5" fmla="*/ 3757 w 432382"/>
              <a:gd name="connsiteY5" fmla="*/ 423862 h 671512"/>
              <a:gd name="connsiteX6" fmla="*/ 75195 w 432382"/>
              <a:gd name="connsiteY6" fmla="*/ 490537 h 671512"/>
              <a:gd name="connsiteX7" fmla="*/ 151395 w 432382"/>
              <a:gd name="connsiteY7" fmla="*/ 547687 h 671512"/>
              <a:gd name="connsiteX8" fmla="*/ 318082 w 432382"/>
              <a:gd name="connsiteY8" fmla="*/ 609600 h 671512"/>
              <a:gd name="connsiteX9" fmla="*/ 432382 w 432382"/>
              <a:gd name="connsiteY9"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382" h="671512">
                <a:moveTo>
                  <a:pt x="27570" y="0"/>
                </a:moveTo>
                <a:cubicBezTo>
                  <a:pt x="50589" y="28178"/>
                  <a:pt x="73608" y="56356"/>
                  <a:pt x="94245" y="85725"/>
                </a:cubicBezTo>
                <a:cubicBezTo>
                  <a:pt x="114882" y="115094"/>
                  <a:pt x="137901" y="150018"/>
                  <a:pt x="151395" y="176212"/>
                </a:cubicBezTo>
                <a:cubicBezTo>
                  <a:pt x="164889" y="202406"/>
                  <a:pt x="195844" y="210343"/>
                  <a:pt x="175207" y="242887"/>
                </a:cubicBezTo>
                <a:cubicBezTo>
                  <a:pt x="154570" y="275431"/>
                  <a:pt x="56145" y="341313"/>
                  <a:pt x="27570" y="371475"/>
                </a:cubicBezTo>
                <a:cubicBezTo>
                  <a:pt x="-1005" y="401637"/>
                  <a:pt x="-4180" y="404018"/>
                  <a:pt x="3757" y="423862"/>
                </a:cubicBezTo>
                <a:cubicBezTo>
                  <a:pt x="11694" y="443706"/>
                  <a:pt x="50589" y="469900"/>
                  <a:pt x="75195" y="490537"/>
                </a:cubicBezTo>
                <a:cubicBezTo>
                  <a:pt x="99801" y="511175"/>
                  <a:pt x="110914" y="527843"/>
                  <a:pt x="151395" y="547687"/>
                </a:cubicBezTo>
                <a:cubicBezTo>
                  <a:pt x="191876" y="567531"/>
                  <a:pt x="271251" y="588963"/>
                  <a:pt x="318082" y="609600"/>
                </a:cubicBezTo>
                <a:cubicBezTo>
                  <a:pt x="364913" y="630237"/>
                  <a:pt x="398647" y="650874"/>
                  <a:pt x="432382" y="67151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2779B35C-3E4E-FAB2-0966-0E6DCBC86547}"/>
              </a:ext>
            </a:extLst>
          </p:cNvPr>
          <p:cNvSpPr/>
          <p:nvPr/>
        </p:nvSpPr>
        <p:spPr>
          <a:xfrm>
            <a:off x="4881563" y="3714750"/>
            <a:ext cx="1133475" cy="1590675"/>
          </a:xfrm>
          <a:custGeom>
            <a:avLst/>
            <a:gdLst>
              <a:gd name="connsiteX0" fmla="*/ 0 w 1133475"/>
              <a:gd name="connsiteY0" fmla="*/ 1590675 h 1590675"/>
              <a:gd name="connsiteX1" fmla="*/ 71437 w 1133475"/>
              <a:gd name="connsiteY1" fmla="*/ 1504950 h 1590675"/>
              <a:gd name="connsiteX2" fmla="*/ 119062 w 1133475"/>
              <a:gd name="connsiteY2" fmla="*/ 1443038 h 1590675"/>
              <a:gd name="connsiteX3" fmla="*/ 209550 w 1133475"/>
              <a:gd name="connsiteY3" fmla="*/ 1243013 h 1590675"/>
              <a:gd name="connsiteX4" fmla="*/ 342900 w 1133475"/>
              <a:gd name="connsiteY4" fmla="*/ 962025 h 1590675"/>
              <a:gd name="connsiteX5" fmla="*/ 404812 w 1133475"/>
              <a:gd name="connsiteY5" fmla="*/ 900113 h 1590675"/>
              <a:gd name="connsiteX6" fmla="*/ 409575 w 1133475"/>
              <a:gd name="connsiteY6" fmla="*/ 766763 h 1590675"/>
              <a:gd name="connsiteX7" fmla="*/ 423862 w 1133475"/>
              <a:gd name="connsiteY7" fmla="*/ 552450 h 1590675"/>
              <a:gd name="connsiteX8" fmla="*/ 442912 w 1133475"/>
              <a:gd name="connsiteY8" fmla="*/ 400050 h 1590675"/>
              <a:gd name="connsiteX9" fmla="*/ 457200 w 1133475"/>
              <a:gd name="connsiteY9" fmla="*/ 357188 h 1590675"/>
              <a:gd name="connsiteX10" fmla="*/ 571500 w 1133475"/>
              <a:gd name="connsiteY10" fmla="*/ 309563 h 1590675"/>
              <a:gd name="connsiteX11" fmla="*/ 666750 w 1133475"/>
              <a:gd name="connsiteY11" fmla="*/ 276225 h 1590675"/>
              <a:gd name="connsiteX12" fmla="*/ 838200 w 1133475"/>
              <a:gd name="connsiteY12" fmla="*/ 133350 h 1590675"/>
              <a:gd name="connsiteX13" fmla="*/ 928687 w 1133475"/>
              <a:gd name="connsiteY13" fmla="*/ 66675 h 1590675"/>
              <a:gd name="connsiteX14" fmla="*/ 1023937 w 1133475"/>
              <a:gd name="connsiteY14" fmla="*/ 19050 h 1590675"/>
              <a:gd name="connsiteX15" fmla="*/ 1133475 w 1133475"/>
              <a:gd name="connsiteY15"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475" h="1590675">
                <a:moveTo>
                  <a:pt x="0" y="1590675"/>
                </a:moveTo>
                <a:cubicBezTo>
                  <a:pt x="26193" y="1559322"/>
                  <a:pt x="51593" y="1529556"/>
                  <a:pt x="71437" y="1504950"/>
                </a:cubicBezTo>
                <a:cubicBezTo>
                  <a:pt x="91281" y="1480344"/>
                  <a:pt x="96043" y="1486694"/>
                  <a:pt x="119062" y="1443038"/>
                </a:cubicBezTo>
                <a:cubicBezTo>
                  <a:pt x="142081" y="1399382"/>
                  <a:pt x="172244" y="1323182"/>
                  <a:pt x="209550" y="1243013"/>
                </a:cubicBezTo>
                <a:cubicBezTo>
                  <a:pt x="246856" y="1162844"/>
                  <a:pt x="310356" y="1019175"/>
                  <a:pt x="342900" y="962025"/>
                </a:cubicBezTo>
                <a:cubicBezTo>
                  <a:pt x="375444" y="904875"/>
                  <a:pt x="393700" y="932657"/>
                  <a:pt x="404812" y="900113"/>
                </a:cubicBezTo>
                <a:cubicBezTo>
                  <a:pt x="415924" y="867569"/>
                  <a:pt x="406400" y="824707"/>
                  <a:pt x="409575" y="766763"/>
                </a:cubicBezTo>
                <a:cubicBezTo>
                  <a:pt x="412750" y="708819"/>
                  <a:pt x="418306" y="613569"/>
                  <a:pt x="423862" y="552450"/>
                </a:cubicBezTo>
                <a:cubicBezTo>
                  <a:pt x="429418" y="491331"/>
                  <a:pt x="437356" y="432594"/>
                  <a:pt x="442912" y="400050"/>
                </a:cubicBezTo>
                <a:cubicBezTo>
                  <a:pt x="448468" y="367506"/>
                  <a:pt x="435769" y="372269"/>
                  <a:pt x="457200" y="357188"/>
                </a:cubicBezTo>
                <a:cubicBezTo>
                  <a:pt x="478631" y="342107"/>
                  <a:pt x="536575" y="323057"/>
                  <a:pt x="571500" y="309563"/>
                </a:cubicBezTo>
                <a:cubicBezTo>
                  <a:pt x="606425" y="296069"/>
                  <a:pt x="622300" y="305594"/>
                  <a:pt x="666750" y="276225"/>
                </a:cubicBezTo>
                <a:cubicBezTo>
                  <a:pt x="711200" y="246856"/>
                  <a:pt x="794544" y="168275"/>
                  <a:pt x="838200" y="133350"/>
                </a:cubicBezTo>
                <a:cubicBezTo>
                  <a:pt x="881856" y="98425"/>
                  <a:pt x="897731" y="85725"/>
                  <a:pt x="928687" y="66675"/>
                </a:cubicBezTo>
                <a:cubicBezTo>
                  <a:pt x="959643" y="47625"/>
                  <a:pt x="989806" y="30162"/>
                  <a:pt x="1023937" y="19050"/>
                </a:cubicBezTo>
                <a:cubicBezTo>
                  <a:pt x="1058068" y="7938"/>
                  <a:pt x="1095771" y="3969"/>
                  <a:pt x="113347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182413AC-7621-4C73-65E4-32B27A11E3B3}"/>
              </a:ext>
            </a:extLst>
          </p:cNvPr>
          <p:cNvSpPr/>
          <p:nvPr/>
        </p:nvSpPr>
        <p:spPr>
          <a:xfrm>
            <a:off x="6034088" y="3795713"/>
            <a:ext cx="47625" cy="581025"/>
          </a:xfrm>
          <a:custGeom>
            <a:avLst/>
            <a:gdLst>
              <a:gd name="connsiteX0" fmla="*/ 0 w 47625"/>
              <a:gd name="connsiteY0" fmla="*/ 581025 h 581025"/>
              <a:gd name="connsiteX1" fmla="*/ 23812 w 47625"/>
              <a:gd name="connsiteY1" fmla="*/ 280987 h 581025"/>
              <a:gd name="connsiteX2" fmla="*/ 28575 w 47625"/>
              <a:gd name="connsiteY2" fmla="*/ 80962 h 581025"/>
              <a:gd name="connsiteX3" fmla="*/ 47625 w 47625"/>
              <a:gd name="connsiteY3" fmla="*/ 0 h 581025"/>
            </a:gdLst>
            <a:ahLst/>
            <a:cxnLst>
              <a:cxn ang="0">
                <a:pos x="connsiteX0" y="connsiteY0"/>
              </a:cxn>
              <a:cxn ang="0">
                <a:pos x="connsiteX1" y="connsiteY1"/>
              </a:cxn>
              <a:cxn ang="0">
                <a:pos x="connsiteX2" y="connsiteY2"/>
              </a:cxn>
              <a:cxn ang="0">
                <a:pos x="connsiteX3" y="connsiteY3"/>
              </a:cxn>
            </a:cxnLst>
            <a:rect l="l" t="t" r="r" b="b"/>
            <a:pathLst>
              <a:path w="47625" h="581025">
                <a:moveTo>
                  <a:pt x="0" y="581025"/>
                </a:moveTo>
                <a:cubicBezTo>
                  <a:pt x="9525" y="472678"/>
                  <a:pt x="19050" y="364331"/>
                  <a:pt x="23812" y="280987"/>
                </a:cubicBezTo>
                <a:cubicBezTo>
                  <a:pt x="28574" y="197643"/>
                  <a:pt x="24606" y="127793"/>
                  <a:pt x="28575" y="80962"/>
                </a:cubicBezTo>
                <a:cubicBezTo>
                  <a:pt x="32544" y="34131"/>
                  <a:pt x="40084" y="17065"/>
                  <a:pt x="4762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orme libre : forme 11">
            <a:extLst>
              <a:ext uri="{FF2B5EF4-FFF2-40B4-BE49-F238E27FC236}">
                <a16:creationId xmlns:a16="http://schemas.microsoft.com/office/drawing/2014/main" id="{56B6DF92-E314-97E2-3068-A9C63E891D14}"/>
              </a:ext>
            </a:extLst>
          </p:cNvPr>
          <p:cNvSpPr/>
          <p:nvPr/>
        </p:nvSpPr>
        <p:spPr>
          <a:xfrm>
            <a:off x="5691088" y="2214506"/>
            <a:ext cx="824886" cy="400107"/>
          </a:xfrm>
          <a:custGeom>
            <a:avLst/>
            <a:gdLst>
              <a:gd name="connsiteX0" fmla="*/ 790675 w 824886"/>
              <a:gd name="connsiteY0" fmla="*/ 400107 h 400107"/>
              <a:gd name="connsiteX1" fmla="*/ 809725 w 824886"/>
              <a:gd name="connsiteY1" fmla="*/ 276282 h 400107"/>
              <a:gd name="connsiteX2" fmla="*/ 804962 w 824886"/>
              <a:gd name="connsiteY2" fmla="*/ 228657 h 400107"/>
              <a:gd name="connsiteX3" fmla="*/ 566837 w 824886"/>
              <a:gd name="connsiteY3" fmla="*/ 81019 h 400107"/>
              <a:gd name="connsiteX4" fmla="*/ 466825 w 824886"/>
              <a:gd name="connsiteY4" fmla="*/ 57207 h 400107"/>
              <a:gd name="connsiteX5" fmla="*/ 219175 w 824886"/>
              <a:gd name="connsiteY5" fmla="*/ 57 h 400107"/>
              <a:gd name="connsiteX6" fmla="*/ 166787 w 824886"/>
              <a:gd name="connsiteY6" fmla="*/ 47682 h 400107"/>
              <a:gd name="connsiteX7" fmla="*/ 147737 w 824886"/>
              <a:gd name="connsiteY7" fmla="*/ 104832 h 400107"/>
              <a:gd name="connsiteX8" fmla="*/ 23912 w 824886"/>
              <a:gd name="connsiteY8" fmla="*/ 71494 h 400107"/>
              <a:gd name="connsiteX9" fmla="*/ 100 w 824886"/>
              <a:gd name="connsiteY9" fmla="*/ 85782 h 4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886" h="400107">
                <a:moveTo>
                  <a:pt x="790675" y="400107"/>
                </a:moveTo>
                <a:cubicBezTo>
                  <a:pt x="799009" y="352482"/>
                  <a:pt x="807344" y="304857"/>
                  <a:pt x="809725" y="276282"/>
                </a:cubicBezTo>
                <a:cubicBezTo>
                  <a:pt x="812106" y="247707"/>
                  <a:pt x="845443" y="261201"/>
                  <a:pt x="804962" y="228657"/>
                </a:cubicBezTo>
                <a:cubicBezTo>
                  <a:pt x="764481" y="196113"/>
                  <a:pt x="623193" y="109594"/>
                  <a:pt x="566837" y="81019"/>
                </a:cubicBezTo>
                <a:cubicBezTo>
                  <a:pt x="510481" y="52444"/>
                  <a:pt x="466825" y="57207"/>
                  <a:pt x="466825" y="57207"/>
                </a:cubicBezTo>
                <a:cubicBezTo>
                  <a:pt x="408881" y="43713"/>
                  <a:pt x="269181" y="1644"/>
                  <a:pt x="219175" y="57"/>
                </a:cubicBezTo>
                <a:cubicBezTo>
                  <a:pt x="169169" y="-1530"/>
                  <a:pt x="178693" y="30219"/>
                  <a:pt x="166787" y="47682"/>
                </a:cubicBezTo>
                <a:cubicBezTo>
                  <a:pt x="154881" y="65144"/>
                  <a:pt x="171549" y="100863"/>
                  <a:pt x="147737" y="104832"/>
                </a:cubicBezTo>
                <a:cubicBezTo>
                  <a:pt x="123925" y="108801"/>
                  <a:pt x="48518" y="74669"/>
                  <a:pt x="23912" y="71494"/>
                </a:cubicBezTo>
                <a:cubicBezTo>
                  <a:pt x="-694" y="68319"/>
                  <a:pt x="-297" y="77050"/>
                  <a:pt x="100" y="85782"/>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 forme 12">
            <a:extLst>
              <a:ext uri="{FF2B5EF4-FFF2-40B4-BE49-F238E27FC236}">
                <a16:creationId xmlns:a16="http://schemas.microsoft.com/office/drawing/2014/main" id="{85BC29B6-021E-BF88-2C54-C33936AE8AB3}"/>
              </a:ext>
            </a:extLst>
          </p:cNvPr>
          <p:cNvSpPr/>
          <p:nvPr/>
        </p:nvSpPr>
        <p:spPr>
          <a:xfrm>
            <a:off x="6662738" y="2780942"/>
            <a:ext cx="833437" cy="119421"/>
          </a:xfrm>
          <a:custGeom>
            <a:avLst/>
            <a:gdLst>
              <a:gd name="connsiteX0" fmla="*/ 0 w 833437"/>
              <a:gd name="connsiteY0" fmla="*/ 19408 h 119421"/>
              <a:gd name="connsiteX1" fmla="*/ 128587 w 833437"/>
              <a:gd name="connsiteY1" fmla="*/ 14646 h 119421"/>
              <a:gd name="connsiteX2" fmla="*/ 233362 w 833437"/>
              <a:gd name="connsiteY2" fmla="*/ 43221 h 119421"/>
              <a:gd name="connsiteX3" fmla="*/ 314325 w 833437"/>
              <a:gd name="connsiteY3" fmla="*/ 33696 h 119421"/>
              <a:gd name="connsiteX4" fmla="*/ 457200 w 833437"/>
              <a:gd name="connsiteY4" fmla="*/ 358 h 119421"/>
              <a:gd name="connsiteX5" fmla="*/ 557212 w 833437"/>
              <a:gd name="connsiteY5" fmla="*/ 57508 h 119421"/>
              <a:gd name="connsiteX6" fmla="*/ 647700 w 833437"/>
              <a:gd name="connsiteY6" fmla="*/ 62271 h 119421"/>
              <a:gd name="connsiteX7" fmla="*/ 719137 w 833437"/>
              <a:gd name="connsiteY7" fmla="*/ 90846 h 119421"/>
              <a:gd name="connsiteX8" fmla="*/ 776287 w 833437"/>
              <a:gd name="connsiteY8" fmla="*/ 90846 h 119421"/>
              <a:gd name="connsiteX9" fmla="*/ 819150 w 833437"/>
              <a:gd name="connsiteY9" fmla="*/ 90846 h 119421"/>
              <a:gd name="connsiteX10" fmla="*/ 833437 w 833437"/>
              <a:gd name="connsiteY10" fmla="*/ 119421 h 11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437" h="119421">
                <a:moveTo>
                  <a:pt x="0" y="19408"/>
                </a:moveTo>
                <a:cubicBezTo>
                  <a:pt x="44847" y="15042"/>
                  <a:pt x="89694" y="10677"/>
                  <a:pt x="128587" y="14646"/>
                </a:cubicBezTo>
                <a:cubicBezTo>
                  <a:pt x="167480" y="18615"/>
                  <a:pt x="202406" y="40046"/>
                  <a:pt x="233362" y="43221"/>
                </a:cubicBezTo>
                <a:cubicBezTo>
                  <a:pt x="264318" y="46396"/>
                  <a:pt x="277019" y="40840"/>
                  <a:pt x="314325" y="33696"/>
                </a:cubicBezTo>
                <a:cubicBezTo>
                  <a:pt x="351631" y="26552"/>
                  <a:pt x="416719" y="-3611"/>
                  <a:pt x="457200" y="358"/>
                </a:cubicBezTo>
                <a:cubicBezTo>
                  <a:pt x="497681" y="4327"/>
                  <a:pt x="525462" y="47189"/>
                  <a:pt x="557212" y="57508"/>
                </a:cubicBezTo>
                <a:cubicBezTo>
                  <a:pt x="588962" y="67827"/>
                  <a:pt x="620713" y="56715"/>
                  <a:pt x="647700" y="62271"/>
                </a:cubicBezTo>
                <a:cubicBezTo>
                  <a:pt x="674687" y="67827"/>
                  <a:pt x="697706" y="86084"/>
                  <a:pt x="719137" y="90846"/>
                </a:cubicBezTo>
                <a:cubicBezTo>
                  <a:pt x="740568" y="95608"/>
                  <a:pt x="776287" y="90846"/>
                  <a:pt x="776287" y="90846"/>
                </a:cubicBezTo>
                <a:cubicBezTo>
                  <a:pt x="792956" y="90846"/>
                  <a:pt x="809625" y="86083"/>
                  <a:pt x="819150" y="90846"/>
                </a:cubicBezTo>
                <a:cubicBezTo>
                  <a:pt x="828675" y="95609"/>
                  <a:pt x="831056" y="107515"/>
                  <a:pt x="833437" y="119421"/>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orme libre : forme 13">
            <a:extLst>
              <a:ext uri="{FF2B5EF4-FFF2-40B4-BE49-F238E27FC236}">
                <a16:creationId xmlns:a16="http://schemas.microsoft.com/office/drawing/2014/main" id="{C894C8C1-4247-3CE2-810C-AD151C5D7C22}"/>
              </a:ext>
            </a:extLst>
          </p:cNvPr>
          <p:cNvSpPr/>
          <p:nvPr/>
        </p:nvSpPr>
        <p:spPr>
          <a:xfrm>
            <a:off x="9077325" y="3471863"/>
            <a:ext cx="1423988" cy="828675"/>
          </a:xfrm>
          <a:custGeom>
            <a:avLst/>
            <a:gdLst>
              <a:gd name="connsiteX0" fmla="*/ 0 w 1423988"/>
              <a:gd name="connsiteY0" fmla="*/ 828675 h 828675"/>
              <a:gd name="connsiteX1" fmla="*/ 80963 w 1423988"/>
              <a:gd name="connsiteY1" fmla="*/ 747712 h 828675"/>
              <a:gd name="connsiteX2" fmla="*/ 195263 w 1423988"/>
              <a:gd name="connsiteY2" fmla="*/ 614362 h 828675"/>
              <a:gd name="connsiteX3" fmla="*/ 423863 w 1423988"/>
              <a:gd name="connsiteY3" fmla="*/ 461962 h 828675"/>
              <a:gd name="connsiteX4" fmla="*/ 661988 w 1423988"/>
              <a:gd name="connsiteY4" fmla="*/ 352425 h 828675"/>
              <a:gd name="connsiteX5" fmla="*/ 771525 w 1423988"/>
              <a:gd name="connsiteY5" fmla="*/ 385762 h 828675"/>
              <a:gd name="connsiteX6" fmla="*/ 928688 w 1423988"/>
              <a:gd name="connsiteY6" fmla="*/ 357187 h 828675"/>
              <a:gd name="connsiteX7" fmla="*/ 1052513 w 1423988"/>
              <a:gd name="connsiteY7" fmla="*/ 309562 h 828675"/>
              <a:gd name="connsiteX8" fmla="*/ 1200150 w 1423988"/>
              <a:gd name="connsiteY8" fmla="*/ 171450 h 828675"/>
              <a:gd name="connsiteX9" fmla="*/ 1281113 w 1423988"/>
              <a:gd name="connsiteY9" fmla="*/ 142875 h 828675"/>
              <a:gd name="connsiteX10" fmla="*/ 1423988 w 1423988"/>
              <a:gd name="connsiteY10"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3988" h="828675">
                <a:moveTo>
                  <a:pt x="0" y="828675"/>
                </a:moveTo>
                <a:cubicBezTo>
                  <a:pt x="24209" y="806053"/>
                  <a:pt x="48419" y="783431"/>
                  <a:pt x="80963" y="747712"/>
                </a:cubicBezTo>
                <a:cubicBezTo>
                  <a:pt x="113507" y="711993"/>
                  <a:pt x="138113" y="661987"/>
                  <a:pt x="195263" y="614362"/>
                </a:cubicBezTo>
                <a:cubicBezTo>
                  <a:pt x="252413" y="566737"/>
                  <a:pt x="346076" y="505618"/>
                  <a:pt x="423863" y="461962"/>
                </a:cubicBezTo>
                <a:cubicBezTo>
                  <a:pt x="501651" y="418306"/>
                  <a:pt x="604044" y="365125"/>
                  <a:pt x="661988" y="352425"/>
                </a:cubicBezTo>
                <a:cubicBezTo>
                  <a:pt x="719932" y="339725"/>
                  <a:pt x="727075" y="384968"/>
                  <a:pt x="771525" y="385762"/>
                </a:cubicBezTo>
                <a:cubicBezTo>
                  <a:pt x="815975" y="386556"/>
                  <a:pt x="881857" y="369887"/>
                  <a:pt x="928688" y="357187"/>
                </a:cubicBezTo>
                <a:cubicBezTo>
                  <a:pt x="975519" y="344487"/>
                  <a:pt x="1007269" y="340518"/>
                  <a:pt x="1052513" y="309562"/>
                </a:cubicBezTo>
                <a:cubicBezTo>
                  <a:pt x="1097757" y="278606"/>
                  <a:pt x="1162050" y="199231"/>
                  <a:pt x="1200150" y="171450"/>
                </a:cubicBezTo>
                <a:cubicBezTo>
                  <a:pt x="1238250" y="143669"/>
                  <a:pt x="1243807" y="171450"/>
                  <a:pt x="1281113" y="142875"/>
                </a:cubicBezTo>
                <a:cubicBezTo>
                  <a:pt x="1318419" y="114300"/>
                  <a:pt x="1371203" y="57150"/>
                  <a:pt x="1423988"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FB39B43D-9FF3-2A62-EFD8-D74B3FCCD352}"/>
              </a:ext>
            </a:extLst>
          </p:cNvPr>
          <p:cNvSpPr/>
          <p:nvPr/>
        </p:nvSpPr>
        <p:spPr>
          <a:xfrm>
            <a:off x="5470487" y="2305040"/>
            <a:ext cx="1464537" cy="1697013"/>
          </a:xfrm>
          <a:custGeom>
            <a:avLst/>
            <a:gdLst>
              <a:gd name="connsiteX0" fmla="*/ 472443 w 1464039"/>
              <a:gd name="connsiteY0" fmla="*/ 18 h 1658829"/>
              <a:gd name="connsiteX1" fmla="*/ 370843 w 1464039"/>
              <a:gd name="connsiteY1" fmla="*/ 114318 h 1658829"/>
              <a:gd name="connsiteX2" fmla="*/ 224793 w 1464039"/>
              <a:gd name="connsiteY2" fmla="*/ 419118 h 1658829"/>
              <a:gd name="connsiteX3" fmla="*/ 199393 w 1464039"/>
              <a:gd name="connsiteY3" fmla="*/ 908068 h 1658829"/>
              <a:gd name="connsiteX4" fmla="*/ 8893 w 1464039"/>
              <a:gd name="connsiteY4" fmla="*/ 1168418 h 1658829"/>
              <a:gd name="connsiteX5" fmla="*/ 59693 w 1464039"/>
              <a:gd name="connsiteY5" fmla="*/ 1377968 h 1658829"/>
              <a:gd name="connsiteX6" fmla="*/ 307343 w 1464039"/>
              <a:gd name="connsiteY6" fmla="*/ 1536718 h 1658829"/>
              <a:gd name="connsiteX7" fmla="*/ 593093 w 1464039"/>
              <a:gd name="connsiteY7" fmla="*/ 1568468 h 1658829"/>
              <a:gd name="connsiteX8" fmla="*/ 897893 w 1464039"/>
              <a:gd name="connsiteY8" fmla="*/ 1644668 h 1658829"/>
              <a:gd name="connsiteX9" fmla="*/ 1304293 w 1464039"/>
              <a:gd name="connsiteY9" fmla="*/ 1250968 h 1658829"/>
              <a:gd name="connsiteX10" fmla="*/ 1463043 w 1464039"/>
              <a:gd name="connsiteY10" fmla="*/ 1054118 h 1658829"/>
              <a:gd name="connsiteX11" fmla="*/ 1240793 w 1464039"/>
              <a:gd name="connsiteY11" fmla="*/ 806468 h 1658829"/>
              <a:gd name="connsiteX12" fmla="*/ 1113793 w 1464039"/>
              <a:gd name="connsiteY12" fmla="*/ 482618 h 1658829"/>
              <a:gd name="connsiteX13" fmla="*/ 847093 w 1464039"/>
              <a:gd name="connsiteY13" fmla="*/ 260368 h 1658829"/>
              <a:gd name="connsiteX14" fmla="*/ 935993 w 1464039"/>
              <a:gd name="connsiteY14" fmla="*/ 120668 h 1658829"/>
              <a:gd name="connsiteX15" fmla="*/ 472443 w 1464039"/>
              <a:gd name="connsiteY15" fmla="*/ 18 h 1658829"/>
              <a:gd name="connsiteX0" fmla="*/ 478793 w 1464039"/>
              <a:gd name="connsiteY0" fmla="*/ 10 h 1696921"/>
              <a:gd name="connsiteX1" fmla="*/ 370843 w 1464039"/>
              <a:gd name="connsiteY1" fmla="*/ 152410 h 1696921"/>
              <a:gd name="connsiteX2" fmla="*/ 224793 w 1464039"/>
              <a:gd name="connsiteY2" fmla="*/ 457210 h 1696921"/>
              <a:gd name="connsiteX3" fmla="*/ 199393 w 1464039"/>
              <a:gd name="connsiteY3" fmla="*/ 946160 h 1696921"/>
              <a:gd name="connsiteX4" fmla="*/ 8893 w 1464039"/>
              <a:gd name="connsiteY4" fmla="*/ 1206510 h 1696921"/>
              <a:gd name="connsiteX5" fmla="*/ 59693 w 1464039"/>
              <a:gd name="connsiteY5" fmla="*/ 1416060 h 1696921"/>
              <a:gd name="connsiteX6" fmla="*/ 307343 w 1464039"/>
              <a:gd name="connsiteY6" fmla="*/ 1574810 h 1696921"/>
              <a:gd name="connsiteX7" fmla="*/ 593093 w 1464039"/>
              <a:gd name="connsiteY7" fmla="*/ 1606560 h 1696921"/>
              <a:gd name="connsiteX8" fmla="*/ 897893 w 1464039"/>
              <a:gd name="connsiteY8" fmla="*/ 1682760 h 1696921"/>
              <a:gd name="connsiteX9" fmla="*/ 1304293 w 1464039"/>
              <a:gd name="connsiteY9" fmla="*/ 1289060 h 1696921"/>
              <a:gd name="connsiteX10" fmla="*/ 1463043 w 1464039"/>
              <a:gd name="connsiteY10" fmla="*/ 1092210 h 1696921"/>
              <a:gd name="connsiteX11" fmla="*/ 1240793 w 1464039"/>
              <a:gd name="connsiteY11" fmla="*/ 844560 h 1696921"/>
              <a:gd name="connsiteX12" fmla="*/ 1113793 w 1464039"/>
              <a:gd name="connsiteY12" fmla="*/ 520710 h 1696921"/>
              <a:gd name="connsiteX13" fmla="*/ 847093 w 1464039"/>
              <a:gd name="connsiteY13" fmla="*/ 298460 h 1696921"/>
              <a:gd name="connsiteX14" fmla="*/ 935993 w 1464039"/>
              <a:gd name="connsiteY14" fmla="*/ 158760 h 1696921"/>
              <a:gd name="connsiteX15" fmla="*/ 478793 w 1464039"/>
              <a:gd name="connsiteY15" fmla="*/ 10 h 1696921"/>
              <a:gd name="connsiteX0" fmla="*/ 478793 w 1464039"/>
              <a:gd name="connsiteY0" fmla="*/ 10 h 1696921"/>
              <a:gd name="connsiteX1" fmla="*/ 370843 w 1464039"/>
              <a:gd name="connsiteY1" fmla="*/ 152410 h 1696921"/>
              <a:gd name="connsiteX2" fmla="*/ 224793 w 1464039"/>
              <a:gd name="connsiteY2" fmla="*/ 457210 h 1696921"/>
              <a:gd name="connsiteX3" fmla="*/ 199393 w 1464039"/>
              <a:gd name="connsiteY3" fmla="*/ 946160 h 1696921"/>
              <a:gd name="connsiteX4" fmla="*/ 8893 w 1464039"/>
              <a:gd name="connsiteY4" fmla="*/ 1206510 h 1696921"/>
              <a:gd name="connsiteX5" fmla="*/ 59693 w 1464039"/>
              <a:gd name="connsiteY5" fmla="*/ 1416060 h 1696921"/>
              <a:gd name="connsiteX6" fmla="*/ 307343 w 1464039"/>
              <a:gd name="connsiteY6" fmla="*/ 1574810 h 1696921"/>
              <a:gd name="connsiteX7" fmla="*/ 593093 w 1464039"/>
              <a:gd name="connsiteY7" fmla="*/ 1606560 h 1696921"/>
              <a:gd name="connsiteX8" fmla="*/ 897893 w 1464039"/>
              <a:gd name="connsiteY8" fmla="*/ 1682760 h 1696921"/>
              <a:gd name="connsiteX9" fmla="*/ 1304293 w 1464039"/>
              <a:gd name="connsiteY9" fmla="*/ 1289060 h 1696921"/>
              <a:gd name="connsiteX10" fmla="*/ 1463043 w 1464039"/>
              <a:gd name="connsiteY10" fmla="*/ 1092210 h 1696921"/>
              <a:gd name="connsiteX11" fmla="*/ 1240793 w 1464039"/>
              <a:gd name="connsiteY11" fmla="*/ 844560 h 1696921"/>
              <a:gd name="connsiteX12" fmla="*/ 1113793 w 1464039"/>
              <a:gd name="connsiteY12" fmla="*/ 520710 h 1696921"/>
              <a:gd name="connsiteX13" fmla="*/ 923293 w 1464039"/>
              <a:gd name="connsiteY13" fmla="*/ 317510 h 1696921"/>
              <a:gd name="connsiteX14" fmla="*/ 935993 w 1464039"/>
              <a:gd name="connsiteY14" fmla="*/ 158760 h 1696921"/>
              <a:gd name="connsiteX15" fmla="*/ 478793 w 1464039"/>
              <a:gd name="connsiteY15" fmla="*/ 10 h 1696921"/>
              <a:gd name="connsiteX0" fmla="*/ 478793 w 1463868"/>
              <a:gd name="connsiteY0" fmla="*/ 10 h 1696921"/>
              <a:gd name="connsiteX1" fmla="*/ 370843 w 1463868"/>
              <a:gd name="connsiteY1" fmla="*/ 152410 h 1696921"/>
              <a:gd name="connsiteX2" fmla="*/ 224793 w 1463868"/>
              <a:gd name="connsiteY2" fmla="*/ 457210 h 1696921"/>
              <a:gd name="connsiteX3" fmla="*/ 199393 w 1463868"/>
              <a:gd name="connsiteY3" fmla="*/ 946160 h 1696921"/>
              <a:gd name="connsiteX4" fmla="*/ 8893 w 1463868"/>
              <a:gd name="connsiteY4" fmla="*/ 1206510 h 1696921"/>
              <a:gd name="connsiteX5" fmla="*/ 59693 w 1463868"/>
              <a:gd name="connsiteY5" fmla="*/ 1416060 h 1696921"/>
              <a:gd name="connsiteX6" fmla="*/ 307343 w 1463868"/>
              <a:gd name="connsiteY6" fmla="*/ 1574810 h 1696921"/>
              <a:gd name="connsiteX7" fmla="*/ 593093 w 1463868"/>
              <a:gd name="connsiteY7" fmla="*/ 1606560 h 1696921"/>
              <a:gd name="connsiteX8" fmla="*/ 897893 w 1463868"/>
              <a:gd name="connsiteY8" fmla="*/ 1682760 h 1696921"/>
              <a:gd name="connsiteX9" fmla="*/ 1304293 w 1463868"/>
              <a:gd name="connsiteY9" fmla="*/ 1289060 h 1696921"/>
              <a:gd name="connsiteX10" fmla="*/ 1463043 w 1463868"/>
              <a:gd name="connsiteY10" fmla="*/ 1092210 h 1696921"/>
              <a:gd name="connsiteX11" fmla="*/ 1247143 w 1463868"/>
              <a:gd name="connsiteY11" fmla="*/ 793760 h 1696921"/>
              <a:gd name="connsiteX12" fmla="*/ 1113793 w 1463868"/>
              <a:gd name="connsiteY12" fmla="*/ 520710 h 1696921"/>
              <a:gd name="connsiteX13" fmla="*/ 923293 w 1463868"/>
              <a:gd name="connsiteY13" fmla="*/ 317510 h 1696921"/>
              <a:gd name="connsiteX14" fmla="*/ 935993 w 1463868"/>
              <a:gd name="connsiteY14" fmla="*/ 158760 h 1696921"/>
              <a:gd name="connsiteX15" fmla="*/ 478793 w 1463868"/>
              <a:gd name="connsiteY15" fmla="*/ 10 h 1696921"/>
              <a:gd name="connsiteX0" fmla="*/ 479462 w 1464537"/>
              <a:gd name="connsiteY0" fmla="*/ 10 h 1697013"/>
              <a:gd name="connsiteX1" fmla="*/ 371512 w 1464537"/>
              <a:gd name="connsiteY1" fmla="*/ 152410 h 1697013"/>
              <a:gd name="connsiteX2" fmla="*/ 225462 w 1464537"/>
              <a:gd name="connsiteY2" fmla="*/ 457210 h 1697013"/>
              <a:gd name="connsiteX3" fmla="*/ 200062 w 1464537"/>
              <a:gd name="connsiteY3" fmla="*/ 946160 h 1697013"/>
              <a:gd name="connsiteX4" fmla="*/ 9562 w 1464537"/>
              <a:gd name="connsiteY4" fmla="*/ 1206510 h 1697013"/>
              <a:gd name="connsiteX5" fmla="*/ 60362 w 1464537"/>
              <a:gd name="connsiteY5" fmla="*/ 1416060 h 1697013"/>
              <a:gd name="connsiteX6" fmla="*/ 333412 w 1464537"/>
              <a:gd name="connsiteY6" fmla="*/ 1568460 h 1697013"/>
              <a:gd name="connsiteX7" fmla="*/ 593762 w 1464537"/>
              <a:gd name="connsiteY7" fmla="*/ 1606560 h 1697013"/>
              <a:gd name="connsiteX8" fmla="*/ 898562 w 1464537"/>
              <a:gd name="connsiteY8" fmla="*/ 1682760 h 1697013"/>
              <a:gd name="connsiteX9" fmla="*/ 1304962 w 1464537"/>
              <a:gd name="connsiteY9" fmla="*/ 1289060 h 1697013"/>
              <a:gd name="connsiteX10" fmla="*/ 1463712 w 1464537"/>
              <a:gd name="connsiteY10" fmla="*/ 1092210 h 1697013"/>
              <a:gd name="connsiteX11" fmla="*/ 1247812 w 1464537"/>
              <a:gd name="connsiteY11" fmla="*/ 793760 h 1697013"/>
              <a:gd name="connsiteX12" fmla="*/ 1114462 w 1464537"/>
              <a:gd name="connsiteY12" fmla="*/ 520710 h 1697013"/>
              <a:gd name="connsiteX13" fmla="*/ 923962 w 1464537"/>
              <a:gd name="connsiteY13" fmla="*/ 317510 h 1697013"/>
              <a:gd name="connsiteX14" fmla="*/ 936662 w 1464537"/>
              <a:gd name="connsiteY14" fmla="*/ 158760 h 1697013"/>
              <a:gd name="connsiteX15" fmla="*/ 479462 w 1464537"/>
              <a:gd name="connsiteY15" fmla="*/ 10 h 169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4537" h="1697013">
                <a:moveTo>
                  <a:pt x="479462" y="10"/>
                </a:moveTo>
                <a:cubicBezTo>
                  <a:pt x="385270" y="-1048"/>
                  <a:pt x="413845" y="76210"/>
                  <a:pt x="371512" y="152410"/>
                </a:cubicBezTo>
                <a:cubicBezTo>
                  <a:pt x="329179" y="228610"/>
                  <a:pt x="254037" y="324918"/>
                  <a:pt x="225462" y="457210"/>
                </a:cubicBezTo>
                <a:cubicBezTo>
                  <a:pt x="196887" y="589502"/>
                  <a:pt x="236045" y="821277"/>
                  <a:pt x="200062" y="946160"/>
                </a:cubicBezTo>
                <a:cubicBezTo>
                  <a:pt x="164079" y="1071043"/>
                  <a:pt x="32845" y="1128193"/>
                  <a:pt x="9562" y="1206510"/>
                </a:cubicBezTo>
                <a:cubicBezTo>
                  <a:pt x="-13721" y="1284827"/>
                  <a:pt x="6387" y="1355735"/>
                  <a:pt x="60362" y="1416060"/>
                </a:cubicBezTo>
                <a:cubicBezTo>
                  <a:pt x="114337" y="1476385"/>
                  <a:pt x="244512" y="1536710"/>
                  <a:pt x="333412" y="1568460"/>
                </a:cubicBezTo>
                <a:cubicBezTo>
                  <a:pt x="422312" y="1600210"/>
                  <a:pt x="499570" y="1587510"/>
                  <a:pt x="593762" y="1606560"/>
                </a:cubicBezTo>
                <a:cubicBezTo>
                  <a:pt x="687954" y="1625610"/>
                  <a:pt x="780029" y="1735677"/>
                  <a:pt x="898562" y="1682760"/>
                </a:cubicBezTo>
                <a:cubicBezTo>
                  <a:pt x="1017095" y="1629843"/>
                  <a:pt x="1210770" y="1387485"/>
                  <a:pt x="1304962" y="1289060"/>
                </a:cubicBezTo>
                <a:cubicBezTo>
                  <a:pt x="1399154" y="1190635"/>
                  <a:pt x="1473237" y="1174760"/>
                  <a:pt x="1463712" y="1092210"/>
                </a:cubicBezTo>
                <a:cubicBezTo>
                  <a:pt x="1454187" y="1009660"/>
                  <a:pt x="1306020" y="889010"/>
                  <a:pt x="1247812" y="793760"/>
                </a:cubicBezTo>
                <a:cubicBezTo>
                  <a:pt x="1189604" y="698510"/>
                  <a:pt x="1168437" y="600085"/>
                  <a:pt x="1114462" y="520710"/>
                </a:cubicBezTo>
                <a:cubicBezTo>
                  <a:pt x="1060487" y="441335"/>
                  <a:pt x="953595" y="377835"/>
                  <a:pt x="923962" y="317510"/>
                </a:cubicBezTo>
                <a:cubicBezTo>
                  <a:pt x="894329" y="257185"/>
                  <a:pt x="1010745" y="211677"/>
                  <a:pt x="936662" y="158760"/>
                </a:cubicBezTo>
                <a:cubicBezTo>
                  <a:pt x="862579" y="105843"/>
                  <a:pt x="573654" y="1068"/>
                  <a:pt x="479462" y="10"/>
                </a:cubicBezTo>
                <a:close/>
              </a:path>
            </a:pathLst>
          </a:custGeom>
          <a:solidFill>
            <a:srgbClr val="C2EAFF">
              <a:alpha val="69804"/>
            </a:srgbClr>
          </a:solid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b="1" dirty="0">
                <a:solidFill>
                  <a:schemeClr val="accent4">
                    <a:lumMod val="75000"/>
                  </a:schemeClr>
                </a:solidFill>
              </a:rPr>
              <a:t>Tempo-30-Zone </a:t>
            </a:r>
          </a:p>
          <a:p>
            <a:pPr algn="ctr"/>
            <a:r>
              <a:rPr lang="fr-BE" b="1" dirty="0">
                <a:solidFill>
                  <a:schemeClr val="accent4">
                    <a:lumMod val="75000"/>
                  </a:schemeClr>
                </a:solidFill>
              </a:rPr>
              <a:t>Im Zentrum</a:t>
            </a:r>
          </a:p>
          <a:p>
            <a:pPr algn="ctr"/>
            <a:r>
              <a:rPr lang="fr-BE" b="1" dirty="0" err="1">
                <a:solidFill>
                  <a:schemeClr val="accent4">
                    <a:lumMod val="75000"/>
                  </a:schemeClr>
                </a:solidFill>
              </a:rPr>
              <a:t>Priorität</a:t>
            </a:r>
            <a:r>
              <a:rPr lang="fr-BE" b="1" dirty="0">
                <a:solidFill>
                  <a:schemeClr val="accent4">
                    <a:lumMod val="75000"/>
                  </a:schemeClr>
                </a:solidFill>
              </a:rPr>
              <a:t> 1</a:t>
            </a:r>
          </a:p>
        </p:txBody>
      </p:sp>
      <p:sp>
        <p:nvSpPr>
          <p:cNvPr id="17" name="Forme libre : forme 16">
            <a:extLst>
              <a:ext uri="{FF2B5EF4-FFF2-40B4-BE49-F238E27FC236}">
                <a16:creationId xmlns:a16="http://schemas.microsoft.com/office/drawing/2014/main" id="{9EE1CEDD-DD2C-A95E-C1D0-025BC3E7A795}"/>
              </a:ext>
            </a:extLst>
          </p:cNvPr>
          <p:cNvSpPr/>
          <p:nvPr/>
        </p:nvSpPr>
        <p:spPr>
          <a:xfrm>
            <a:off x="4104486" y="2067936"/>
            <a:ext cx="1506545" cy="3243491"/>
          </a:xfrm>
          <a:custGeom>
            <a:avLst/>
            <a:gdLst>
              <a:gd name="connsiteX0" fmla="*/ 1102514 w 1506545"/>
              <a:gd name="connsiteY0" fmla="*/ 2164 h 3243491"/>
              <a:gd name="connsiteX1" fmla="*/ 1343814 w 1506545"/>
              <a:gd name="connsiteY1" fmla="*/ 173614 h 3243491"/>
              <a:gd name="connsiteX2" fmla="*/ 1502564 w 1506545"/>
              <a:gd name="connsiteY2" fmla="*/ 402214 h 3243491"/>
              <a:gd name="connsiteX3" fmla="*/ 1458114 w 1506545"/>
              <a:gd name="connsiteY3" fmla="*/ 732414 h 3243491"/>
              <a:gd name="connsiteX4" fmla="*/ 1451764 w 1506545"/>
              <a:gd name="connsiteY4" fmla="*/ 1043564 h 3243491"/>
              <a:gd name="connsiteX5" fmla="*/ 1356514 w 1506545"/>
              <a:gd name="connsiteY5" fmla="*/ 1278514 h 3243491"/>
              <a:gd name="connsiteX6" fmla="*/ 1261264 w 1506545"/>
              <a:gd name="connsiteY6" fmla="*/ 1513464 h 3243491"/>
              <a:gd name="connsiteX7" fmla="*/ 1381914 w 1506545"/>
              <a:gd name="connsiteY7" fmla="*/ 1761114 h 3243491"/>
              <a:gd name="connsiteX8" fmla="*/ 1261264 w 1506545"/>
              <a:gd name="connsiteY8" fmla="*/ 1875414 h 3243491"/>
              <a:gd name="connsiteX9" fmla="*/ 1127914 w 1506545"/>
              <a:gd name="connsiteY9" fmla="*/ 2065914 h 3243491"/>
              <a:gd name="connsiteX10" fmla="*/ 1102514 w 1506545"/>
              <a:gd name="connsiteY10" fmla="*/ 2421514 h 3243491"/>
              <a:gd name="connsiteX11" fmla="*/ 1039014 w 1506545"/>
              <a:gd name="connsiteY11" fmla="*/ 2624714 h 3243491"/>
              <a:gd name="connsiteX12" fmla="*/ 867564 w 1506545"/>
              <a:gd name="connsiteY12" fmla="*/ 2929514 h 3243491"/>
              <a:gd name="connsiteX13" fmla="*/ 715164 w 1506545"/>
              <a:gd name="connsiteY13" fmla="*/ 3126364 h 3243491"/>
              <a:gd name="connsiteX14" fmla="*/ 486564 w 1506545"/>
              <a:gd name="connsiteY14" fmla="*/ 3202564 h 3243491"/>
              <a:gd name="connsiteX15" fmla="*/ 35714 w 1506545"/>
              <a:gd name="connsiteY15" fmla="*/ 3215264 h 3243491"/>
              <a:gd name="connsiteX16" fmla="*/ 61114 w 1506545"/>
              <a:gd name="connsiteY16" fmla="*/ 2821564 h 3243491"/>
              <a:gd name="connsiteX17" fmla="*/ 321464 w 1506545"/>
              <a:gd name="connsiteY17" fmla="*/ 2040514 h 3243491"/>
              <a:gd name="connsiteX18" fmla="*/ 581814 w 1506545"/>
              <a:gd name="connsiteY18" fmla="*/ 1075314 h 3243491"/>
              <a:gd name="connsiteX19" fmla="*/ 873914 w 1506545"/>
              <a:gd name="connsiteY19" fmla="*/ 294264 h 3243491"/>
              <a:gd name="connsiteX20" fmla="*/ 1102514 w 1506545"/>
              <a:gd name="connsiteY20" fmla="*/ 2164 h 32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6545" h="3243491">
                <a:moveTo>
                  <a:pt x="1102514" y="2164"/>
                </a:moveTo>
                <a:cubicBezTo>
                  <a:pt x="1180831" y="-17944"/>
                  <a:pt x="1277139" y="106939"/>
                  <a:pt x="1343814" y="173614"/>
                </a:cubicBezTo>
                <a:cubicBezTo>
                  <a:pt x="1410489" y="240289"/>
                  <a:pt x="1483514" y="309081"/>
                  <a:pt x="1502564" y="402214"/>
                </a:cubicBezTo>
                <a:cubicBezTo>
                  <a:pt x="1521614" y="495347"/>
                  <a:pt x="1466581" y="625522"/>
                  <a:pt x="1458114" y="732414"/>
                </a:cubicBezTo>
                <a:cubicBezTo>
                  <a:pt x="1449647" y="839306"/>
                  <a:pt x="1468697" y="952547"/>
                  <a:pt x="1451764" y="1043564"/>
                </a:cubicBezTo>
                <a:cubicBezTo>
                  <a:pt x="1434831" y="1134581"/>
                  <a:pt x="1356514" y="1278514"/>
                  <a:pt x="1356514" y="1278514"/>
                </a:cubicBezTo>
                <a:cubicBezTo>
                  <a:pt x="1324764" y="1356831"/>
                  <a:pt x="1257031" y="1433031"/>
                  <a:pt x="1261264" y="1513464"/>
                </a:cubicBezTo>
                <a:cubicBezTo>
                  <a:pt x="1265497" y="1593897"/>
                  <a:pt x="1381914" y="1700789"/>
                  <a:pt x="1381914" y="1761114"/>
                </a:cubicBezTo>
                <a:cubicBezTo>
                  <a:pt x="1381914" y="1821439"/>
                  <a:pt x="1303597" y="1824614"/>
                  <a:pt x="1261264" y="1875414"/>
                </a:cubicBezTo>
                <a:cubicBezTo>
                  <a:pt x="1218931" y="1926214"/>
                  <a:pt x="1154372" y="1974897"/>
                  <a:pt x="1127914" y="2065914"/>
                </a:cubicBezTo>
                <a:cubicBezTo>
                  <a:pt x="1101456" y="2156931"/>
                  <a:pt x="1117331" y="2328381"/>
                  <a:pt x="1102514" y="2421514"/>
                </a:cubicBezTo>
                <a:cubicBezTo>
                  <a:pt x="1087697" y="2514647"/>
                  <a:pt x="1078172" y="2540047"/>
                  <a:pt x="1039014" y="2624714"/>
                </a:cubicBezTo>
                <a:cubicBezTo>
                  <a:pt x="999856" y="2709381"/>
                  <a:pt x="921539" y="2845906"/>
                  <a:pt x="867564" y="2929514"/>
                </a:cubicBezTo>
                <a:cubicBezTo>
                  <a:pt x="813589" y="3013122"/>
                  <a:pt x="778664" y="3080856"/>
                  <a:pt x="715164" y="3126364"/>
                </a:cubicBezTo>
                <a:cubicBezTo>
                  <a:pt x="651664" y="3171872"/>
                  <a:pt x="599806" y="3187747"/>
                  <a:pt x="486564" y="3202564"/>
                </a:cubicBezTo>
                <a:cubicBezTo>
                  <a:pt x="373322" y="3217381"/>
                  <a:pt x="106622" y="3278764"/>
                  <a:pt x="35714" y="3215264"/>
                </a:cubicBezTo>
                <a:cubicBezTo>
                  <a:pt x="-35194" y="3151764"/>
                  <a:pt x="13489" y="3017356"/>
                  <a:pt x="61114" y="2821564"/>
                </a:cubicBezTo>
                <a:cubicBezTo>
                  <a:pt x="108739" y="2625772"/>
                  <a:pt x="234681" y="2331556"/>
                  <a:pt x="321464" y="2040514"/>
                </a:cubicBezTo>
                <a:cubicBezTo>
                  <a:pt x="408247" y="1749472"/>
                  <a:pt x="489739" y="1366356"/>
                  <a:pt x="581814" y="1075314"/>
                </a:cubicBezTo>
                <a:cubicBezTo>
                  <a:pt x="673889" y="784272"/>
                  <a:pt x="786072" y="471006"/>
                  <a:pt x="873914" y="294264"/>
                </a:cubicBezTo>
                <a:cubicBezTo>
                  <a:pt x="961756" y="117522"/>
                  <a:pt x="1024197" y="22272"/>
                  <a:pt x="1102514" y="2164"/>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orme libre : forme 18">
            <a:extLst>
              <a:ext uri="{FF2B5EF4-FFF2-40B4-BE49-F238E27FC236}">
                <a16:creationId xmlns:a16="http://schemas.microsoft.com/office/drawing/2014/main" id="{5D0D8336-1022-CB17-24EC-A8DE19172B7F}"/>
              </a:ext>
            </a:extLst>
          </p:cNvPr>
          <p:cNvSpPr/>
          <p:nvPr/>
        </p:nvSpPr>
        <p:spPr>
          <a:xfrm>
            <a:off x="4626470" y="3924300"/>
            <a:ext cx="121743" cy="176213"/>
          </a:xfrm>
          <a:custGeom>
            <a:avLst/>
            <a:gdLst>
              <a:gd name="connsiteX0" fmla="*/ 52686 w 121743"/>
              <a:gd name="connsiteY0" fmla="*/ 0 h 176213"/>
              <a:gd name="connsiteX1" fmla="*/ 7443 w 121743"/>
              <a:gd name="connsiteY1" fmla="*/ 33338 h 176213"/>
              <a:gd name="connsiteX2" fmla="*/ 5061 w 121743"/>
              <a:gd name="connsiteY2" fmla="*/ 78581 h 176213"/>
              <a:gd name="connsiteX3" fmla="*/ 57449 w 121743"/>
              <a:gd name="connsiteY3" fmla="*/ 126206 h 176213"/>
              <a:gd name="connsiteX4" fmla="*/ 121743 w 121743"/>
              <a:gd name="connsiteY4" fmla="*/ 176213 h 17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43" h="176213">
                <a:moveTo>
                  <a:pt x="52686" y="0"/>
                </a:moveTo>
                <a:cubicBezTo>
                  <a:pt x="34033" y="10120"/>
                  <a:pt x="15380" y="20241"/>
                  <a:pt x="7443" y="33338"/>
                </a:cubicBezTo>
                <a:cubicBezTo>
                  <a:pt x="-494" y="46435"/>
                  <a:pt x="-3273" y="63103"/>
                  <a:pt x="5061" y="78581"/>
                </a:cubicBezTo>
                <a:cubicBezTo>
                  <a:pt x="13395" y="94059"/>
                  <a:pt x="38002" y="109934"/>
                  <a:pt x="57449" y="126206"/>
                </a:cubicBezTo>
                <a:cubicBezTo>
                  <a:pt x="76896" y="142478"/>
                  <a:pt x="99319" y="159345"/>
                  <a:pt x="121743" y="176213"/>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Forme libre : forme 19">
            <a:extLst>
              <a:ext uri="{FF2B5EF4-FFF2-40B4-BE49-F238E27FC236}">
                <a16:creationId xmlns:a16="http://schemas.microsoft.com/office/drawing/2014/main" id="{98E7D4B1-C4D6-2C06-A940-F7D46379EBAC}"/>
              </a:ext>
            </a:extLst>
          </p:cNvPr>
          <p:cNvSpPr/>
          <p:nvPr/>
        </p:nvSpPr>
        <p:spPr>
          <a:xfrm>
            <a:off x="4717256" y="4019550"/>
            <a:ext cx="104775" cy="145256"/>
          </a:xfrm>
          <a:custGeom>
            <a:avLst/>
            <a:gdLst>
              <a:gd name="connsiteX0" fmla="*/ 104775 w 104775"/>
              <a:gd name="connsiteY0" fmla="*/ 0 h 145256"/>
              <a:gd name="connsiteX1" fmla="*/ 61913 w 104775"/>
              <a:gd name="connsiteY1" fmla="*/ 42863 h 145256"/>
              <a:gd name="connsiteX2" fmla="*/ 40482 w 104775"/>
              <a:gd name="connsiteY2" fmla="*/ 78581 h 145256"/>
              <a:gd name="connsiteX3" fmla="*/ 0 w 104775"/>
              <a:gd name="connsiteY3" fmla="*/ 145256 h 145256"/>
            </a:gdLst>
            <a:ahLst/>
            <a:cxnLst>
              <a:cxn ang="0">
                <a:pos x="connsiteX0" y="connsiteY0"/>
              </a:cxn>
              <a:cxn ang="0">
                <a:pos x="connsiteX1" y="connsiteY1"/>
              </a:cxn>
              <a:cxn ang="0">
                <a:pos x="connsiteX2" y="connsiteY2"/>
              </a:cxn>
              <a:cxn ang="0">
                <a:pos x="connsiteX3" y="connsiteY3"/>
              </a:cxn>
            </a:cxnLst>
            <a:rect l="l" t="t" r="r" b="b"/>
            <a:pathLst>
              <a:path w="104775" h="145256">
                <a:moveTo>
                  <a:pt x="104775" y="0"/>
                </a:moveTo>
                <a:cubicBezTo>
                  <a:pt x="88701" y="14883"/>
                  <a:pt x="72628" y="29766"/>
                  <a:pt x="61913" y="42863"/>
                </a:cubicBezTo>
                <a:cubicBezTo>
                  <a:pt x="51197" y="55960"/>
                  <a:pt x="50801" y="61516"/>
                  <a:pt x="40482" y="78581"/>
                </a:cubicBezTo>
                <a:lnTo>
                  <a:pt x="0" y="145256"/>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Forme libre : forme 21">
            <a:extLst>
              <a:ext uri="{FF2B5EF4-FFF2-40B4-BE49-F238E27FC236}">
                <a16:creationId xmlns:a16="http://schemas.microsoft.com/office/drawing/2014/main" id="{C55E445E-A37F-9329-CBA7-BEB9ECDF3765}"/>
              </a:ext>
            </a:extLst>
          </p:cNvPr>
          <p:cNvSpPr/>
          <p:nvPr/>
        </p:nvSpPr>
        <p:spPr>
          <a:xfrm>
            <a:off x="4774406" y="3650456"/>
            <a:ext cx="131678" cy="66704"/>
          </a:xfrm>
          <a:custGeom>
            <a:avLst/>
            <a:gdLst>
              <a:gd name="connsiteX0" fmla="*/ 116682 w 131678"/>
              <a:gd name="connsiteY0" fmla="*/ 0 h 66704"/>
              <a:gd name="connsiteX1" fmla="*/ 130969 w 131678"/>
              <a:gd name="connsiteY1" fmla="*/ 52388 h 66704"/>
              <a:gd name="connsiteX2" fmla="*/ 123825 w 131678"/>
              <a:gd name="connsiteY2" fmla="*/ 66675 h 66704"/>
              <a:gd name="connsiteX3" fmla="*/ 76200 w 131678"/>
              <a:gd name="connsiteY3" fmla="*/ 50007 h 66704"/>
              <a:gd name="connsiteX4" fmla="*/ 33338 w 131678"/>
              <a:gd name="connsiteY4" fmla="*/ 54769 h 66704"/>
              <a:gd name="connsiteX5" fmla="*/ 0 w 131678"/>
              <a:gd name="connsiteY5" fmla="*/ 7144 h 6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678" h="66704">
                <a:moveTo>
                  <a:pt x="116682" y="0"/>
                </a:moveTo>
                <a:cubicBezTo>
                  <a:pt x="123230" y="20638"/>
                  <a:pt x="129779" y="41276"/>
                  <a:pt x="130969" y="52388"/>
                </a:cubicBezTo>
                <a:cubicBezTo>
                  <a:pt x="132160" y="63501"/>
                  <a:pt x="132953" y="67072"/>
                  <a:pt x="123825" y="66675"/>
                </a:cubicBezTo>
                <a:cubicBezTo>
                  <a:pt x="114697" y="66278"/>
                  <a:pt x="91281" y="51991"/>
                  <a:pt x="76200" y="50007"/>
                </a:cubicBezTo>
                <a:cubicBezTo>
                  <a:pt x="61119" y="48023"/>
                  <a:pt x="46038" y="61913"/>
                  <a:pt x="33338" y="54769"/>
                </a:cubicBezTo>
                <a:cubicBezTo>
                  <a:pt x="20638" y="47625"/>
                  <a:pt x="10319" y="27384"/>
                  <a:pt x="0" y="7144"/>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09CFD2FF-7B0E-5876-7DE9-41C1C8CAA2D7}"/>
              </a:ext>
            </a:extLst>
          </p:cNvPr>
          <p:cNvSpPr/>
          <p:nvPr/>
        </p:nvSpPr>
        <p:spPr>
          <a:xfrm>
            <a:off x="4917281" y="4343400"/>
            <a:ext cx="109670" cy="78129"/>
          </a:xfrm>
          <a:custGeom>
            <a:avLst/>
            <a:gdLst>
              <a:gd name="connsiteX0" fmla="*/ 0 w 109670"/>
              <a:gd name="connsiteY0" fmla="*/ 69056 h 78129"/>
              <a:gd name="connsiteX1" fmla="*/ 85725 w 109670"/>
              <a:gd name="connsiteY1" fmla="*/ 76200 h 78129"/>
              <a:gd name="connsiteX2" fmla="*/ 109538 w 109670"/>
              <a:gd name="connsiteY2" fmla="*/ 38100 h 78129"/>
              <a:gd name="connsiteX3" fmla="*/ 78582 w 109670"/>
              <a:gd name="connsiteY3" fmla="*/ 0 h 78129"/>
            </a:gdLst>
            <a:ahLst/>
            <a:cxnLst>
              <a:cxn ang="0">
                <a:pos x="connsiteX0" y="connsiteY0"/>
              </a:cxn>
              <a:cxn ang="0">
                <a:pos x="connsiteX1" y="connsiteY1"/>
              </a:cxn>
              <a:cxn ang="0">
                <a:pos x="connsiteX2" y="connsiteY2"/>
              </a:cxn>
              <a:cxn ang="0">
                <a:pos x="connsiteX3" y="connsiteY3"/>
              </a:cxn>
            </a:cxnLst>
            <a:rect l="l" t="t" r="r" b="b"/>
            <a:pathLst>
              <a:path w="109670" h="78129">
                <a:moveTo>
                  <a:pt x="0" y="69056"/>
                </a:moveTo>
                <a:cubicBezTo>
                  <a:pt x="33734" y="75207"/>
                  <a:pt x="67469" y="81359"/>
                  <a:pt x="85725" y="76200"/>
                </a:cubicBezTo>
                <a:cubicBezTo>
                  <a:pt x="103981" y="71041"/>
                  <a:pt x="110728" y="50800"/>
                  <a:pt x="109538" y="38100"/>
                </a:cubicBezTo>
                <a:cubicBezTo>
                  <a:pt x="108348" y="25400"/>
                  <a:pt x="93465" y="12700"/>
                  <a:pt x="78582"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orme libre : forme 23">
            <a:extLst>
              <a:ext uri="{FF2B5EF4-FFF2-40B4-BE49-F238E27FC236}">
                <a16:creationId xmlns:a16="http://schemas.microsoft.com/office/drawing/2014/main" id="{17A99C3D-0F64-C3F0-B9F3-21E943E33428}"/>
              </a:ext>
            </a:extLst>
          </p:cNvPr>
          <p:cNvSpPr/>
          <p:nvPr/>
        </p:nvSpPr>
        <p:spPr>
          <a:xfrm>
            <a:off x="5083969" y="4648200"/>
            <a:ext cx="211315" cy="387404"/>
          </a:xfrm>
          <a:custGeom>
            <a:avLst/>
            <a:gdLst>
              <a:gd name="connsiteX0" fmla="*/ 0 w 211315"/>
              <a:gd name="connsiteY0" fmla="*/ 369094 h 387404"/>
              <a:gd name="connsiteX1" fmla="*/ 52387 w 211315"/>
              <a:gd name="connsiteY1" fmla="*/ 385763 h 387404"/>
              <a:gd name="connsiteX2" fmla="*/ 85725 w 211315"/>
              <a:gd name="connsiteY2" fmla="*/ 333375 h 387404"/>
              <a:gd name="connsiteX3" fmla="*/ 150019 w 211315"/>
              <a:gd name="connsiteY3" fmla="*/ 219075 h 387404"/>
              <a:gd name="connsiteX4" fmla="*/ 207169 w 211315"/>
              <a:gd name="connsiteY4" fmla="*/ 88106 h 387404"/>
              <a:gd name="connsiteX5" fmla="*/ 202406 w 211315"/>
              <a:gd name="connsiteY5" fmla="*/ 0 h 3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15" h="387404">
                <a:moveTo>
                  <a:pt x="0" y="369094"/>
                </a:moveTo>
                <a:cubicBezTo>
                  <a:pt x="19050" y="380405"/>
                  <a:pt x="38100" y="391716"/>
                  <a:pt x="52387" y="385763"/>
                </a:cubicBezTo>
                <a:cubicBezTo>
                  <a:pt x="66674" y="379810"/>
                  <a:pt x="69453" y="361156"/>
                  <a:pt x="85725" y="333375"/>
                </a:cubicBezTo>
                <a:cubicBezTo>
                  <a:pt x="101997" y="305594"/>
                  <a:pt x="129778" y="259953"/>
                  <a:pt x="150019" y="219075"/>
                </a:cubicBezTo>
                <a:cubicBezTo>
                  <a:pt x="170260" y="178197"/>
                  <a:pt x="198438" y="124618"/>
                  <a:pt x="207169" y="88106"/>
                </a:cubicBezTo>
                <a:cubicBezTo>
                  <a:pt x="215900" y="51594"/>
                  <a:pt x="209153" y="25797"/>
                  <a:pt x="202406"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Forme libre : forme 24">
            <a:extLst>
              <a:ext uri="{FF2B5EF4-FFF2-40B4-BE49-F238E27FC236}">
                <a16:creationId xmlns:a16="http://schemas.microsoft.com/office/drawing/2014/main" id="{A51D2C47-2135-5FC9-9FAF-4FEF9D54B2C2}"/>
              </a:ext>
            </a:extLst>
          </p:cNvPr>
          <p:cNvSpPr/>
          <p:nvPr/>
        </p:nvSpPr>
        <p:spPr>
          <a:xfrm>
            <a:off x="5297832" y="4729163"/>
            <a:ext cx="148296" cy="188118"/>
          </a:xfrm>
          <a:custGeom>
            <a:avLst/>
            <a:gdLst>
              <a:gd name="connsiteX0" fmla="*/ 121893 w 148296"/>
              <a:gd name="connsiteY0" fmla="*/ 188118 h 188118"/>
              <a:gd name="connsiteX1" fmla="*/ 143324 w 148296"/>
              <a:gd name="connsiteY1" fmla="*/ 111918 h 188118"/>
              <a:gd name="connsiteX2" fmla="*/ 143324 w 148296"/>
              <a:gd name="connsiteY2" fmla="*/ 90487 h 188118"/>
              <a:gd name="connsiteX3" fmla="*/ 88556 w 148296"/>
              <a:gd name="connsiteY3" fmla="*/ 54768 h 188118"/>
              <a:gd name="connsiteX4" fmla="*/ 59981 w 148296"/>
              <a:gd name="connsiteY4" fmla="*/ 73818 h 188118"/>
              <a:gd name="connsiteX5" fmla="*/ 21881 w 148296"/>
              <a:gd name="connsiteY5" fmla="*/ 90487 h 188118"/>
              <a:gd name="connsiteX6" fmla="*/ 2831 w 148296"/>
              <a:gd name="connsiteY6" fmla="*/ 78581 h 188118"/>
              <a:gd name="connsiteX7" fmla="*/ 449 w 148296"/>
              <a:gd name="connsiteY7" fmla="*/ 0 h 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296" h="188118">
                <a:moveTo>
                  <a:pt x="121893" y="188118"/>
                </a:moveTo>
                <a:cubicBezTo>
                  <a:pt x="130822" y="158154"/>
                  <a:pt x="139752" y="128190"/>
                  <a:pt x="143324" y="111918"/>
                </a:cubicBezTo>
                <a:cubicBezTo>
                  <a:pt x="146896" y="95646"/>
                  <a:pt x="152452" y="100012"/>
                  <a:pt x="143324" y="90487"/>
                </a:cubicBezTo>
                <a:cubicBezTo>
                  <a:pt x="134196" y="80962"/>
                  <a:pt x="102446" y="57546"/>
                  <a:pt x="88556" y="54768"/>
                </a:cubicBezTo>
                <a:cubicBezTo>
                  <a:pt x="74665" y="51990"/>
                  <a:pt x="71093" y="67865"/>
                  <a:pt x="59981" y="73818"/>
                </a:cubicBezTo>
                <a:cubicBezTo>
                  <a:pt x="48869" y="79771"/>
                  <a:pt x="31406" y="89693"/>
                  <a:pt x="21881" y="90487"/>
                </a:cubicBezTo>
                <a:cubicBezTo>
                  <a:pt x="12356" y="91281"/>
                  <a:pt x="6403" y="93662"/>
                  <a:pt x="2831" y="78581"/>
                </a:cubicBezTo>
                <a:cubicBezTo>
                  <a:pt x="-741" y="63500"/>
                  <a:pt x="-146" y="31750"/>
                  <a:pt x="449"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orme libre : forme 25">
            <a:extLst>
              <a:ext uri="{FF2B5EF4-FFF2-40B4-BE49-F238E27FC236}">
                <a16:creationId xmlns:a16="http://schemas.microsoft.com/office/drawing/2014/main" id="{2521C153-5603-ACB8-F451-0EA2705963FD}"/>
              </a:ext>
            </a:extLst>
          </p:cNvPr>
          <p:cNvSpPr/>
          <p:nvPr/>
        </p:nvSpPr>
        <p:spPr>
          <a:xfrm>
            <a:off x="5229157" y="1370133"/>
            <a:ext cx="947555" cy="841962"/>
          </a:xfrm>
          <a:custGeom>
            <a:avLst/>
            <a:gdLst>
              <a:gd name="connsiteX0" fmla="*/ 152468 w 947555"/>
              <a:gd name="connsiteY0" fmla="*/ 30042 h 841962"/>
              <a:gd name="connsiteX1" fmla="*/ 68 w 947555"/>
              <a:gd name="connsiteY1" fmla="*/ 344367 h 841962"/>
              <a:gd name="connsiteX2" fmla="*/ 138181 w 947555"/>
              <a:gd name="connsiteY2" fmla="*/ 625355 h 841962"/>
              <a:gd name="connsiteX3" fmla="*/ 481081 w 947555"/>
              <a:gd name="connsiteY3" fmla="*/ 834905 h 841962"/>
              <a:gd name="connsiteX4" fmla="*/ 714443 w 947555"/>
              <a:gd name="connsiteY4" fmla="*/ 787280 h 841962"/>
              <a:gd name="connsiteX5" fmla="*/ 857318 w 947555"/>
              <a:gd name="connsiteY5" fmla="*/ 734892 h 841962"/>
              <a:gd name="connsiteX6" fmla="*/ 943043 w 947555"/>
              <a:gd name="connsiteY6" fmla="*/ 525342 h 841962"/>
              <a:gd name="connsiteX7" fmla="*/ 719206 w 947555"/>
              <a:gd name="connsiteY7" fmla="*/ 225305 h 841962"/>
              <a:gd name="connsiteX8" fmla="*/ 471556 w 947555"/>
              <a:gd name="connsiteY8" fmla="*/ 34805 h 841962"/>
              <a:gd name="connsiteX9" fmla="*/ 152468 w 947555"/>
              <a:gd name="connsiteY9" fmla="*/ 30042 h 84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7555" h="841962">
                <a:moveTo>
                  <a:pt x="152468" y="30042"/>
                </a:moveTo>
                <a:cubicBezTo>
                  <a:pt x="73887" y="81636"/>
                  <a:pt x="2449" y="245148"/>
                  <a:pt x="68" y="344367"/>
                </a:cubicBezTo>
                <a:cubicBezTo>
                  <a:pt x="-2313" y="443586"/>
                  <a:pt x="58012" y="543599"/>
                  <a:pt x="138181" y="625355"/>
                </a:cubicBezTo>
                <a:cubicBezTo>
                  <a:pt x="218350" y="707111"/>
                  <a:pt x="385037" y="807917"/>
                  <a:pt x="481081" y="834905"/>
                </a:cubicBezTo>
                <a:cubicBezTo>
                  <a:pt x="577125" y="861893"/>
                  <a:pt x="651737" y="803949"/>
                  <a:pt x="714443" y="787280"/>
                </a:cubicBezTo>
                <a:cubicBezTo>
                  <a:pt x="777149" y="770611"/>
                  <a:pt x="819218" y="778548"/>
                  <a:pt x="857318" y="734892"/>
                </a:cubicBezTo>
                <a:cubicBezTo>
                  <a:pt x="895418" y="691236"/>
                  <a:pt x="966062" y="610273"/>
                  <a:pt x="943043" y="525342"/>
                </a:cubicBezTo>
                <a:cubicBezTo>
                  <a:pt x="920024" y="440411"/>
                  <a:pt x="797787" y="307061"/>
                  <a:pt x="719206" y="225305"/>
                </a:cubicBezTo>
                <a:cubicBezTo>
                  <a:pt x="640625" y="143549"/>
                  <a:pt x="565219" y="67349"/>
                  <a:pt x="471556" y="34805"/>
                </a:cubicBezTo>
                <a:cubicBezTo>
                  <a:pt x="377894" y="2261"/>
                  <a:pt x="231049" y="-21552"/>
                  <a:pt x="152468" y="30042"/>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Forme libre : forme 26">
            <a:extLst>
              <a:ext uri="{FF2B5EF4-FFF2-40B4-BE49-F238E27FC236}">
                <a16:creationId xmlns:a16="http://schemas.microsoft.com/office/drawing/2014/main" id="{9C3E32F8-CB4E-D07D-6278-C81FA4A64992}"/>
              </a:ext>
            </a:extLst>
          </p:cNvPr>
          <p:cNvSpPr/>
          <p:nvPr/>
        </p:nvSpPr>
        <p:spPr>
          <a:xfrm>
            <a:off x="6476256" y="1380040"/>
            <a:ext cx="580380" cy="1353648"/>
          </a:xfrm>
          <a:custGeom>
            <a:avLst/>
            <a:gdLst>
              <a:gd name="connsiteX0" fmla="*/ 296019 w 580380"/>
              <a:gd name="connsiteY0" fmla="*/ 1353635 h 1353648"/>
              <a:gd name="connsiteX1" fmla="*/ 110282 w 580380"/>
              <a:gd name="connsiteY1" fmla="*/ 1263148 h 1353648"/>
              <a:gd name="connsiteX2" fmla="*/ 48369 w 580380"/>
              <a:gd name="connsiteY2" fmla="*/ 977398 h 1353648"/>
              <a:gd name="connsiteX3" fmla="*/ 5507 w 580380"/>
              <a:gd name="connsiteY3" fmla="*/ 586873 h 1353648"/>
              <a:gd name="connsiteX4" fmla="*/ 176957 w 580380"/>
              <a:gd name="connsiteY4" fmla="*/ 348748 h 1353648"/>
              <a:gd name="connsiteX5" fmla="*/ 243632 w 580380"/>
              <a:gd name="connsiteY5" fmla="*/ 153485 h 1353648"/>
              <a:gd name="connsiteX6" fmla="*/ 443657 w 580380"/>
              <a:gd name="connsiteY6" fmla="*/ 5848 h 1353648"/>
              <a:gd name="connsiteX7" fmla="*/ 567482 w 580380"/>
              <a:gd name="connsiteY7" fmla="*/ 67760 h 1353648"/>
              <a:gd name="connsiteX8" fmla="*/ 572244 w 580380"/>
              <a:gd name="connsiteY8" fmla="*/ 410660 h 1353648"/>
              <a:gd name="connsiteX9" fmla="*/ 529382 w 580380"/>
              <a:gd name="connsiteY9" fmla="*/ 791660 h 1353648"/>
              <a:gd name="connsiteX10" fmla="*/ 548432 w 580380"/>
              <a:gd name="connsiteY10" fmla="*/ 1025023 h 1353648"/>
              <a:gd name="connsiteX11" fmla="*/ 476994 w 580380"/>
              <a:gd name="connsiteY11" fmla="*/ 1267910 h 1353648"/>
              <a:gd name="connsiteX12" fmla="*/ 296019 w 580380"/>
              <a:gd name="connsiteY12" fmla="*/ 1353635 h 135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380" h="1353648">
                <a:moveTo>
                  <a:pt x="296019" y="1353635"/>
                </a:moveTo>
                <a:cubicBezTo>
                  <a:pt x="234900" y="1352841"/>
                  <a:pt x="151557" y="1325854"/>
                  <a:pt x="110282" y="1263148"/>
                </a:cubicBezTo>
                <a:cubicBezTo>
                  <a:pt x="69007" y="1200442"/>
                  <a:pt x="65831" y="1090110"/>
                  <a:pt x="48369" y="977398"/>
                </a:cubicBezTo>
                <a:cubicBezTo>
                  <a:pt x="30906" y="864685"/>
                  <a:pt x="-15924" y="691648"/>
                  <a:pt x="5507" y="586873"/>
                </a:cubicBezTo>
                <a:cubicBezTo>
                  <a:pt x="26938" y="482098"/>
                  <a:pt x="137270" y="420979"/>
                  <a:pt x="176957" y="348748"/>
                </a:cubicBezTo>
                <a:cubicBezTo>
                  <a:pt x="216644" y="276517"/>
                  <a:pt x="199182" y="210635"/>
                  <a:pt x="243632" y="153485"/>
                </a:cubicBezTo>
                <a:cubicBezTo>
                  <a:pt x="288082" y="96335"/>
                  <a:pt x="389682" y="20135"/>
                  <a:pt x="443657" y="5848"/>
                </a:cubicBezTo>
                <a:cubicBezTo>
                  <a:pt x="497632" y="-8440"/>
                  <a:pt x="546051" y="291"/>
                  <a:pt x="567482" y="67760"/>
                </a:cubicBezTo>
                <a:cubicBezTo>
                  <a:pt x="588913" y="135229"/>
                  <a:pt x="578594" y="290010"/>
                  <a:pt x="572244" y="410660"/>
                </a:cubicBezTo>
                <a:cubicBezTo>
                  <a:pt x="565894" y="531310"/>
                  <a:pt x="533351" y="689266"/>
                  <a:pt x="529382" y="791660"/>
                </a:cubicBezTo>
                <a:cubicBezTo>
                  <a:pt x="525413" y="894054"/>
                  <a:pt x="557163" y="945648"/>
                  <a:pt x="548432" y="1025023"/>
                </a:cubicBezTo>
                <a:cubicBezTo>
                  <a:pt x="539701" y="1104398"/>
                  <a:pt x="516682" y="1214729"/>
                  <a:pt x="476994" y="1267910"/>
                </a:cubicBezTo>
                <a:cubicBezTo>
                  <a:pt x="437307" y="1321091"/>
                  <a:pt x="357138" y="1354429"/>
                  <a:pt x="296019" y="1353635"/>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Forme libre : forme 27">
            <a:extLst>
              <a:ext uri="{FF2B5EF4-FFF2-40B4-BE49-F238E27FC236}">
                <a16:creationId xmlns:a16="http://schemas.microsoft.com/office/drawing/2014/main" id="{2B1B17DE-DAD0-21CA-0B09-8D083F9D2542}"/>
              </a:ext>
            </a:extLst>
          </p:cNvPr>
          <p:cNvSpPr/>
          <p:nvPr/>
        </p:nvSpPr>
        <p:spPr>
          <a:xfrm>
            <a:off x="6766446" y="2844012"/>
            <a:ext cx="638175" cy="415442"/>
          </a:xfrm>
          <a:custGeom>
            <a:avLst/>
            <a:gdLst>
              <a:gd name="connsiteX0" fmla="*/ 320347 w 601371"/>
              <a:gd name="connsiteY0" fmla="*/ 4592 h 396325"/>
              <a:gd name="connsiteX1" fmla="*/ 101272 w 601371"/>
              <a:gd name="connsiteY1" fmla="*/ 28405 h 396325"/>
              <a:gd name="connsiteX2" fmla="*/ 6022 w 601371"/>
              <a:gd name="connsiteY2" fmla="*/ 4592 h 396325"/>
              <a:gd name="connsiteX3" fmla="*/ 20310 w 601371"/>
              <a:gd name="connsiteY3" fmla="*/ 137942 h 396325"/>
              <a:gd name="connsiteX4" fmla="*/ 106035 w 601371"/>
              <a:gd name="connsiteY4" fmla="*/ 304630 h 396325"/>
              <a:gd name="connsiteX5" fmla="*/ 201285 w 601371"/>
              <a:gd name="connsiteY5" fmla="*/ 395117 h 396325"/>
              <a:gd name="connsiteX6" fmla="*/ 425122 w 601371"/>
              <a:gd name="connsiteY6" fmla="*/ 242717 h 396325"/>
              <a:gd name="connsiteX7" fmla="*/ 601335 w 601371"/>
              <a:gd name="connsiteY7" fmla="*/ 99842 h 396325"/>
              <a:gd name="connsiteX8" fmla="*/ 439410 w 601371"/>
              <a:gd name="connsiteY8" fmla="*/ 47455 h 396325"/>
              <a:gd name="connsiteX9" fmla="*/ 320347 w 601371"/>
              <a:gd name="connsiteY9" fmla="*/ 4592 h 3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371" h="396325">
                <a:moveTo>
                  <a:pt x="320347" y="4592"/>
                </a:moveTo>
                <a:cubicBezTo>
                  <a:pt x="263991" y="1417"/>
                  <a:pt x="153659" y="28405"/>
                  <a:pt x="101272" y="28405"/>
                </a:cubicBezTo>
                <a:cubicBezTo>
                  <a:pt x="48885" y="28405"/>
                  <a:pt x="19516" y="-13664"/>
                  <a:pt x="6022" y="4592"/>
                </a:cubicBezTo>
                <a:cubicBezTo>
                  <a:pt x="-7472" y="22848"/>
                  <a:pt x="3641" y="87936"/>
                  <a:pt x="20310" y="137942"/>
                </a:cubicBezTo>
                <a:cubicBezTo>
                  <a:pt x="36979" y="187948"/>
                  <a:pt x="75873" y="261768"/>
                  <a:pt x="106035" y="304630"/>
                </a:cubicBezTo>
                <a:cubicBezTo>
                  <a:pt x="136197" y="347492"/>
                  <a:pt x="148104" y="405436"/>
                  <a:pt x="201285" y="395117"/>
                </a:cubicBezTo>
                <a:cubicBezTo>
                  <a:pt x="254466" y="384798"/>
                  <a:pt x="358447" y="291930"/>
                  <a:pt x="425122" y="242717"/>
                </a:cubicBezTo>
                <a:cubicBezTo>
                  <a:pt x="491797" y="193505"/>
                  <a:pt x="598954" y="132386"/>
                  <a:pt x="601335" y="99842"/>
                </a:cubicBezTo>
                <a:cubicBezTo>
                  <a:pt x="603716" y="67298"/>
                  <a:pt x="489416" y="60949"/>
                  <a:pt x="439410" y="47455"/>
                </a:cubicBezTo>
                <a:cubicBezTo>
                  <a:pt x="389404" y="33961"/>
                  <a:pt x="376703" y="7767"/>
                  <a:pt x="320347" y="4592"/>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Forme libre : forme 28">
            <a:extLst>
              <a:ext uri="{FF2B5EF4-FFF2-40B4-BE49-F238E27FC236}">
                <a16:creationId xmlns:a16="http://schemas.microsoft.com/office/drawing/2014/main" id="{A62766A1-5C1D-651C-DFBF-786557B16F31}"/>
              </a:ext>
            </a:extLst>
          </p:cNvPr>
          <p:cNvSpPr/>
          <p:nvPr/>
        </p:nvSpPr>
        <p:spPr>
          <a:xfrm>
            <a:off x="7130058" y="1570093"/>
            <a:ext cx="1066593" cy="1242753"/>
          </a:xfrm>
          <a:custGeom>
            <a:avLst/>
            <a:gdLst>
              <a:gd name="connsiteX0" fmla="*/ 442317 w 1066593"/>
              <a:gd name="connsiteY0" fmla="*/ 1182632 h 1242753"/>
              <a:gd name="connsiteX1" fmla="*/ 266105 w 1066593"/>
              <a:gd name="connsiteY1" fmla="*/ 1239782 h 1242753"/>
              <a:gd name="connsiteX2" fmla="*/ 27980 w 1066593"/>
              <a:gd name="connsiteY2" fmla="*/ 1154057 h 1242753"/>
              <a:gd name="connsiteX3" fmla="*/ 4167 w 1066593"/>
              <a:gd name="connsiteY3" fmla="*/ 1011182 h 1242753"/>
              <a:gd name="connsiteX4" fmla="*/ 13692 w 1066593"/>
              <a:gd name="connsiteY4" fmla="*/ 625420 h 1242753"/>
              <a:gd name="connsiteX5" fmla="*/ 132755 w 1066593"/>
              <a:gd name="connsiteY5" fmla="*/ 325382 h 1242753"/>
              <a:gd name="connsiteX6" fmla="*/ 432792 w 1066593"/>
              <a:gd name="connsiteY6" fmla="*/ 34870 h 1242753"/>
              <a:gd name="connsiteX7" fmla="*/ 694730 w 1066593"/>
              <a:gd name="connsiteY7" fmla="*/ 44395 h 1242753"/>
              <a:gd name="connsiteX8" fmla="*/ 956667 w 1066593"/>
              <a:gd name="connsiteY8" fmla="*/ 387295 h 1242753"/>
              <a:gd name="connsiteX9" fmla="*/ 1061442 w 1066593"/>
              <a:gd name="connsiteY9" fmla="*/ 587320 h 1242753"/>
              <a:gd name="connsiteX10" fmla="*/ 809030 w 1066593"/>
              <a:gd name="connsiteY10" fmla="*/ 820682 h 1242753"/>
              <a:gd name="connsiteX11" fmla="*/ 442317 w 1066593"/>
              <a:gd name="connsiteY11" fmla="*/ 1182632 h 124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593" h="1242753">
                <a:moveTo>
                  <a:pt x="442317" y="1182632"/>
                </a:moveTo>
                <a:cubicBezTo>
                  <a:pt x="351829" y="1252482"/>
                  <a:pt x="335161" y="1244544"/>
                  <a:pt x="266105" y="1239782"/>
                </a:cubicBezTo>
                <a:cubicBezTo>
                  <a:pt x="197049" y="1235020"/>
                  <a:pt x="71636" y="1192157"/>
                  <a:pt x="27980" y="1154057"/>
                </a:cubicBezTo>
                <a:cubicBezTo>
                  <a:pt x="-15676" y="1115957"/>
                  <a:pt x="6548" y="1099288"/>
                  <a:pt x="4167" y="1011182"/>
                </a:cubicBezTo>
                <a:cubicBezTo>
                  <a:pt x="1786" y="923076"/>
                  <a:pt x="-7739" y="739720"/>
                  <a:pt x="13692" y="625420"/>
                </a:cubicBezTo>
                <a:cubicBezTo>
                  <a:pt x="35123" y="511120"/>
                  <a:pt x="62905" y="423807"/>
                  <a:pt x="132755" y="325382"/>
                </a:cubicBezTo>
                <a:cubicBezTo>
                  <a:pt x="202605" y="226957"/>
                  <a:pt x="339130" y="81701"/>
                  <a:pt x="432792" y="34870"/>
                </a:cubicBezTo>
                <a:cubicBezTo>
                  <a:pt x="526454" y="-11961"/>
                  <a:pt x="607418" y="-14342"/>
                  <a:pt x="694730" y="44395"/>
                </a:cubicBezTo>
                <a:cubicBezTo>
                  <a:pt x="782042" y="103132"/>
                  <a:pt x="895548" y="296808"/>
                  <a:pt x="956667" y="387295"/>
                </a:cubicBezTo>
                <a:cubicBezTo>
                  <a:pt x="1017786" y="477782"/>
                  <a:pt x="1086048" y="515089"/>
                  <a:pt x="1061442" y="587320"/>
                </a:cubicBezTo>
                <a:cubicBezTo>
                  <a:pt x="1036836" y="659551"/>
                  <a:pt x="908249" y="721463"/>
                  <a:pt x="809030" y="820682"/>
                </a:cubicBezTo>
                <a:cubicBezTo>
                  <a:pt x="709811" y="919901"/>
                  <a:pt x="532805" y="1112782"/>
                  <a:pt x="442317" y="1182632"/>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Forme libre : forme 29">
            <a:extLst>
              <a:ext uri="{FF2B5EF4-FFF2-40B4-BE49-F238E27FC236}">
                <a16:creationId xmlns:a16="http://schemas.microsoft.com/office/drawing/2014/main" id="{57D66FAF-DC7F-35A7-A67D-43B634A0C753}"/>
              </a:ext>
            </a:extLst>
          </p:cNvPr>
          <p:cNvSpPr/>
          <p:nvPr/>
        </p:nvSpPr>
        <p:spPr>
          <a:xfrm>
            <a:off x="8677218" y="1795463"/>
            <a:ext cx="766820" cy="743018"/>
          </a:xfrm>
          <a:custGeom>
            <a:avLst/>
            <a:gdLst>
              <a:gd name="connsiteX0" fmla="*/ 14345 w 766820"/>
              <a:gd name="connsiteY0" fmla="*/ 0 h 743018"/>
              <a:gd name="connsiteX1" fmla="*/ 57 w 766820"/>
              <a:gd name="connsiteY1" fmla="*/ 166687 h 743018"/>
              <a:gd name="connsiteX2" fmla="*/ 19107 w 766820"/>
              <a:gd name="connsiteY2" fmla="*/ 285750 h 743018"/>
              <a:gd name="connsiteX3" fmla="*/ 100070 w 766820"/>
              <a:gd name="connsiteY3" fmla="*/ 409575 h 743018"/>
              <a:gd name="connsiteX4" fmla="*/ 176270 w 766820"/>
              <a:gd name="connsiteY4" fmla="*/ 471487 h 743018"/>
              <a:gd name="connsiteX5" fmla="*/ 200082 w 766820"/>
              <a:gd name="connsiteY5" fmla="*/ 547687 h 743018"/>
              <a:gd name="connsiteX6" fmla="*/ 252470 w 766820"/>
              <a:gd name="connsiteY6" fmla="*/ 661987 h 743018"/>
              <a:gd name="connsiteX7" fmla="*/ 347720 w 766820"/>
              <a:gd name="connsiteY7" fmla="*/ 704850 h 743018"/>
              <a:gd name="connsiteX8" fmla="*/ 409632 w 766820"/>
              <a:gd name="connsiteY8" fmla="*/ 742950 h 743018"/>
              <a:gd name="connsiteX9" fmla="*/ 471545 w 766820"/>
              <a:gd name="connsiteY9" fmla="*/ 695325 h 743018"/>
              <a:gd name="connsiteX10" fmla="*/ 542982 w 766820"/>
              <a:gd name="connsiteY10" fmla="*/ 652462 h 743018"/>
              <a:gd name="connsiteX11" fmla="*/ 609657 w 766820"/>
              <a:gd name="connsiteY11" fmla="*/ 657225 h 743018"/>
              <a:gd name="connsiteX12" fmla="*/ 766820 w 766820"/>
              <a:gd name="connsiteY12" fmla="*/ 623887 h 74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820" h="743018">
                <a:moveTo>
                  <a:pt x="14345" y="0"/>
                </a:moveTo>
                <a:cubicBezTo>
                  <a:pt x="6804" y="59531"/>
                  <a:pt x="-737" y="119062"/>
                  <a:pt x="57" y="166687"/>
                </a:cubicBezTo>
                <a:cubicBezTo>
                  <a:pt x="851" y="214312"/>
                  <a:pt x="2438" y="245269"/>
                  <a:pt x="19107" y="285750"/>
                </a:cubicBezTo>
                <a:cubicBezTo>
                  <a:pt x="35776" y="326231"/>
                  <a:pt x="73876" y="378619"/>
                  <a:pt x="100070" y="409575"/>
                </a:cubicBezTo>
                <a:cubicBezTo>
                  <a:pt x="126264" y="440531"/>
                  <a:pt x="159601" y="448468"/>
                  <a:pt x="176270" y="471487"/>
                </a:cubicBezTo>
                <a:cubicBezTo>
                  <a:pt x="192939" y="494506"/>
                  <a:pt x="187382" y="515937"/>
                  <a:pt x="200082" y="547687"/>
                </a:cubicBezTo>
                <a:cubicBezTo>
                  <a:pt x="212782" y="579437"/>
                  <a:pt x="227864" y="635793"/>
                  <a:pt x="252470" y="661987"/>
                </a:cubicBezTo>
                <a:cubicBezTo>
                  <a:pt x="277076" y="688181"/>
                  <a:pt x="321526" y="691356"/>
                  <a:pt x="347720" y="704850"/>
                </a:cubicBezTo>
                <a:cubicBezTo>
                  <a:pt x="373914" y="718344"/>
                  <a:pt x="388995" y="744537"/>
                  <a:pt x="409632" y="742950"/>
                </a:cubicBezTo>
                <a:cubicBezTo>
                  <a:pt x="430269" y="741363"/>
                  <a:pt x="449320" y="710406"/>
                  <a:pt x="471545" y="695325"/>
                </a:cubicBezTo>
                <a:cubicBezTo>
                  <a:pt x="493770" y="680244"/>
                  <a:pt x="519963" y="658812"/>
                  <a:pt x="542982" y="652462"/>
                </a:cubicBezTo>
                <a:cubicBezTo>
                  <a:pt x="566001" y="646112"/>
                  <a:pt x="572351" y="661988"/>
                  <a:pt x="609657" y="657225"/>
                </a:cubicBezTo>
                <a:cubicBezTo>
                  <a:pt x="646963" y="652463"/>
                  <a:pt x="706891" y="638175"/>
                  <a:pt x="766820" y="623887"/>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Forme libre : forme 30">
            <a:extLst>
              <a:ext uri="{FF2B5EF4-FFF2-40B4-BE49-F238E27FC236}">
                <a16:creationId xmlns:a16="http://schemas.microsoft.com/office/drawing/2014/main" id="{7BE00E16-BC50-594B-40B9-B6EE3FAF5D97}"/>
              </a:ext>
            </a:extLst>
          </p:cNvPr>
          <p:cNvSpPr/>
          <p:nvPr/>
        </p:nvSpPr>
        <p:spPr>
          <a:xfrm>
            <a:off x="9441177" y="1614488"/>
            <a:ext cx="161676" cy="1195387"/>
          </a:xfrm>
          <a:custGeom>
            <a:avLst/>
            <a:gdLst>
              <a:gd name="connsiteX0" fmla="*/ 155261 w 161676"/>
              <a:gd name="connsiteY0" fmla="*/ 0 h 1195387"/>
              <a:gd name="connsiteX1" fmla="*/ 155261 w 161676"/>
              <a:gd name="connsiteY1" fmla="*/ 90487 h 1195387"/>
              <a:gd name="connsiteX2" fmla="*/ 88586 w 161676"/>
              <a:gd name="connsiteY2" fmla="*/ 219075 h 1195387"/>
              <a:gd name="connsiteX3" fmla="*/ 36198 w 161676"/>
              <a:gd name="connsiteY3" fmla="*/ 390525 h 1195387"/>
              <a:gd name="connsiteX4" fmla="*/ 2861 w 161676"/>
              <a:gd name="connsiteY4" fmla="*/ 647700 h 1195387"/>
              <a:gd name="connsiteX5" fmla="*/ 2861 w 161676"/>
              <a:gd name="connsiteY5" fmla="*/ 885825 h 1195387"/>
              <a:gd name="connsiteX6" fmla="*/ 12386 w 161676"/>
              <a:gd name="connsiteY6" fmla="*/ 1104900 h 1195387"/>
              <a:gd name="connsiteX7" fmla="*/ 12386 w 161676"/>
              <a:gd name="connsiteY7" fmla="*/ 1195387 h 119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76" h="1195387">
                <a:moveTo>
                  <a:pt x="155261" y="0"/>
                </a:moveTo>
                <a:cubicBezTo>
                  <a:pt x="160817" y="26987"/>
                  <a:pt x="166373" y="53975"/>
                  <a:pt x="155261" y="90487"/>
                </a:cubicBezTo>
                <a:cubicBezTo>
                  <a:pt x="144149" y="126999"/>
                  <a:pt x="108430" y="169069"/>
                  <a:pt x="88586" y="219075"/>
                </a:cubicBezTo>
                <a:cubicBezTo>
                  <a:pt x="68742" y="269081"/>
                  <a:pt x="50485" y="319088"/>
                  <a:pt x="36198" y="390525"/>
                </a:cubicBezTo>
                <a:cubicBezTo>
                  <a:pt x="21910" y="461963"/>
                  <a:pt x="8417" y="565150"/>
                  <a:pt x="2861" y="647700"/>
                </a:cubicBezTo>
                <a:cubicBezTo>
                  <a:pt x="-2695" y="730250"/>
                  <a:pt x="1274" y="809625"/>
                  <a:pt x="2861" y="885825"/>
                </a:cubicBezTo>
                <a:cubicBezTo>
                  <a:pt x="4448" y="962025"/>
                  <a:pt x="10798" y="1053306"/>
                  <a:pt x="12386" y="1104900"/>
                </a:cubicBezTo>
                <a:cubicBezTo>
                  <a:pt x="13973" y="1156494"/>
                  <a:pt x="13179" y="1175940"/>
                  <a:pt x="12386" y="1195387"/>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Forme libre : forme 31">
            <a:extLst>
              <a:ext uri="{FF2B5EF4-FFF2-40B4-BE49-F238E27FC236}">
                <a16:creationId xmlns:a16="http://schemas.microsoft.com/office/drawing/2014/main" id="{B759EF2C-4A17-584E-A961-107D7562D162}"/>
              </a:ext>
            </a:extLst>
          </p:cNvPr>
          <p:cNvSpPr/>
          <p:nvPr/>
        </p:nvSpPr>
        <p:spPr>
          <a:xfrm>
            <a:off x="8758932" y="2510722"/>
            <a:ext cx="616169" cy="1472618"/>
          </a:xfrm>
          <a:custGeom>
            <a:avLst/>
            <a:gdLst>
              <a:gd name="connsiteX0" fmla="*/ 165993 w 616169"/>
              <a:gd name="connsiteY0" fmla="*/ 56266 h 1472618"/>
              <a:gd name="connsiteX1" fmla="*/ 380306 w 616169"/>
              <a:gd name="connsiteY1" fmla="*/ 70553 h 1472618"/>
              <a:gd name="connsiteX2" fmla="*/ 594618 w 616169"/>
              <a:gd name="connsiteY2" fmla="*/ 3878 h 1472618"/>
              <a:gd name="connsiteX3" fmla="*/ 608906 w 616169"/>
              <a:gd name="connsiteY3" fmla="*/ 203903 h 1472618"/>
              <a:gd name="connsiteX4" fmla="*/ 608906 w 616169"/>
              <a:gd name="connsiteY4" fmla="*/ 427741 h 1472618"/>
              <a:gd name="connsiteX5" fmla="*/ 518418 w 616169"/>
              <a:gd name="connsiteY5" fmla="*/ 899228 h 1472618"/>
              <a:gd name="connsiteX6" fmla="*/ 351731 w 616169"/>
              <a:gd name="connsiteY6" fmla="*/ 1180216 h 1472618"/>
              <a:gd name="connsiteX7" fmla="*/ 261243 w 616169"/>
              <a:gd name="connsiteY7" fmla="*/ 1470728 h 1472618"/>
              <a:gd name="connsiteX8" fmla="*/ 23118 w 616169"/>
              <a:gd name="connsiteY8" fmla="*/ 1280228 h 1472618"/>
              <a:gd name="connsiteX9" fmla="*/ 18356 w 616169"/>
              <a:gd name="connsiteY9" fmla="*/ 803978 h 1472618"/>
              <a:gd name="connsiteX10" fmla="*/ 104081 w 616169"/>
              <a:gd name="connsiteY10" fmla="*/ 422978 h 1472618"/>
              <a:gd name="connsiteX11" fmla="*/ 165993 w 616169"/>
              <a:gd name="connsiteY11" fmla="*/ 56266 h 147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6169" h="1472618">
                <a:moveTo>
                  <a:pt x="165993" y="56266"/>
                </a:moveTo>
                <a:cubicBezTo>
                  <a:pt x="212030" y="-2471"/>
                  <a:pt x="308869" y="79284"/>
                  <a:pt x="380306" y="70553"/>
                </a:cubicBezTo>
                <a:cubicBezTo>
                  <a:pt x="451744" y="61822"/>
                  <a:pt x="556518" y="-18347"/>
                  <a:pt x="594618" y="3878"/>
                </a:cubicBezTo>
                <a:cubicBezTo>
                  <a:pt x="632718" y="26103"/>
                  <a:pt x="606525" y="133259"/>
                  <a:pt x="608906" y="203903"/>
                </a:cubicBezTo>
                <a:cubicBezTo>
                  <a:pt x="611287" y="274547"/>
                  <a:pt x="623987" y="311854"/>
                  <a:pt x="608906" y="427741"/>
                </a:cubicBezTo>
                <a:cubicBezTo>
                  <a:pt x="593825" y="543628"/>
                  <a:pt x="561280" y="773816"/>
                  <a:pt x="518418" y="899228"/>
                </a:cubicBezTo>
                <a:cubicBezTo>
                  <a:pt x="475556" y="1024640"/>
                  <a:pt x="394594" y="1084966"/>
                  <a:pt x="351731" y="1180216"/>
                </a:cubicBezTo>
                <a:cubicBezTo>
                  <a:pt x="308868" y="1275466"/>
                  <a:pt x="316012" y="1454059"/>
                  <a:pt x="261243" y="1470728"/>
                </a:cubicBezTo>
                <a:cubicBezTo>
                  <a:pt x="206474" y="1487397"/>
                  <a:pt x="63599" y="1391353"/>
                  <a:pt x="23118" y="1280228"/>
                </a:cubicBezTo>
                <a:cubicBezTo>
                  <a:pt x="-17363" y="1169103"/>
                  <a:pt x="4862" y="946853"/>
                  <a:pt x="18356" y="803978"/>
                </a:cubicBezTo>
                <a:cubicBezTo>
                  <a:pt x="31850" y="661103"/>
                  <a:pt x="73125" y="546009"/>
                  <a:pt x="104081" y="422978"/>
                </a:cubicBezTo>
                <a:cubicBezTo>
                  <a:pt x="135037" y="299947"/>
                  <a:pt x="119956" y="115003"/>
                  <a:pt x="165993" y="5626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Forme libre : forme 32">
            <a:extLst>
              <a:ext uri="{FF2B5EF4-FFF2-40B4-BE49-F238E27FC236}">
                <a16:creationId xmlns:a16="http://schemas.microsoft.com/office/drawing/2014/main" id="{C03B9215-206C-E3A2-6C60-04BBF13FF3BE}"/>
              </a:ext>
            </a:extLst>
          </p:cNvPr>
          <p:cNvSpPr/>
          <p:nvPr/>
        </p:nvSpPr>
        <p:spPr>
          <a:xfrm>
            <a:off x="9232985" y="2822679"/>
            <a:ext cx="766791" cy="1185569"/>
          </a:xfrm>
          <a:custGeom>
            <a:avLst/>
            <a:gdLst>
              <a:gd name="connsiteX0" fmla="*/ 306303 w 766791"/>
              <a:gd name="connsiteY0" fmla="*/ 6246 h 1185569"/>
              <a:gd name="connsiteX1" fmla="*/ 649203 w 766791"/>
              <a:gd name="connsiteY1" fmla="*/ 287234 h 1185569"/>
              <a:gd name="connsiteX2" fmla="*/ 763503 w 766791"/>
              <a:gd name="connsiteY2" fmla="*/ 458684 h 1185569"/>
              <a:gd name="connsiteX3" fmla="*/ 734928 w 766791"/>
              <a:gd name="connsiteY3" fmla="*/ 806346 h 1185569"/>
              <a:gd name="connsiteX4" fmla="*/ 725403 w 766791"/>
              <a:gd name="connsiteY4" fmla="*/ 963509 h 1185569"/>
              <a:gd name="connsiteX5" fmla="*/ 601578 w 766791"/>
              <a:gd name="connsiteY5" fmla="*/ 963509 h 1185569"/>
              <a:gd name="connsiteX6" fmla="*/ 396790 w 766791"/>
              <a:gd name="connsiteY6" fmla="*/ 949221 h 1185569"/>
              <a:gd name="connsiteX7" fmla="*/ 153903 w 766791"/>
              <a:gd name="connsiteY7" fmla="*/ 1092096 h 1185569"/>
              <a:gd name="connsiteX8" fmla="*/ 15790 w 766791"/>
              <a:gd name="connsiteY8" fmla="*/ 1182584 h 1185569"/>
              <a:gd name="connsiteX9" fmla="*/ 11028 w 766791"/>
              <a:gd name="connsiteY9" fmla="*/ 982559 h 1185569"/>
              <a:gd name="connsiteX10" fmla="*/ 87228 w 766791"/>
              <a:gd name="connsiteY10" fmla="*/ 744434 h 1185569"/>
              <a:gd name="connsiteX11" fmla="*/ 192003 w 766791"/>
              <a:gd name="connsiteY11" fmla="*/ 515834 h 1185569"/>
              <a:gd name="connsiteX12" fmla="*/ 277728 w 766791"/>
              <a:gd name="connsiteY12" fmla="*/ 125309 h 1185569"/>
              <a:gd name="connsiteX13" fmla="*/ 306303 w 766791"/>
              <a:gd name="connsiteY13" fmla="*/ 6246 h 118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791" h="1185569">
                <a:moveTo>
                  <a:pt x="306303" y="6246"/>
                </a:moveTo>
                <a:cubicBezTo>
                  <a:pt x="368215" y="33233"/>
                  <a:pt x="573003" y="211828"/>
                  <a:pt x="649203" y="287234"/>
                </a:cubicBezTo>
                <a:cubicBezTo>
                  <a:pt x="725403" y="362640"/>
                  <a:pt x="749216" y="372165"/>
                  <a:pt x="763503" y="458684"/>
                </a:cubicBezTo>
                <a:cubicBezTo>
                  <a:pt x="777790" y="545203"/>
                  <a:pt x="741278" y="722209"/>
                  <a:pt x="734928" y="806346"/>
                </a:cubicBezTo>
                <a:cubicBezTo>
                  <a:pt x="728578" y="890483"/>
                  <a:pt x="747628" y="937315"/>
                  <a:pt x="725403" y="963509"/>
                </a:cubicBezTo>
                <a:cubicBezTo>
                  <a:pt x="703178" y="989703"/>
                  <a:pt x="656347" y="965890"/>
                  <a:pt x="601578" y="963509"/>
                </a:cubicBezTo>
                <a:cubicBezTo>
                  <a:pt x="546809" y="961128"/>
                  <a:pt x="471402" y="927790"/>
                  <a:pt x="396790" y="949221"/>
                </a:cubicBezTo>
                <a:cubicBezTo>
                  <a:pt x="322178" y="970652"/>
                  <a:pt x="217403" y="1053202"/>
                  <a:pt x="153903" y="1092096"/>
                </a:cubicBezTo>
                <a:cubicBezTo>
                  <a:pt x="90403" y="1130990"/>
                  <a:pt x="39602" y="1200840"/>
                  <a:pt x="15790" y="1182584"/>
                </a:cubicBezTo>
                <a:cubicBezTo>
                  <a:pt x="-8023" y="1164328"/>
                  <a:pt x="-878" y="1055584"/>
                  <a:pt x="11028" y="982559"/>
                </a:cubicBezTo>
                <a:cubicBezTo>
                  <a:pt x="22934" y="909534"/>
                  <a:pt x="57065" y="822222"/>
                  <a:pt x="87228" y="744434"/>
                </a:cubicBezTo>
                <a:cubicBezTo>
                  <a:pt x="117390" y="666647"/>
                  <a:pt x="160253" y="619021"/>
                  <a:pt x="192003" y="515834"/>
                </a:cubicBezTo>
                <a:cubicBezTo>
                  <a:pt x="223753" y="412647"/>
                  <a:pt x="257884" y="207065"/>
                  <a:pt x="277728" y="125309"/>
                </a:cubicBezTo>
                <a:cubicBezTo>
                  <a:pt x="297572" y="43553"/>
                  <a:pt x="244391" y="-20741"/>
                  <a:pt x="306303" y="624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Forme libre : forme 33">
            <a:extLst>
              <a:ext uri="{FF2B5EF4-FFF2-40B4-BE49-F238E27FC236}">
                <a16:creationId xmlns:a16="http://schemas.microsoft.com/office/drawing/2014/main" id="{4B833839-675D-6FD6-02EF-A2F5A8EC033A}"/>
              </a:ext>
            </a:extLst>
          </p:cNvPr>
          <p:cNvSpPr/>
          <p:nvPr/>
        </p:nvSpPr>
        <p:spPr>
          <a:xfrm>
            <a:off x="6822898" y="2838137"/>
            <a:ext cx="1094609" cy="1156926"/>
          </a:xfrm>
          <a:custGeom>
            <a:avLst/>
            <a:gdLst>
              <a:gd name="connsiteX0" fmla="*/ 20815 w 1094609"/>
              <a:gd name="connsiteY0" fmla="*/ 843276 h 1156926"/>
              <a:gd name="connsiteX1" fmla="*/ 316090 w 1094609"/>
              <a:gd name="connsiteY1" fmla="*/ 533713 h 1156926"/>
              <a:gd name="connsiteX2" fmla="*/ 701852 w 1094609"/>
              <a:gd name="connsiteY2" fmla="*/ 152713 h 1156926"/>
              <a:gd name="connsiteX3" fmla="*/ 987602 w 1094609"/>
              <a:gd name="connsiteY3" fmla="*/ 313 h 1156926"/>
              <a:gd name="connsiteX4" fmla="*/ 1092377 w 1094609"/>
              <a:gd name="connsiteY4" fmla="*/ 186051 h 1156926"/>
              <a:gd name="connsiteX5" fmla="*/ 1035227 w 1094609"/>
              <a:gd name="connsiteY5" fmla="*/ 605151 h 1156926"/>
              <a:gd name="connsiteX6" fmla="*/ 773290 w 1094609"/>
              <a:gd name="connsiteY6" fmla="*/ 867088 h 1156926"/>
              <a:gd name="connsiteX7" fmla="*/ 468490 w 1094609"/>
              <a:gd name="connsiteY7" fmla="*/ 1114738 h 1156926"/>
              <a:gd name="connsiteX8" fmla="*/ 239890 w 1094609"/>
              <a:gd name="connsiteY8" fmla="*/ 1138551 h 1156926"/>
              <a:gd name="connsiteX9" fmla="*/ 44627 w 1094609"/>
              <a:gd name="connsiteY9" fmla="*/ 924238 h 1156926"/>
              <a:gd name="connsiteX10" fmla="*/ 20815 w 1094609"/>
              <a:gd name="connsiteY10" fmla="*/ 843276 h 1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4609" h="1156926">
                <a:moveTo>
                  <a:pt x="20815" y="843276"/>
                </a:moveTo>
                <a:cubicBezTo>
                  <a:pt x="66059" y="778189"/>
                  <a:pt x="202584" y="648807"/>
                  <a:pt x="316090" y="533713"/>
                </a:cubicBezTo>
                <a:cubicBezTo>
                  <a:pt x="429596" y="418619"/>
                  <a:pt x="589933" y="241613"/>
                  <a:pt x="701852" y="152713"/>
                </a:cubicBezTo>
                <a:cubicBezTo>
                  <a:pt x="813771" y="63813"/>
                  <a:pt x="922515" y="-5243"/>
                  <a:pt x="987602" y="313"/>
                </a:cubicBezTo>
                <a:cubicBezTo>
                  <a:pt x="1052690" y="5869"/>
                  <a:pt x="1084440" y="85245"/>
                  <a:pt x="1092377" y="186051"/>
                </a:cubicBezTo>
                <a:cubicBezTo>
                  <a:pt x="1100314" y="286857"/>
                  <a:pt x="1088408" y="491645"/>
                  <a:pt x="1035227" y="605151"/>
                </a:cubicBezTo>
                <a:cubicBezTo>
                  <a:pt x="982046" y="718657"/>
                  <a:pt x="867746" y="782157"/>
                  <a:pt x="773290" y="867088"/>
                </a:cubicBezTo>
                <a:cubicBezTo>
                  <a:pt x="678834" y="952019"/>
                  <a:pt x="557390" y="1069494"/>
                  <a:pt x="468490" y="1114738"/>
                </a:cubicBezTo>
                <a:cubicBezTo>
                  <a:pt x="379590" y="1159982"/>
                  <a:pt x="310534" y="1170301"/>
                  <a:pt x="239890" y="1138551"/>
                </a:cubicBezTo>
                <a:cubicBezTo>
                  <a:pt x="169246" y="1106801"/>
                  <a:pt x="75583" y="975832"/>
                  <a:pt x="44627" y="924238"/>
                </a:cubicBezTo>
                <a:cubicBezTo>
                  <a:pt x="13671" y="872644"/>
                  <a:pt x="-24429" y="908363"/>
                  <a:pt x="20815" y="84327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Forme libre : forme 34">
            <a:extLst>
              <a:ext uri="{FF2B5EF4-FFF2-40B4-BE49-F238E27FC236}">
                <a16:creationId xmlns:a16="http://schemas.microsoft.com/office/drawing/2014/main" id="{43834351-C9B4-DB65-8D49-315150BD511E}"/>
              </a:ext>
            </a:extLst>
          </p:cNvPr>
          <p:cNvSpPr/>
          <p:nvPr/>
        </p:nvSpPr>
        <p:spPr>
          <a:xfrm>
            <a:off x="6059403" y="3838575"/>
            <a:ext cx="835976" cy="961856"/>
          </a:xfrm>
          <a:custGeom>
            <a:avLst/>
            <a:gdLst>
              <a:gd name="connsiteX0" fmla="*/ 655722 w 835976"/>
              <a:gd name="connsiteY0" fmla="*/ 0 h 961856"/>
              <a:gd name="connsiteX1" fmla="*/ 793835 w 835976"/>
              <a:gd name="connsiteY1" fmla="*/ 123825 h 961856"/>
              <a:gd name="connsiteX2" fmla="*/ 831935 w 835976"/>
              <a:gd name="connsiteY2" fmla="*/ 357188 h 961856"/>
              <a:gd name="connsiteX3" fmla="*/ 712872 w 835976"/>
              <a:gd name="connsiteY3" fmla="*/ 771525 h 961856"/>
              <a:gd name="connsiteX4" fmla="*/ 617622 w 835976"/>
              <a:gd name="connsiteY4" fmla="*/ 928688 h 961856"/>
              <a:gd name="connsiteX5" fmla="*/ 341397 w 835976"/>
              <a:gd name="connsiteY5" fmla="*/ 952500 h 961856"/>
              <a:gd name="connsiteX6" fmla="*/ 41360 w 835976"/>
              <a:gd name="connsiteY6" fmla="*/ 809625 h 961856"/>
              <a:gd name="connsiteX7" fmla="*/ 22310 w 835976"/>
              <a:gd name="connsiteY7" fmla="*/ 661988 h 961856"/>
              <a:gd name="connsiteX8" fmla="*/ 227097 w 835976"/>
              <a:gd name="connsiteY8" fmla="*/ 438150 h 961856"/>
              <a:gd name="connsiteX9" fmla="*/ 450935 w 835976"/>
              <a:gd name="connsiteY9" fmla="*/ 200025 h 961856"/>
              <a:gd name="connsiteX10" fmla="*/ 655722 w 835976"/>
              <a:gd name="connsiteY10" fmla="*/ 0 h 96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976" h="961856">
                <a:moveTo>
                  <a:pt x="655722" y="0"/>
                </a:moveTo>
                <a:cubicBezTo>
                  <a:pt x="710094" y="32147"/>
                  <a:pt x="764466" y="64294"/>
                  <a:pt x="793835" y="123825"/>
                </a:cubicBezTo>
                <a:cubicBezTo>
                  <a:pt x="823204" y="183356"/>
                  <a:pt x="845429" y="249238"/>
                  <a:pt x="831935" y="357188"/>
                </a:cubicBezTo>
                <a:cubicBezTo>
                  <a:pt x="818441" y="465138"/>
                  <a:pt x="748591" y="676275"/>
                  <a:pt x="712872" y="771525"/>
                </a:cubicBezTo>
                <a:cubicBezTo>
                  <a:pt x="677153" y="866775"/>
                  <a:pt x="679534" y="898526"/>
                  <a:pt x="617622" y="928688"/>
                </a:cubicBezTo>
                <a:cubicBezTo>
                  <a:pt x="555710" y="958850"/>
                  <a:pt x="437441" y="972344"/>
                  <a:pt x="341397" y="952500"/>
                </a:cubicBezTo>
                <a:cubicBezTo>
                  <a:pt x="245353" y="932656"/>
                  <a:pt x="94541" y="858044"/>
                  <a:pt x="41360" y="809625"/>
                </a:cubicBezTo>
                <a:cubicBezTo>
                  <a:pt x="-11821" y="761206"/>
                  <a:pt x="-8646" y="723901"/>
                  <a:pt x="22310" y="661988"/>
                </a:cubicBezTo>
                <a:cubicBezTo>
                  <a:pt x="53266" y="600076"/>
                  <a:pt x="155659" y="515144"/>
                  <a:pt x="227097" y="438150"/>
                </a:cubicBezTo>
                <a:cubicBezTo>
                  <a:pt x="298534" y="361156"/>
                  <a:pt x="450935" y="200025"/>
                  <a:pt x="450935" y="200025"/>
                </a:cubicBezTo>
                <a:lnTo>
                  <a:pt x="655722" y="0"/>
                </a:ln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Forme libre : forme 35">
            <a:extLst>
              <a:ext uri="{FF2B5EF4-FFF2-40B4-BE49-F238E27FC236}">
                <a16:creationId xmlns:a16="http://schemas.microsoft.com/office/drawing/2014/main" id="{2913AD19-AADC-5F9D-8FE0-3545AD1EE445}"/>
              </a:ext>
            </a:extLst>
          </p:cNvPr>
          <p:cNvSpPr/>
          <p:nvPr/>
        </p:nvSpPr>
        <p:spPr>
          <a:xfrm>
            <a:off x="8992639" y="4467390"/>
            <a:ext cx="964311" cy="780870"/>
          </a:xfrm>
          <a:custGeom>
            <a:avLst/>
            <a:gdLst>
              <a:gd name="connsiteX0" fmla="*/ 289474 w 964311"/>
              <a:gd name="connsiteY0" fmla="*/ 604673 h 780870"/>
              <a:gd name="connsiteX1" fmla="*/ 8486 w 964311"/>
              <a:gd name="connsiteY1" fmla="*/ 576098 h 780870"/>
              <a:gd name="connsiteX2" fmla="*/ 103736 w 964311"/>
              <a:gd name="connsiteY2" fmla="*/ 376073 h 780870"/>
              <a:gd name="connsiteX3" fmla="*/ 413299 w 964311"/>
              <a:gd name="connsiteY3" fmla="*/ 271298 h 780870"/>
              <a:gd name="connsiteX4" fmla="*/ 794299 w 964311"/>
              <a:gd name="connsiteY4" fmla="*/ 28410 h 780870"/>
              <a:gd name="connsiteX5" fmla="*/ 937174 w 964311"/>
              <a:gd name="connsiteY5" fmla="*/ 47460 h 780870"/>
              <a:gd name="connsiteX6" fmla="*/ 951461 w 964311"/>
              <a:gd name="connsiteY6" fmla="*/ 409410 h 780870"/>
              <a:gd name="connsiteX7" fmla="*/ 794299 w 964311"/>
              <a:gd name="connsiteY7" fmla="*/ 766598 h 780870"/>
              <a:gd name="connsiteX8" fmla="*/ 551411 w 964311"/>
              <a:gd name="connsiteY8" fmla="*/ 699923 h 780870"/>
              <a:gd name="connsiteX9" fmla="*/ 413299 w 964311"/>
              <a:gd name="connsiteY9" fmla="*/ 604673 h 780870"/>
              <a:gd name="connsiteX10" fmla="*/ 289474 w 964311"/>
              <a:gd name="connsiteY10" fmla="*/ 604673 h 78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4311" h="780870">
                <a:moveTo>
                  <a:pt x="289474" y="604673"/>
                </a:moveTo>
                <a:cubicBezTo>
                  <a:pt x="222005" y="599910"/>
                  <a:pt x="39442" y="614198"/>
                  <a:pt x="8486" y="576098"/>
                </a:cubicBezTo>
                <a:cubicBezTo>
                  <a:pt x="-22470" y="537998"/>
                  <a:pt x="36267" y="426873"/>
                  <a:pt x="103736" y="376073"/>
                </a:cubicBezTo>
                <a:cubicBezTo>
                  <a:pt x="171205" y="325273"/>
                  <a:pt x="298205" y="329242"/>
                  <a:pt x="413299" y="271298"/>
                </a:cubicBezTo>
                <a:cubicBezTo>
                  <a:pt x="528393" y="213354"/>
                  <a:pt x="706987" y="65716"/>
                  <a:pt x="794299" y="28410"/>
                </a:cubicBezTo>
                <a:cubicBezTo>
                  <a:pt x="881612" y="-8896"/>
                  <a:pt x="910980" y="-16040"/>
                  <a:pt x="937174" y="47460"/>
                </a:cubicBezTo>
                <a:cubicBezTo>
                  <a:pt x="963368" y="110960"/>
                  <a:pt x="975274" y="289554"/>
                  <a:pt x="951461" y="409410"/>
                </a:cubicBezTo>
                <a:cubicBezTo>
                  <a:pt x="927649" y="529266"/>
                  <a:pt x="860974" y="718179"/>
                  <a:pt x="794299" y="766598"/>
                </a:cubicBezTo>
                <a:cubicBezTo>
                  <a:pt x="727624" y="815017"/>
                  <a:pt x="614911" y="726910"/>
                  <a:pt x="551411" y="699923"/>
                </a:cubicBezTo>
                <a:cubicBezTo>
                  <a:pt x="487911" y="672936"/>
                  <a:pt x="454574" y="619754"/>
                  <a:pt x="413299" y="604673"/>
                </a:cubicBezTo>
                <a:cubicBezTo>
                  <a:pt x="372024" y="589592"/>
                  <a:pt x="356943" y="609436"/>
                  <a:pt x="289474" y="604673"/>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Forme libre : forme 36">
            <a:extLst>
              <a:ext uri="{FF2B5EF4-FFF2-40B4-BE49-F238E27FC236}">
                <a16:creationId xmlns:a16="http://schemas.microsoft.com/office/drawing/2014/main" id="{CDFE9F29-B8AA-7556-8AAF-FF4F2BFBC6DA}"/>
              </a:ext>
            </a:extLst>
          </p:cNvPr>
          <p:cNvSpPr/>
          <p:nvPr/>
        </p:nvSpPr>
        <p:spPr>
          <a:xfrm>
            <a:off x="10075981" y="3572404"/>
            <a:ext cx="863662" cy="1477016"/>
          </a:xfrm>
          <a:custGeom>
            <a:avLst/>
            <a:gdLst>
              <a:gd name="connsiteX0" fmla="*/ 49094 w 863662"/>
              <a:gd name="connsiteY0" fmla="*/ 328084 h 1477016"/>
              <a:gd name="connsiteX1" fmla="*/ 439619 w 863662"/>
              <a:gd name="connsiteY1" fmla="*/ 4234 h 1477016"/>
              <a:gd name="connsiteX2" fmla="*/ 734894 w 863662"/>
              <a:gd name="connsiteY2" fmla="*/ 175684 h 1477016"/>
              <a:gd name="connsiteX3" fmla="*/ 863482 w 863662"/>
              <a:gd name="connsiteY3" fmla="*/ 628121 h 1477016"/>
              <a:gd name="connsiteX4" fmla="*/ 711082 w 863662"/>
              <a:gd name="connsiteY4" fmla="*/ 1180571 h 1477016"/>
              <a:gd name="connsiteX5" fmla="*/ 492007 w 863662"/>
              <a:gd name="connsiteY5" fmla="*/ 1456796 h 1477016"/>
              <a:gd name="connsiteX6" fmla="*/ 296744 w 863662"/>
              <a:gd name="connsiteY6" fmla="*/ 1394884 h 1477016"/>
              <a:gd name="connsiteX7" fmla="*/ 58619 w 863662"/>
              <a:gd name="connsiteY7" fmla="*/ 909109 h 1477016"/>
              <a:gd name="connsiteX8" fmla="*/ 6232 w 863662"/>
              <a:gd name="connsiteY8" fmla="*/ 418571 h 1477016"/>
              <a:gd name="connsiteX9" fmla="*/ 49094 w 863662"/>
              <a:gd name="connsiteY9" fmla="*/ 328084 h 147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662" h="1477016">
                <a:moveTo>
                  <a:pt x="49094" y="328084"/>
                </a:moveTo>
                <a:cubicBezTo>
                  <a:pt x="121325" y="259028"/>
                  <a:pt x="325319" y="29634"/>
                  <a:pt x="439619" y="4234"/>
                </a:cubicBezTo>
                <a:cubicBezTo>
                  <a:pt x="553919" y="-21166"/>
                  <a:pt x="664250" y="71703"/>
                  <a:pt x="734894" y="175684"/>
                </a:cubicBezTo>
                <a:cubicBezTo>
                  <a:pt x="805538" y="279665"/>
                  <a:pt x="867451" y="460640"/>
                  <a:pt x="863482" y="628121"/>
                </a:cubicBezTo>
                <a:cubicBezTo>
                  <a:pt x="859513" y="795602"/>
                  <a:pt x="772995" y="1042459"/>
                  <a:pt x="711082" y="1180571"/>
                </a:cubicBezTo>
                <a:cubicBezTo>
                  <a:pt x="649170" y="1318684"/>
                  <a:pt x="561063" y="1421077"/>
                  <a:pt x="492007" y="1456796"/>
                </a:cubicBezTo>
                <a:cubicBezTo>
                  <a:pt x="422951" y="1492515"/>
                  <a:pt x="368975" y="1486165"/>
                  <a:pt x="296744" y="1394884"/>
                </a:cubicBezTo>
                <a:cubicBezTo>
                  <a:pt x="224513" y="1303603"/>
                  <a:pt x="107038" y="1071828"/>
                  <a:pt x="58619" y="909109"/>
                </a:cubicBezTo>
                <a:cubicBezTo>
                  <a:pt x="10200" y="746390"/>
                  <a:pt x="7026" y="515408"/>
                  <a:pt x="6232" y="418571"/>
                </a:cubicBezTo>
                <a:cubicBezTo>
                  <a:pt x="5438" y="321734"/>
                  <a:pt x="-23137" y="397140"/>
                  <a:pt x="49094" y="328084"/>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Forme libre : forme 37">
            <a:extLst>
              <a:ext uri="{FF2B5EF4-FFF2-40B4-BE49-F238E27FC236}">
                <a16:creationId xmlns:a16="http://schemas.microsoft.com/office/drawing/2014/main" id="{B86F3212-9435-5EEB-B19C-033F5C805F82}"/>
              </a:ext>
            </a:extLst>
          </p:cNvPr>
          <p:cNvSpPr/>
          <p:nvPr/>
        </p:nvSpPr>
        <p:spPr>
          <a:xfrm>
            <a:off x="8690607" y="5175327"/>
            <a:ext cx="1285649" cy="667422"/>
          </a:xfrm>
          <a:custGeom>
            <a:avLst/>
            <a:gdLst>
              <a:gd name="connsiteX0" fmla="*/ 34293 w 1285649"/>
              <a:gd name="connsiteY0" fmla="*/ 63423 h 667422"/>
              <a:gd name="connsiteX1" fmla="*/ 496256 w 1285649"/>
              <a:gd name="connsiteY1" fmla="*/ 6273 h 667422"/>
              <a:gd name="connsiteX2" fmla="*/ 953456 w 1285649"/>
              <a:gd name="connsiteY2" fmla="*/ 153911 h 667422"/>
              <a:gd name="connsiteX3" fmla="*/ 1215393 w 1285649"/>
              <a:gd name="connsiteY3" fmla="*/ 258686 h 667422"/>
              <a:gd name="connsiteX4" fmla="*/ 1277306 w 1285649"/>
              <a:gd name="connsiteY4" fmla="*/ 592061 h 667422"/>
              <a:gd name="connsiteX5" fmla="*/ 1067756 w 1285649"/>
              <a:gd name="connsiteY5" fmla="*/ 663498 h 667422"/>
              <a:gd name="connsiteX6" fmla="*/ 510543 w 1285649"/>
              <a:gd name="connsiteY6" fmla="*/ 515861 h 667422"/>
              <a:gd name="connsiteX7" fmla="*/ 86681 w 1285649"/>
              <a:gd name="connsiteY7" fmla="*/ 382511 h 667422"/>
              <a:gd name="connsiteX8" fmla="*/ 34293 w 1285649"/>
              <a:gd name="connsiteY8" fmla="*/ 63423 h 66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649" h="667422">
                <a:moveTo>
                  <a:pt x="34293" y="63423"/>
                </a:moveTo>
                <a:cubicBezTo>
                  <a:pt x="102555" y="717"/>
                  <a:pt x="343062" y="-8808"/>
                  <a:pt x="496256" y="6273"/>
                </a:cubicBezTo>
                <a:cubicBezTo>
                  <a:pt x="649450" y="21354"/>
                  <a:pt x="833600" y="111842"/>
                  <a:pt x="953456" y="153911"/>
                </a:cubicBezTo>
                <a:cubicBezTo>
                  <a:pt x="1073312" y="195980"/>
                  <a:pt x="1161418" y="185661"/>
                  <a:pt x="1215393" y="258686"/>
                </a:cubicBezTo>
                <a:cubicBezTo>
                  <a:pt x="1269368" y="331711"/>
                  <a:pt x="1301912" y="524592"/>
                  <a:pt x="1277306" y="592061"/>
                </a:cubicBezTo>
                <a:cubicBezTo>
                  <a:pt x="1252700" y="659530"/>
                  <a:pt x="1195550" y="676198"/>
                  <a:pt x="1067756" y="663498"/>
                </a:cubicBezTo>
                <a:cubicBezTo>
                  <a:pt x="939962" y="650798"/>
                  <a:pt x="674055" y="562692"/>
                  <a:pt x="510543" y="515861"/>
                </a:cubicBezTo>
                <a:cubicBezTo>
                  <a:pt x="347031" y="469030"/>
                  <a:pt x="165262" y="453155"/>
                  <a:pt x="86681" y="382511"/>
                </a:cubicBezTo>
                <a:cubicBezTo>
                  <a:pt x="8100" y="311867"/>
                  <a:pt x="-33969" y="126129"/>
                  <a:pt x="34293" y="63423"/>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Forme libre : forme 38">
            <a:extLst>
              <a:ext uri="{FF2B5EF4-FFF2-40B4-BE49-F238E27FC236}">
                <a16:creationId xmlns:a16="http://schemas.microsoft.com/office/drawing/2014/main" id="{5FD10A20-CF8D-B7C1-9CF3-04D298BD2B6B}"/>
              </a:ext>
            </a:extLst>
          </p:cNvPr>
          <p:cNvSpPr/>
          <p:nvPr/>
        </p:nvSpPr>
        <p:spPr>
          <a:xfrm>
            <a:off x="10143238" y="1155889"/>
            <a:ext cx="1182001" cy="2290621"/>
          </a:xfrm>
          <a:custGeom>
            <a:avLst/>
            <a:gdLst>
              <a:gd name="connsiteX0" fmla="*/ 429512 w 1182001"/>
              <a:gd name="connsiteY0" fmla="*/ 2263586 h 2290621"/>
              <a:gd name="connsiteX1" fmla="*/ 129475 w 1182001"/>
              <a:gd name="connsiteY1" fmla="*/ 2239774 h 2290621"/>
              <a:gd name="connsiteX2" fmla="*/ 887 w 1182001"/>
              <a:gd name="connsiteY2" fmla="*/ 1906399 h 2290621"/>
              <a:gd name="connsiteX3" fmla="*/ 77087 w 1182001"/>
              <a:gd name="connsiteY3" fmla="*/ 1306324 h 2290621"/>
              <a:gd name="connsiteX4" fmla="*/ 162812 w 1182001"/>
              <a:gd name="connsiteY4" fmla="*/ 644336 h 2290621"/>
              <a:gd name="connsiteX5" fmla="*/ 315212 w 1182001"/>
              <a:gd name="connsiteY5" fmla="*/ 20449 h 2290621"/>
              <a:gd name="connsiteX6" fmla="*/ 648587 w 1182001"/>
              <a:gd name="connsiteY6" fmla="*/ 201424 h 2290621"/>
              <a:gd name="connsiteX7" fmla="*/ 1062925 w 1182001"/>
              <a:gd name="connsiteY7" fmla="*/ 701486 h 2290621"/>
              <a:gd name="connsiteX8" fmla="*/ 1181987 w 1182001"/>
              <a:gd name="connsiteY8" fmla="*/ 1411099 h 2290621"/>
              <a:gd name="connsiteX9" fmla="*/ 1058162 w 1182001"/>
              <a:gd name="connsiteY9" fmla="*/ 1987361 h 2290621"/>
              <a:gd name="connsiteX10" fmla="*/ 429512 w 1182001"/>
              <a:gd name="connsiteY10" fmla="*/ 2263586 h 229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2001" h="2290621">
                <a:moveTo>
                  <a:pt x="429512" y="2263586"/>
                </a:moveTo>
                <a:cubicBezTo>
                  <a:pt x="274731" y="2305655"/>
                  <a:pt x="200912" y="2299305"/>
                  <a:pt x="129475" y="2239774"/>
                </a:cubicBezTo>
                <a:cubicBezTo>
                  <a:pt x="58038" y="2180243"/>
                  <a:pt x="9618" y="2061974"/>
                  <a:pt x="887" y="1906399"/>
                </a:cubicBezTo>
                <a:cubicBezTo>
                  <a:pt x="-7844" y="1750824"/>
                  <a:pt x="50099" y="1516668"/>
                  <a:pt x="77087" y="1306324"/>
                </a:cubicBezTo>
                <a:cubicBezTo>
                  <a:pt x="104075" y="1095980"/>
                  <a:pt x="123124" y="858649"/>
                  <a:pt x="162812" y="644336"/>
                </a:cubicBezTo>
                <a:cubicBezTo>
                  <a:pt x="202500" y="430023"/>
                  <a:pt x="234250" y="94268"/>
                  <a:pt x="315212" y="20449"/>
                </a:cubicBezTo>
                <a:cubicBezTo>
                  <a:pt x="396174" y="-53370"/>
                  <a:pt x="523968" y="87918"/>
                  <a:pt x="648587" y="201424"/>
                </a:cubicBezTo>
                <a:cubicBezTo>
                  <a:pt x="773206" y="314930"/>
                  <a:pt x="974025" y="499874"/>
                  <a:pt x="1062925" y="701486"/>
                </a:cubicBezTo>
                <a:cubicBezTo>
                  <a:pt x="1151825" y="903098"/>
                  <a:pt x="1182781" y="1196786"/>
                  <a:pt x="1181987" y="1411099"/>
                </a:cubicBezTo>
                <a:cubicBezTo>
                  <a:pt x="1181193" y="1625411"/>
                  <a:pt x="1183574" y="1846074"/>
                  <a:pt x="1058162" y="1987361"/>
                </a:cubicBezTo>
                <a:cubicBezTo>
                  <a:pt x="932750" y="2128648"/>
                  <a:pt x="584293" y="2221517"/>
                  <a:pt x="429512" y="226358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Forme libre : forme 39">
            <a:extLst>
              <a:ext uri="{FF2B5EF4-FFF2-40B4-BE49-F238E27FC236}">
                <a16:creationId xmlns:a16="http://schemas.microsoft.com/office/drawing/2014/main" id="{6B6916A6-ED95-B7DA-3AE5-7D1BA0E2DFAF}"/>
              </a:ext>
            </a:extLst>
          </p:cNvPr>
          <p:cNvSpPr/>
          <p:nvPr/>
        </p:nvSpPr>
        <p:spPr>
          <a:xfrm>
            <a:off x="7858125" y="4860801"/>
            <a:ext cx="838200" cy="125537"/>
          </a:xfrm>
          <a:custGeom>
            <a:avLst/>
            <a:gdLst>
              <a:gd name="connsiteX0" fmla="*/ 0 w 838200"/>
              <a:gd name="connsiteY0" fmla="*/ 87437 h 125537"/>
              <a:gd name="connsiteX1" fmla="*/ 33338 w 838200"/>
              <a:gd name="connsiteY1" fmla="*/ 25524 h 125537"/>
              <a:gd name="connsiteX2" fmla="*/ 114300 w 838200"/>
              <a:gd name="connsiteY2" fmla="*/ 49337 h 125537"/>
              <a:gd name="connsiteX3" fmla="*/ 257175 w 838200"/>
              <a:gd name="connsiteY3" fmla="*/ 20762 h 125537"/>
              <a:gd name="connsiteX4" fmla="*/ 490538 w 838200"/>
              <a:gd name="connsiteY4" fmla="*/ 6474 h 125537"/>
              <a:gd name="connsiteX5" fmla="*/ 666750 w 838200"/>
              <a:gd name="connsiteY5" fmla="*/ 1712 h 125537"/>
              <a:gd name="connsiteX6" fmla="*/ 747713 w 838200"/>
              <a:gd name="connsiteY6" fmla="*/ 35049 h 125537"/>
              <a:gd name="connsiteX7" fmla="*/ 795338 w 838200"/>
              <a:gd name="connsiteY7" fmla="*/ 92199 h 125537"/>
              <a:gd name="connsiteX8" fmla="*/ 838200 w 838200"/>
              <a:gd name="connsiteY8" fmla="*/ 125537 h 1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125537">
                <a:moveTo>
                  <a:pt x="0" y="87437"/>
                </a:moveTo>
                <a:cubicBezTo>
                  <a:pt x="7144" y="59655"/>
                  <a:pt x="14288" y="31874"/>
                  <a:pt x="33338" y="25524"/>
                </a:cubicBezTo>
                <a:cubicBezTo>
                  <a:pt x="52388" y="19174"/>
                  <a:pt x="76994" y="50131"/>
                  <a:pt x="114300" y="49337"/>
                </a:cubicBezTo>
                <a:cubicBezTo>
                  <a:pt x="151606" y="48543"/>
                  <a:pt x="194469" y="27906"/>
                  <a:pt x="257175" y="20762"/>
                </a:cubicBezTo>
                <a:cubicBezTo>
                  <a:pt x="319881" y="13618"/>
                  <a:pt x="422276" y="9649"/>
                  <a:pt x="490538" y="6474"/>
                </a:cubicBezTo>
                <a:cubicBezTo>
                  <a:pt x="558800" y="3299"/>
                  <a:pt x="623888" y="-3051"/>
                  <a:pt x="666750" y="1712"/>
                </a:cubicBezTo>
                <a:cubicBezTo>
                  <a:pt x="709613" y="6474"/>
                  <a:pt x="726282" y="19968"/>
                  <a:pt x="747713" y="35049"/>
                </a:cubicBezTo>
                <a:cubicBezTo>
                  <a:pt x="769144" y="50130"/>
                  <a:pt x="780257" y="77118"/>
                  <a:pt x="795338" y="92199"/>
                </a:cubicBezTo>
                <a:cubicBezTo>
                  <a:pt x="810419" y="107280"/>
                  <a:pt x="824309" y="116408"/>
                  <a:pt x="838200" y="125537"/>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Forme libre : forme 40">
            <a:extLst>
              <a:ext uri="{FF2B5EF4-FFF2-40B4-BE49-F238E27FC236}">
                <a16:creationId xmlns:a16="http://schemas.microsoft.com/office/drawing/2014/main" id="{78F355B9-B360-FD7C-317A-66BA9F44591E}"/>
              </a:ext>
            </a:extLst>
          </p:cNvPr>
          <p:cNvSpPr/>
          <p:nvPr/>
        </p:nvSpPr>
        <p:spPr>
          <a:xfrm>
            <a:off x="9267825" y="2747963"/>
            <a:ext cx="152400" cy="133350"/>
          </a:xfrm>
          <a:custGeom>
            <a:avLst/>
            <a:gdLst>
              <a:gd name="connsiteX0" fmla="*/ 152400 w 152400"/>
              <a:gd name="connsiteY0" fmla="*/ 133350 h 133350"/>
              <a:gd name="connsiteX1" fmla="*/ 66675 w 152400"/>
              <a:gd name="connsiteY1" fmla="*/ 109537 h 133350"/>
              <a:gd name="connsiteX2" fmla="*/ 9525 w 152400"/>
              <a:gd name="connsiteY2" fmla="*/ 80962 h 133350"/>
              <a:gd name="connsiteX3" fmla="*/ 38100 w 152400"/>
              <a:gd name="connsiteY3" fmla="*/ 66675 h 133350"/>
              <a:gd name="connsiteX4" fmla="*/ 33338 w 152400"/>
              <a:gd name="connsiteY4" fmla="*/ 23812 h 133350"/>
              <a:gd name="connsiteX5" fmla="*/ 0 w 152400"/>
              <a:gd name="connsiteY5"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33350">
                <a:moveTo>
                  <a:pt x="152400" y="133350"/>
                </a:moveTo>
                <a:cubicBezTo>
                  <a:pt x="121443" y="125809"/>
                  <a:pt x="90487" y="118268"/>
                  <a:pt x="66675" y="109537"/>
                </a:cubicBezTo>
                <a:cubicBezTo>
                  <a:pt x="42863" y="100806"/>
                  <a:pt x="14287" y="88106"/>
                  <a:pt x="9525" y="80962"/>
                </a:cubicBezTo>
                <a:cubicBezTo>
                  <a:pt x="4763" y="73818"/>
                  <a:pt x="34131" y="76200"/>
                  <a:pt x="38100" y="66675"/>
                </a:cubicBezTo>
                <a:cubicBezTo>
                  <a:pt x="42069" y="57150"/>
                  <a:pt x="39688" y="34924"/>
                  <a:pt x="33338" y="23812"/>
                </a:cubicBezTo>
                <a:cubicBezTo>
                  <a:pt x="26988" y="12700"/>
                  <a:pt x="13494" y="6350"/>
                  <a:pt x="0"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Forme libre : forme 41">
            <a:extLst>
              <a:ext uri="{FF2B5EF4-FFF2-40B4-BE49-F238E27FC236}">
                <a16:creationId xmlns:a16="http://schemas.microsoft.com/office/drawing/2014/main" id="{A6357215-299E-FACF-3787-E1B308620157}"/>
              </a:ext>
            </a:extLst>
          </p:cNvPr>
          <p:cNvSpPr/>
          <p:nvPr/>
        </p:nvSpPr>
        <p:spPr>
          <a:xfrm>
            <a:off x="9224685" y="2838450"/>
            <a:ext cx="57428" cy="104775"/>
          </a:xfrm>
          <a:custGeom>
            <a:avLst/>
            <a:gdLst>
              <a:gd name="connsiteX0" fmla="*/ 57428 w 57428"/>
              <a:gd name="connsiteY0" fmla="*/ 0 h 104775"/>
              <a:gd name="connsiteX1" fmla="*/ 5040 w 57428"/>
              <a:gd name="connsiteY1" fmla="*/ 47625 h 104775"/>
              <a:gd name="connsiteX2" fmla="*/ 5040 w 57428"/>
              <a:gd name="connsiteY2" fmla="*/ 104775 h 104775"/>
            </a:gdLst>
            <a:ahLst/>
            <a:cxnLst>
              <a:cxn ang="0">
                <a:pos x="connsiteX0" y="connsiteY0"/>
              </a:cxn>
              <a:cxn ang="0">
                <a:pos x="connsiteX1" y="connsiteY1"/>
              </a:cxn>
              <a:cxn ang="0">
                <a:pos x="connsiteX2" y="connsiteY2"/>
              </a:cxn>
            </a:cxnLst>
            <a:rect l="l" t="t" r="r" b="b"/>
            <a:pathLst>
              <a:path w="57428" h="104775">
                <a:moveTo>
                  <a:pt x="57428" y="0"/>
                </a:moveTo>
                <a:cubicBezTo>
                  <a:pt x="35599" y="15081"/>
                  <a:pt x="13771" y="30163"/>
                  <a:pt x="5040" y="47625"/>
                </a:cubicBezTo>
                <a:cubicBezTo>
                  <a:pt x="-3691" y="65087"/>
                  <a:pt x="674" y="84931"/>
                  <a:pt x="5040" y="104775"/>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Forme libre : forme 42">
            <a:extLst>
              <a:ext uri="{FF2B5EF4-FFF2-40B4-BE49-F238E27FC236}">
                <a16:creationId xmlns:a16="http://schemas.microsoft.com/office/drawing/2014/main" id="{00BC9511-0090-3612-9DAD-37380D39EB96}"/>
              </a:ext>
            </a:extLst>
          </p:cNvPr>
          <p:cNvSpPr/>
          <p:nvPr/>
        </p:nvSpPr>
        <p:spPr>
          <a:xfrm>
            <a:off x="8258175" y="5038699"/>
            <a:ext cx="304800" cy="95276"/>
          </a:xfrm>
          <a:custGeom>
            <a:avLst/>
            <a:gdLst>
              <a:gd name="connsiteX0" fmla="*/ 0 w 304800"/>
              <a:gd name="connsiteY0" fmla="*/ 71464 h 95276"/>
              <a:gd name="connsiteX1" fmla="*/ 57150 w 304800"/>
              <a:gd name="connsiteY1" fmla="*/ 28601 h 95276"/>
              <a:gd name="connsiteX2" fmla="*/ 142875 w 304800"/>
              <a:gd name="connsiteY2" fmla="*/ 26 h 95276"/>
              <a:gd name="connsiteX3" fmla="*/ 233363 w 304800"/>
              <a:gd name="connsiteY3" fmla="*/ 33364 h 95276"/>
              <a:gd name="connsiteX4" fmla="*/ 304800 w 304800"/>
              <a:gd name="connsiteY4" fmla="*/ 95276 h 9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95276">
                <a:moveTo>
                  <a:pt x="0" y="71464"/>
                </a:moveTo>
                <a:cubicBezTo>
                  <a:pt x="16669" y="55985"/>
                  <a:pt x="33338" y="40507"/>
                  <a:pt x="57150" y="28601"/>
                </a:cubicBezTo>
                <a:cubicBezTo>
                  <a:pt x="80962" y="16695"/>
                  <a:pt x="113506" y="-768"/>
                  <a:pt x="142875" y="26"/>
                </a:cubicBezTo>
                <a:cubicBezTo>
                  <a:pt x="172244" y="820"/>
                  <a:pt x="206376" y="17489"/>
                  <a:pt x="233363" y="33364"/>
                </a:cubicBezTo>
                <a:cubicBezTo>
                  <a:pt x="260351" y="49239"/>
                  <a:pt x="282575" y="72257"/>
                  <a:pt x="304800" y="95276"/>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Forme libre : forme 43">
            <a:extLst>
              <a:ext uri="{FF2B5EF4-FFF2-40B4-BE49-F238E27FC236}">
                <a16:creationId xmlns:a16="http://schemas.microsoft.com/office/drawing/2014/main" id="{4908B7AE-B327-61BF-4E4B-3CB992FE8DE1}"/>
              </a:ext>
            </a:extLst>
          </p:cNvPr>
          <p:cNvSpPr/>
          <p:nvPr/>
        </p:nvSpPr>
        <p:spPr>
          <a:xfrm>
            <a:off x="8358188" y="4900613"/>
            <a:ext cx="33337" cy="128587"/>
          </a:xfrm>
          <a:custGeom>
            <a:avLst/>
            <a:gdLst>
              <a:gd name="connsiteX0" fmla="*/ 33337 w 33337"/>
              <a:gd name="connsiteY0" fmla="*/ 128587 h 128587"/>
              <a:gd name="connsiteX1" fmla="*/ 9525 w 33337"/>
              <a:gd name="connsiteY1" fmla="*/ 71437 h 128587"/>
              <a:gd name="connsiteX2" fmla="*/ 0 w 33337"/>
              <a:gd name="connsiteY2" fmla="*/ 0 h 128587"/>
            </a:gdLst>
            <a:ahLst/>
            <a:cxnLst>
              <a:cxn ang="0">
                <a:pos x="connsiteX0" y="connsiteY0"/>
              </a:cxn>
              <a:cxn ang="0">
                <a:pos x="connsiteX1" y="connsiteY1"/>
              </a:cxn>
              <a:cxn ang="0">
                <a:pos x="connsiteX2" y="connsiteY2"/>
              </a:cxn>
            </a:cxnLst>
            <a:rect l="l" t="t" r="r" b="b"/>
            <a:pathLst>
              <a:path w="33337" h="128587">
                <a:moveTo>
                  <a:pt x="33337" y="128587"/>
                </a:moveTo>
                <a:cubicBezTo>
                  <a:pt x="24209" y="110727"/>
                  <a:pt x="15081" y="92868"/>
                  <a:pt x="9525" y="71437"/>
                </a:cubicBezTo>
                <a:cubicBezTo>
                  <a:pt x="3969" y="50006"/>
                  <a:pt x="1984" y="25003"/>
                  <a:pt x="0"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Forme libre : forme 44">
            <a:extLst>
              <a:ext uri="{FF2B5EF4-FFF2-40B4-BE49-F238E27FC236}">
                <a16:creationId xmlns:a16="http://schemas.microsoft.com/office/drawing/2014/main" id="{83AA0C4A-932A-51D3-0258-BA190EDFE38A}"/>
              </a:ext>
            </a:extLst>
          </p:cNvPr>
          <p:cNvSpPr/>
          <p:nvPr/>
        </p:nvSpPr>
        <p:spPr>
          <a:xfrm>
            <a:off x="9070182" y="4895850"/>
            <a:ext cx="23263" cy="204788"/>
          </a:xfrm>
          <a:custGeom>
            <a:avLst/>
            <a:gdLst>
              <a:gd name="connsiteX0" fmla="*/ 21431 w 23263"/>
              <a:gd name="connsiteY0" fmla="*/ 204788 h 204788"/>
              <a:gd name="connsiteX1" fmla="*/ 21431 w 23263"/>
              <a:gd name="connsiteY1" fmla="*/ 119063 h 204788"/>
              <a:gd name="connsiteX2" fmla="*/ 2381 w 23263"/>
              <a:gd name="connsiteY2" fmla="*/ 80963 h 204788"/>
              <a:gd name="connsiteX3" fmla="*/ 2381 w 23263"/>
              <a:gd name="connsiteY3" fmla="*/ 28575 h 204788"/>
              <a:gd name="connsiteX4" fmla="*/ 21431 w 23263"/>
              <a:gd name="connsiteY4" fmla="*/ 0 h 20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3" h="204788">
                <a:moveTo>
                  <a:pt x="21431" y="204788"/>
                </a:moveTo>
                <a:cubicBezTo>
                  <a:pt x="23018" y="172244"/>
                  <a:pt x="24606" y="139700"/>
                  <a:pt x="21431" y="119063"/>
                </a:cubicBezTo>
                <a:cubicBezTo>
                  <a:pt x="18256" y="98425"/>
                  <a:pt x="5556" y="96044"/>
                  <a:pt x="2381" y="80963"/>
                </a:cubicBezTo>
                <a:cubicBezTo>
                  <a:pt x="-794" y="65882"/>
                  <a:pt x="-794" y="42069"/>
                  <a:pt x="2381" y="28575"/>
                </a:cubicBezTo>
                <a:cubicBezTo>
                  <a:pt x="5556" y="15081"/>
                  <a:pt x="13493" y="7540"/>
                  <a:pt x="21431"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Forme libre : forme 45">
            <a:extLst>
              <a:ext uri="{FF2B5EF4-FFF2-40B4-BE49-F238E27FC236}">
                <a16:creationId xmlns:a16="http://schemas.microsoft.com/office/drawing/2014/main" id="{41A2AE84-852E-88AB-86DD-1B28ABF16F02}"/>
              </a:ext>
            </a:extLst>
          </p:cNvPr>
          <p:cNvSpPr/>
          <p:nvPr/>
        </p:nvSpPr>
        <p:spPr>
          <a:xfrm>
            <a:off x="9205913" y="4891088"/>
            <a:ext cx="61912" cy="209550"/>
          </a:xfrm>
          <a:custGeom>
            <a:avLst/>
            <a:gdLst>
              <a:gd name="connsiteX0" fmla="*/ 0 w 61912"/>
              <a:gd name="connsiteY0" fmla="*/ 209550 h 209550"/>
              <a:gd name="connsiteX1" fmla="*/ 28575 w 61912"/>
              <a:gd name="connsiteY1" fmla="*/ 147637 h 209550"/>
              <a:gd name="connsiteX2" fmla="*/ 33337 w 61912"/>
              <a:gd name="connsiteY2" fmla="*/ 100012 h 209550"/>
              <a:gd name="connsiteX3" fmla="*/ 42862 w 61912"/>
              <a:gd name="connsiteY3" fmla="*/ 33337 h 209550"/>
              <a:gd name="connsiteX4" fmla="*/ 61912 w 61912"/>
              <a:gd name="connsiteY4" fmla="*/ 0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209550">
                <a:moveTo>
                  <a:pt x="0" y="209550"/>
                </a:moveTo>
                <a:cubicBezTo>
                  <a:pt x="11509" y="187721"/>
                  <a:pt x="23019" y="165893"/>
                  <a:pt x="28575" y="147637"/>
                </a:cubicBezTo>
                <a:cubicBezTo>
                  <a:pt x="34131" y="129381"/>
                  <a:pt x="30956" y="119062"/>
                  <a:pt x="33337" y="100012"/>
                </a:cubicBezTo>
                <a:cubicBezTo>
                  <a:pt x="35718" y="80962"/>
                  <a:pt x="38100" y="50006"/>
                  <a:pt x="42862" y="33337"/>
                </a:cubicBezTo>
                <a:cubicBezTo>
                  <a:pt x="47625" y="16668"/>
                  <a:pt x="54768" y="8334"/>
                  <a:pt x="61912"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e 4">
            <a:extLst>
              <a:ext uri="{FF2B5EF4-FFF2-40B4-BE49-F238E27FC236}">
                <a16:creationId xmlns:a16="http://schemas.microsoft.com/office/drawing/2014/main" id="{92AB0159-541A-8F22-DA79-1ABCB4BACD5F}"/>
              </a:ext>
            </a:extLst>
          </p:cNvPr>
          <p:cNvGrpSpPr/>
          <p:nvPr/>
        </p:nvGrpSpPr>
        <p:grpSpPr>
          <a:xfrm>
            <a:off x="3964564" y="5675694"/>
            <a:ext cx="2477404" cy="991202"/>
            <a:chOff x="491849" y="1022108"/>
            <a:chExt cx="3071975" cy="1282932"/>
          </a:xfrm>
        </p:grpSpPr>
        <p:pic>
          <p:nvPicPr>
            <p:cNvPr id="49" name="Image 48">
              <a:extLst>
                <a:ext uri="{FF2B5EF4-FFF2-40B4-BE49-F238E27FC236}">
                  <a16:creationId xmlns:a16="http://schemas.microsoft.com/office/drawing/2014/main" id="{0FCCBD0D-2008-997F-A110-E73D46303376}"/>
                </a:ext>
              </a:extLst>
            </p:cNvPr>
            <p:cNvPicPr>
              <a:picLocks noChangeAspect="1"/>
            </p:cNvPicPr>
            <p:nvPr/>
          </p:nvPicPr>
          <p:blipFill>
            <a:blip r:embed="rId3"/>
            <a:stretch>
              <a:fillRect/>
            </a:stretch>
          </p:blipFill>
          <p:spPr>
            <a:xfrm>
              <a:off x="491849" y="1022108"/>
              <a:ext cx="3071975" cy="1282932"/>
            </a:xfrm>
            <a:prstGeom prst="rect">
              <a:avLst/>
            </a:prstGeom>
          </p:spPr>
        </p:pic>
        <p:cxnSp>
          <p:nvCxnSpPr>
            <p:cNvPr id="51" name="Connecteur droit 50">
              <a:extLst>
                <a:ext uri="{FF2B5EF4-FFF2-40B4-BE49-F238E27FC236}">
                  <a16:creationId xmlns:a16="http://schemas.microsoft.com/office/drawing/2014/main" id="{78B82F86-F995-440A-989C-3EE86B90B234}"/>
                </a:ext>
              </a:extLst>
            </p:cNvPr>
            <p:cNvCxnSpPr/>
            <p:nvPr/>
          </p:nvCxnSpPr>
          <p:spPr>
            <a:xfrm>
              <a:off x="558771" y="1475259"/>
              <a:ext cx="475253" cy="0"/>
            </a:xfrm>
            <a:prstGeom prst="line">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52" name="Forme libre : forme 51">
            <a:extLst>
              <a:ext uri="{FF2B5EF4-FFF2-40B4-BE49-F238E27FC236}">
                <a16:creationId xmlns:a16="http://schemas.microsoft.com/office/drawing/2014/main" id="{D6A78071-B130-8765-4A37-D21FCEF5D58B}"/>
              </a:ext>
            </a:extLst>
          </p:cNvPr>
          <p:cNvSpPr/>
          <p:nvPr/>
        </p:nvSpPr>
        <p:spPr>
          <a:xfrm>
            <a:off x="280658" y="6052447"/>
            <a:ext cx="341436" cy="406880"/>
          </a:xfrm>
          <a:custGeom>
            <a:avLst/>
            <a:gdLst>
              <a:gd name="connsiteX0" fmla="*/ 102581 w 341436"/>
              <a:gd name="connsiteY0" fmla="*/ 120909 h 406880"/>
              <a:gd name="connsiteX1" fmla="*/ 251668 w 341436"/>
              <a:gd name="connsiteY1" fmla="*/ 1639 h 406880"/>
              <a:gd name="connsiteX2" fmla="*/ 341120 w 341436"/>
              <a:gd name="connsiteY2" fmla="*/ 200422 h 406880"/>
              <a:gd name="connsiteX3" fmla="*/ 221851 w 341436"/>
              <a:gd name="connsiteY3" fmla="*/ 379326 h 406880"/>
              <a:gd name="connsiteX4" fmla="*/ 3190 w 341436"/>
              <a:gd name="connsiteY4" fmla="*/ 379326 h 406880"/>
              <a:gd name="connsiteX5" fmla="*/ 102581 w 341436"/>
              <a:gd name="connsiteY5" fmla="*/ 120909 h 4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36" h="406880">
                <a:moveTo>
                  <a:pt x="102581" y="120909"/>
                </a:moveTo>
                <a:cubicBezTo>
                  <a:pt x="143994" y="57961"/>
                  <a:pt x="211912" y="-11613"/>
                  <a:pt x="251668" y="1639"/>
                </a:cubicBezTo>
                <a:cubicBezTo>
                  <a:pt x="291424" y="14891"/>
                  <a:pt x="346089" y="137474"/>
                  <a:pt x="341120" y="200422"/>
                </a:cubicBezTo>
                <a:cubicBezTo>
                  <a:pt x="336151" y="263370"/>
                  <a:pt x="278173" y="349509"/>
                  <a:pt x="221851" y="379326"/>
                </a:cubicBezTo>
                <a:cubicBezTo>
                  <a:pt x="165529" y="409143"/>
                  <a:pt x="23068" y="422395"/>
                  <a:pt x="3190" y="379326"/>
                </a:cubicBezTo>
                <a:cubicBezTo>
                  <a:pt x="-16688" y="336257"/>
                  <a:pt x="61168" y="183857"/>
                  <a:pt x="102581" y="120909"/>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CC9395F6-BAF7-7E0D-F0C3-A6B7E60C337D}"/>
              </a:ext>
            </a:extLst>
          </p:cNvPr>
          <p:cNvSpPr txBox="1"/>
          <p:nvPr/>
        </p:nvSpPr>
        <p:spPr>
          <a:xfrm>
            <a:off x="280658" y="995882"/>
            <a:ext cx="3463843" cy="4770537"/>
          </a:xfrm>
          <a:prstGeom prst="rect">
            <a:avLst/>
          </a:prstGeom>
          <a:noFill/>
        </p:spPr>
        <p:txBody>
          <a:bodyPr wrap="square" rtlCol="0">
            <a:spAutoFit/>
          </a:bodyPr>
          <a:lstStyle/>
          <a:p>
            <a:pPr algn="just"/>
            <a:r>
              <a:rPr lang="fr-FR" sz="1600" dirty="0">
                <a:solidFill>
                  <a:srgbClr val="000000"/>
                </a:solidFill>
              </a:rPr>
              <a:t>Die </a:t>
            </a:r>
            <a:r>
              <a:rPr lang="fr-FR" sz="1600" dirty="0" err="1">
                <a:solidFill>
                  <a:srgbClr val="000000"/>
                </a:solidFill>
              </a:rPr>
              <a:t>Einführung</a:t>
            </a:r>
            <a:r>
              <a:rPr lang="fr-FR" sz="1600" dirty="0">
                <a:solidFill>
                  <a:srgbClr val="000000"/>
                </a:solidFill>
              </a:rPr>
              <a:t> </a:t>
            </a:r>
            <a:r>
              <a:rPr lang="fr-FR" sz="1600" dirty="0" err="1">
                <a:solidFill>
                  <a:srgbClr val="000000"/>
                </a:solidFill>
              </a:rPr>
              <a:t>einer</a:t>
            </a:r>
            <a:r>
              <a:rPr lang="fr-FR" sz="1600" dirty="0">
                <a:solidFill>
                  <a:srgbClr val="000000"/>
                </a:solidFill>
              </a:rPr>
              <a:t> </a:t>
            </a:r>
            <a:r>
              <a:rPr lang="fr-FR" sz="1600" b="1" dirty="0">
                <a:solidFill>
                  <a:srgbClr val="000000"/>
                </a:solidFill>
              </a:rPr>
              <a:t>Tempo-30-Zone</a:t>
            </a:r>
            <a:r>
              <a:rPr lang="fr-FR" sz="1600" b="0" i="0" u="none" strike="noStrike" baseline="0" dirty="0">
                <a:solidFill>
                  <a:srgbClr val="000000"/>
                </a:solidFill>
              </a:rPr>
              <a:t> </a:t>
            </a:r>
            <a:r>
              <a:rPr lang="fr-FR" sz="1600" b="0" i="0" u="none" strike="noStrike" baseline="0" dirty="0" err="1">
                <a:solidFill>
                  <a:srgbClr val="000000"/>
                </a:solidFill>
              </a:rPr>
              <a:t>wird</a:t>
            </a:r>
            <a:r>
              <a:rPr lang="fr-FR" sz="1600" b="0" i="0" u="none" strike="noStrike" baseline="0" dirty="0">
                <a:solidFill>
                  <a:srgbClr val="000000"/>
                </a:solidFill>
              </a:rPr>
              <a:t> </a:t>
            </a:r>
            <a:r>
              <a:rPr lang="fr-FR" sz="1600" b="0" i="0" u="none" strike="noStrike" baseline="0" dirty="0" err="1">
                <a:solidFill>
                  <a:srgbClr val="000000"/>
                </a:solidFill>
              </a:rPr>
              <a:t>als</a:t>
            </a:r>
            <a:r>
              <a:rPr lang="fr-FR" sz="1600" b="0" i="0" u="none" strike="noStrike" baseline="0" dirty="0">
                <a:solidFill>
                  <a:srgbClr val="000000"/>
                </a:solidFill>
              </a:rPr>
              <a:t> </a:t>
            </a:r>
            <a:r>
              <a:rPr lang="fr-FR" sz="1600" b="0" i="0" u="none" strike="noStrike" baseline="0" dirty="0" err="1">
                <a:solidFill>
                  <a:srgbClr val="000000"/>
                </a:solidFill>
              </a:rPr>
              <a:t>Prinzip</a:t>
            </a:r>
            <a:r>
              <a:rPr lang="fr-FR" sz="1600" b="0" i="0" u="none" strike="noStrike" baseline="0" dirty="0">
                <a:solidFill>
                  <a:srgbClr val="000000"/>
                </a:solidFill>
              </a:rPr>
              <a:t> </a:t>
            </a:r>
            <a:r>
              <a:rPr lang="fr-FR" sz="1600" b="0" i="0" u="none" strike="noStrike" baseline="0" dirty="0" err="1">
                <a:solidFill>
                  <a:srgbClr val="000000"/>
                </a:solidFill>
              </a:rPr>
              <a:t>für</a:t>
            </a:r>
            <a:r>
              <a:rPr lang="fr-FR" sz="1600" b="0" i="0" u="none" strike="noStrike" baseline="0" dirty="0">
                <a:solidFill>
                  <a:srgbClr val="000000"/>
                </a:solidFill>
              </a:rPr>
              <a:t> </a:t>
            </a:r>
            <a:r>
              <a:rPr lang="fr-FR" sz="1600" dirty="0">
                <a:solidFill>
                  <a:srgbClr val="000000"/>
                </a:solidFill>
              </a:rPr>
              <a:t>die </a:t>
            </a:r>
            <a:r>
              <a:rPr lang="fr-FR" sz="1600" dirty="0" err="1">
                <a:solidFill>
                  <a:srgbClr val="000000"/>
                </a:solidFill>
              </a:rPr>
              <a:t>Zufahrtstraßen</a:t>
            </a:r>
            <a:r>
              <a:rPr lang="fr-FR" sz="1600" dirty="0">
                <a:solidFill>
                  <a:srgbClr val="000000"/>
                </a:solidFill>
              </a:rPr>
              <a:t> </a:t>
            </a:r>
            <a:r>
              <a:rPr lang="fr-FR" sz="1600" dirty="0" err="1">
                <a:solidFill>
                  <a:srgbClr val="000000"/>
                </a:solidFill>
              </a:rPr>
              <a:t>auf</a:t>
            </a:r>
            <a:r>
              <a:rPr lang="fr-FR" sz="1600" dirty="0">
                <a:solidFill>
                  <a:srgbClr val="000000"/>
                </a:solidFill>
              </a:rPr>
              <a:t> </a:t>
            </a:r>
            <a:r>
              <a:rPr lang="fr-FR" sz="1600" dirty="0" err="1">
                <a:solidFill>
                  <a:srgbClr val="000000"/>
                </a:solidFill>
              </a:rPr>
              <a:t>dem</a:t>
            </a:r>
            <a:r>
              <a:rPr lang="fr-FR" sz="1600" dirty="0">
                <a:solidFill>
                  <a:srgbClr val="000000"/>
                </a:solidFill>
              </a:rPr>
              <a:t> </a:t>
            </a:r>
            <a:r>
              <a:rPr lang="fr-FR" sz="1600" dirty="0" err="1">
                <a:solidFill>
                  <a:srgbClr val="000000"/>
                </a:solidFill>
              </a:rPr>
              <a:t>Gemeindegebiet</a:t>
            </a:r>
            <a:r>
              <a:rPr lang="fr-FR" sz="1600" dirty="0">
                <a:solidFill>
                  <a:srgbClr val="000000"/>
                </a:solidFill>
              </a:rPr>
              <a:t> </a:t>
            </a:r>
            <a:r>
              <a:rPr lang="fr-FR" sz="1600" dirty="0" err="1">
                <a:solidFill>
                  <a:srgbClr val="000000"/>
                </a:solidFill>
              </a:rPr>
              <a:t>empfohlen</a:t>
            </a:r>
            <a:r>
              <a:rPr lang="fr-FR" sz="1600" dirty="0">
                <a:solidFill>
                  <a:srgbClr val="000000"/>
                </a:solidFill>
              </a:rPr>
              <a:t>. </a:t>
            </a:r>
            <a:endParaRPr lang="fr-FR" sz="1600" b="0" i="0" u="none" strike="noStrike" baseline="0" dirty="0">
              <a:solidFill>
                <a:srgbClr val="000000"/>
              </a:solidFill>
            </a:endParaRPr>
          </a:p>
          <a:p>
            <a:pPr algn="just"/>
            <a:endParaRPr lang="fr-FR" sz="1600" dirty="0">
              <a:solidFill>
                <a:srgbClr val="000000"/>
              </a:solidFill>
            </a:endParaRPr>
          </a:p>
          <a:p>
            <a:pPr algn="just"/>
            <a:r>
              <a:rPr lang="fr-FR" sz="1600" dirty="0">
                <a:solidFill>
                  <a:srgbClr val="000000"/>
                </a:solidFill>
              </a:rPr>
              <a:t>Die </a:t>
            </a:r>
            <a:r>
              <a:rPr lang="fr-FR" sz="1600" dirty="0" err="1">
                <a:solidFill>
                  <a:srgbClr val="000000"/>
                </a:solidFill>
              </a:rPr>
              <a:t>Beruhigung</a:t>
            </a:r>
            <a:r>
              <a:rPr lang="fr-FR" sz="1600" dirty="0">
                <a:solidFill>
                  <a:srgbClr val="000000"/>
                </a:solidFill>
              </a:rPr>
              <a:t> der </a:t>
            </a:r>
            <a:r>
              <a:rPr lang="fr-FR" sz="1600" dirty="0" err="1">
                <a:solidFill>
                  <a:srgbClr val="000000"/>
                </a:solidFill>
              </a:rPr>
              <a:t>Viertel</a:t>
            </a:r>
            <a:r>
              <a:rPr lang="fr-FR" sz="1600" dirty="0">
                <a:solidFill>
                  <a:srgbClr val="000000"/>
                </a:solidFill>
              </a:rPr>
              <a:t> </a:t>
            </a:r>
            <a:r>
              <a:rPr lang="fr-FR" sz="1600" dirty="0" err="1">
                <a:solidFill>
                  <a:srgbClr val="000000"/>
                </a:solidFill>
              </a:rPr>
              <a:t>kann</a:t>
            </a:r>
            <a:r>
              <a:rPr lang="fr-FR" sz="1600" dirty="0">
                <a:solidFill>
                  <a:srgbClr val="000000"/>
                </a:solidFill>
              </a:rPr>
              <a:t> in </a:t>
            </a:r>
            <a:r>
              <a:rPr lang="fr-FR" sz="1600" dirty="0" err="1">
                <a:solidFill>
                  <a:srgbClr val="000000"/>
                </a:solidFill>
              </a:rPr>
              <a:t>mehreren</a:t>
            </a:r>
            <a:r>
              <a:rPr lang="fr-FR" sz="1600" dirty="0">
                <a:solidFill>
                  <a:srgbClr val="000000"/>
                </a:solidFill>
              </a:rPr>
              <a:t> </a:t>
            </a:r>
            <a:r>
              <a:rPr lang="fr-FR" sz="1600" b="1" dirty="0" err="1">
                <a:solidFill>
                  <a:srgbClr val="000000"/>
                </a:solidFill>
              </a:rPr>
              <a:t>sukzessiven</a:t>
            </a:r>
            <a:r>
              <a:rPr lang="fr-FR" sz="1600" b="1" dirty="0">
                <a:solidFill>
                  <a:srgbClr val="000000"/>
                </a:solidFill>
              </a:rPr>
              <a:t> </a:t>
            </a:r>
            <a:r>
              <a:rPr lang="fr-FR" sz="1600" b="1" dirty="0" err="1">
                <a:solidFill>
                  <a:srgbClr val="000000"/>
                </a:solidFill>
              </a:rPr>
              <a:t>Etappen</a:t>
            </a:r>
            <a:r>
              <a:rPr lang="fr-FR" sz="1600" b="1" dirty="0">
                <a:solidFill>
                  <a:srgbClr val="000000"/>
                </a:solidFill>
              </a:rPr>
              <a:t> </a:t>
            </a:r>
            <a:r>
              <a:rPr lang="fr-FR" sz="1600" dirty="0">
                <a:solidFill>
                  <a:srgbClr val="000000"/>
                </a:solidFill>
              </a:rPr>
              <a:t>(</a:t>
            </a:r>
            <a:r>
              <a:rPr lang="fr-FR" sz="1600" dirty="0" err="1">
                <a:solidFill>
                  <a:srgbClr val="000000"/>
                </a:solidFill>
              </a:rPr>
              <a:t>über</a:t>
            </a:r>
            <a:r>
              <a:rPr lang="fr-FR" sz="1600" dirty="0">
                <a:solidFill>
                  <a:srgbClr val="000000"/>
                </a:solidFill>
              </a:rPr>
              <a:t> </a:t>
            </a:r>
            <a:r>
              <a:rPr lang="fr-FR" sz="1600" dirty="0" err="1">
                <a:solidFill>
                  <a:srgbClr val="000000"/>
                </a:solidFill>
              </a:rPr>
              <a:t>zehn</a:t>
            </a:r>
            <a:r>
              <a:rPr lang="fr-FR" sz="1600" dirty="0">
                <a:solidFill>
                  <a:srgbClr val="000000"/>
                </a:solidFill>
              </a:rPr>
              <a:t> </a:t>
            </a:r>
            <a:r>
              <a:rPr lang="fr-FR" sz="1600" dirty="0" err="1">
                <a:solidFill>
                  <a:srgbClr val="000000"/>
                </a:solidFill>
              </a:rPr>
              <a:t>Jahre</a:t>
            </a:r>
            <a:r>
              <a:rPr lang="fr-FR" sz="1600" dirty="0">
                <a:solidFill>
                  <a:srgbClr val="000000"/>
                </a:solidFill>
              </a:rPr>
              <a:t>) </a:t>
            </a:r>
            <a:r>
              <a:rPr lang="fr-FR" sz="1600" dirty="0" err="1">
                <a:solidFill>
                  <a:srgbClr val="000000"/>
                </a:solidFill>
              </a:rPr>
              <a:t>erfolgen</a:t>
            </a:r>
            <a:r>
              <a:rPr lang="fr-FR" sz="1600" dirty="0">
                <a:solidFill>
                  <a:srgbClr val="000000"/>
                </a:solidFill>
              </a:rPr>
              <a:t>, in </a:t>
            </a:r>
            <a:r>
              <a:rPr lang="fr-FR" sz="1600" dirty="0" err="1">
                <a:solidFill>
                  <a:srgbClr val="000000"/>
                </a:solidFill>
              </a:rPr>
              <a:t>dem</a:t>
            </a:r>
            <a:r>
              <a:rPr lang="fr-FR" sz="1600" dirty="0">
                <a:solidFill>
                  <a:srgbClr val="000000"/>
                </a:solidFill>
              </a:rPr>
              <a:t> </a:t>
            </a:r>
            <a:r>
              <a:rPr lang="fr-FR" sz="1600" dirty="0" err="1">
                <a:solidFill>
                  <a:srgbClr val="000000"/>
                </a:solidFill>
              </a:rPr>
              <a:t>prioritär</a:t>
            </a:r>
            <a:r>
              <a:rPr lang="fr-FR" sz="1600" dirty="0">
                <a:solidFill>
                  <a:srgbClr val="000000"/>
                </a:solidFill>
              </a:rPr>
              <a:t> </a:t>
            </a:r>
            <a:r>
              <a:rPr lang="fr-FR" sz="1600" dirty="0" err="1">
                <a:solidFill>
                  <a:srgbClr val="000000"/>
                </a:solidFill>
              </a:rPr>
              <a:t>Viertel</a:t>
            </a:r>
            <a:r>
              <a:rPr lang="fr-FR" sz="1600" dirty="0">
                <a:solidFill>
                  <a:srgbClr val="000000"/>
                </a:solidFill>
              </a:rPr>
              <a:t> und </a:t>
            </a:r>
            <a:r>
              <a:rPr lang="fr-FR" sz="1600" dirty="0" err="1">
                <a:solidFill>
                  <a:srgbClr val="000000"/>
                </a:solidFill>
              </a:rPr>
              <a:t>Straßen</a:t>
            </a:r>
            <a:r>
              <a:rPr lang="fr-FR" sz="1600" dirty="0">
                <a:solidFill>
                  <a:srgbClr val="000000"/>
                </a:solidFill>
              </a:rPr>
              <a:t> </a:t>
            </a:r>
            <a:r>
              <a:rPr lang="fr-FR" sz="1600" dirty="0" err="1">
                <a:solidFill>
                  <a:srgbClr val="000000"/>
                </a:solidFill>
              </a:rPr>
              <a:t>bearbeitet</a:t>
            </a:r>
            <a:r>
              <a:rPr lang="fr-FR" sz="1600" dirty="0">
                <a:solidFill>
                  <a:srgbClr val="000000"/>
                </a:solidFill>
              </a:rPr>
              <a:t> </a:t>
            </a:r>
            <a:r>
              <a:rPr lang="fr-FR" sz="1600" dirty="0" err="1">
                <a:solidFill>
                  <a:srgbClr val="000000"/>
                </a:solidFill>
              </a:rPr>
              <a:t>werden</a:t>
            </a:r>
            <a:r>
              <a:rPr lang="fr-FR" sz="1600" dirty="0">
                <a:solidFill>
                  <a:srgbClr val="000000"/>
                </a:solidFill>
              </a:rPr>
              <a:t>, in </a:t>
            </a:r>
            <a:r>
              <a:rPr lang="fr-FR" sz="1600" dirty="0" err="1">
                <a:solidFill>
                  <a:srgbClr val="000000"/>
                </a:solidFill>
              </a:rPr>
              <a:t>denen</a:t>
            </a:r>
            <a:r>
              <a:rPr lang="fr-FR" sz="1600" dirty="0">
                <a:solidFill>
                  <a:srgbClr val="000000"/>
                </a:solidFill>
              </a:rPr>
              <a:t> </a:t>
            </a:r>
            <a:r>
              <a:rPr lang="fr-FR" sz="1600" dirty="0" err="1">
                <a:solidFill>
                  <a:srgbClr val="000000"/>
                </a:solidFill>
              </a:rPr>
              <a:t>wiederholt</a:t>
            </a:r>
            <a:r>
              <a:rPr lang="fr-FR" sz="1600" dirty="0">
                <a:solidFill>
                  <a:srgbClr val="000000"/>
                </a:solidFill>
              </a:rPr>
              <a:t> </a:t>
            </a:r>
            <a:r>
              <a:rPr lang="fr-FR" sz="1600" dirty="0" err="1">
                <a:solidFill>
                  <a:srgbClr val="000000"/>
                </a:solidFill>
              </a:rPr>
              <a:t>Geschwindigkeitsprobleme</a:t>
            </a:r>
            <a:r>
              <a:rPr lang="fr-FR" sz="1600" dirty="0">
                <a:solidFill>
                  <a:srgbClr val="000000"/>
                </a:solidFill>
              </a:rPr>
              <a:t> </a:t>
            </a:r>
            <a:r>
              <a:rPr lang="fr-FR" sz="1600" dirty="0" err="1">
                <a:solidFill>
                  <a:srgbClr val="000000"/>
                </a:solidFill>
              </a:rPr>
              <a:t>auftauchen</a:t>
            </a:r>
            <a:r>
              <a:rPr lang="fr-FR" sz="1600" dirty="0">
                <a:solidFill>
                  <a:srgbClr val="000000"/>
                </a:solidFill>
              </a:rPr>
              <a:t>.  </a:t>
            </a:r>
          </a:p>
          <a:p>
            <a:pPr algn="just"/>
            <a:endParaRPr lang="fr-FR" sz="1600" dirty="0">
              <a:solidFill>
                <a:srgbClr val="000000"/>
              </a:solidFill>
            </a:endParaRPr>
          </a:p>
          <a:p>
            <a:pPr algn="just"/>
            <a:r>
              <a:rPr lang="de-DE" sz="1600" dirty="0"/>
              <a:t>Durch die Verringerung der Geschwindigkeitsunterschiede zwischen den Verkehrsteilnehmern ermöglichen Tempo-30-Zonen Radfahrern ein sicheres Fahren, Fußgängern ein gefahrloses Überqueren der Straße, kurz: Sie regen dazu an, sich angenehm ohne Auto fortzubewegen.</a:t>
            </a:r>
          </a:p>
        </p:txBody>
      </p:sp>
      <p:sp>
        <p:nvSpPr>
          <p:cNvPr id="48" name="Titre 2">
            <a:extLst>
              <a:ext uri="{FF2B5EF4-FFF2-40B4-BE49-F238E27FC236}">
                <a16:creationId xmlns:a16="http://schemas.microsoft.com/office/drawing/2014/main" id="{C2D038F6-84A2-DB46-D33D-4EB961D97F15}"/>
              </a:ext>
            </a:extLst>
          </p:cNvPr>
          <p:cNvSpPr>
            <a:spLocks noGrp="1"/>
          </p:cNvSpPr>
          <p:nvPr>
            <p:ph type="title"/>
          </p:nvPr>
        </p:nvSpPr>
        <p:spPr>
          <a:xfrm>
            <a:off x="838200" y="145008"/>
            <a:ext cx="9133773" cy="547688"/>
          </a:xfrm>
        </p:spPr>
        <p:txBody>
          <a:bodyPr/>
          <a:lstStyle/>
          <a:p>
            <a:r>
              <a:rPr lang="fr-FR" dirty="0" err="1"/>
              <a:t>Wohnviertel</a:t>
            </a:r>
            <a:r>
              <a:rPr lang="fr-FR" dirty="0"/>
              <a:t> </a:t>
            </a:r>
            <a:r>
              <a:rPr lang="fr-FR" dirty="0" err="1"/>
              <a:t>beruhigen</a:t>
            </a:r>
            <a:endParaRPr lang="fr-BE" dirty="0"/>
          </a:p>
        </p:txBody>
      </p:sp>
    </p:spTree>
    <p:extLst>
      <p:ext uri="{BB962C8B-B14F-4D97-AF65-F5344CB8AC3E}">
        <p14:creationId xmlns:p14="http://schemas.microsoft.com/office/powerpoint/2010/main" val="25160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6" grpId="0" animBg="1"/>
      <p:bldP spid="27" grpId="0" animBg="1"/>
      <p:bldP spid="28" grpId="0" animBg="1"/>
      <p:bldP spid="29"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5E0C32-2F6F-2143-FA20-F39B81BA3F4C}"/>
              </a:ext>
            </a:extLst>
          </p:cNvPr>
          <p:cNvPicPr>
            <a:picLocks noChangeAspect="1"/>
          </p:cNvPicPr>
          <p:nvPr/>
        </p:nvPicPr>
        <p:blipFill rotWithShape="1">
          <a:blip r:embed="rId2"/>
          <a:srcRect t="14349"/>
          <a:stretch/>
        </p:blipFill>
        <p:spPr>
          <a:xfrm>
            <a:off x="2092748" y="1983335"/>
            <a:ext cx="8006503" cy="2239485"/>
          </a:xfrm>
          <a:prstGeom prst="rect">
            <a:avLst/>
          </a:prstGeom>
        </p:spPr>
      </p:pic>
      <p:sp>
        <p:nvSpPr>
          <p:cNvPr id="2" name="Espace réservé du numéro de diapositive 1">
            <a:extLst>
              <a:ext uri="{FF2B5EF4-FFF2-40B4-BE49-F238E27FC236}">
                <a16:creationId xmlns:a16="http://schemas.microsoft.com/office/drawing/2014/main" id="{3B54A909-A15D-6FAD-D639-089B57992D52}"/>
              </a:ext>
            </a:extLst>
          </p:cNvPr>
          <p:cNvSpPr>
            <a:spLocks noGrp="1"/>
          </p:cNvSpPr>
          <p:nvPr>
            <p:ph type="sldNum" sz="quarter" idx="7"/>
          </p:nvPr>
        </p:nvSpPr>
        <p:spPr/>
        <p:txBody>
          <a:bodyPr/>
          <a:lstStyle/>
          <a:p>
            <a:fld id="{B6F15528-21DE-4FAA-801E-634DDDAF4B2B}" type="slidenum">
              <a:rPr lang="fr-BE" smtClean="0"/>
              <a:pPr/>
              <a:t>58</a:t>
            </a:fld>
            <a:endParaRPr lang="fr-BE"/>
          </a:p>
        </p:txBody>
      </p:sp>
      <p:sp>
        <p:nvSpPr>
          <p:cNvPr id="4" name="Espace réservé du contenu 3">
            <a:extLst>
              <a:ext uri="{FF2B5EF4-FFF2-40B4-BE49-F238E27FC236}">
                <a16:creationId xmlns:a16="http://schemas.microsoft.com/office/drawing/2014/main" id="{F34D82E3-3174-1752-FD1A-5D58F4B8CFCB}"/>
              </a:ext>
            </a:extLst>
          </p:cNvPr>
          <p:cNvSpPr>
            <a:spLocks noGrp="1"/>
          </p:cNvSpPr>
          <p:nvPr>
            <p:ph idx="10"/>
          </p:nvPr>
        </p:nvSpPr>
        <p:spPr>
          <a:xfrm>
            <a:off x="335359" y="952715"/>
            <a:ext cx="11593287" cy="5594397"/>
          </a:xfrm>
        </p:spPr>
        <p:txBody>
          <a:bodyPr/>
          <a:lstStyle/>
          <a:p>
            <a:pPr marL="0" indent="0">
              <a:buNone/>
            </a:pPr>
            <a:r>
              <a:rPr lang="fr-FR" sz="1800" b="1" dirty="0" err="1">
                <a:solidFill>
                  <a:schemeClr val="accent4"/>
                </a:solidFill>
              </a:rPr>
              <a:t>Unterschiedliche</a:t>
            </a:r>
            <a:r>
              <a:rPr lang="fr-FR" sz="1800" b="1" dirty="0">
                <a:solidFill>
                  <a:schemeClr val="accent4"/>
                </a:solidFill>
              </a:rPr>
              <a:t> </a:t>
            </a:r>
            <a:r>
              <a:rPr lang="fr-FR" sz="1800" b="1" dirty="0" err="1">
                <a:solidFill>
                  <a:schemeClr val="accent4"/>
                </a:solidFill>
              </a:rPr>
              <a:t>Fahrbahnschwellen</a:t>
            </a:r>
            <a:r>
              <a:rPr lang="fr-FR" sz="1800" b="1" dirty="0">
                <a:solidFill>
                  <a:schemeClr val="accent4"/>
                </a:solidFill>
              </a:rPr>
              <a:t> </a:t>
            </a:r>
            <a:r>
              <a:rPr lang="fr-FR" sz="1800" b="1" dirty="0" err="1">
                <a:solidFill>
                  <a:schemeClr val="accent4"/>
                </a:solidFill>
              </a:rPr>
              <a:t>zur</a:t>
            </a:r>
            <a:r>
              <a:rPr lang="fr-FR" sz="1800" b="1" dirty="0">
                <a:solidFill>
                  <a:schemeClr val="accent4"/>
                </a:solidFill>
              </a:rPr>
              <a:t> </a:t>
            </a:r>
            <a:r>
              <a:rPr lang="fr-FR" sz="1800" b="1" dirty="0" err="1">
                <a:solidFill>
                  <a:schemeClr val="accent4"/>
                </a:solidFill>
              </a:rPr>
              <a:t>Einrichtung</a:t>
            </a:r>
            <a:r>
              <a:rPr lang="fr-FR" sz="1800" b="1" dirty="0">
                <a:solidFill>
                  <a:schemeClr val="accent4"/>
                </a:solidFill>
              </a:rPr>
              <a:t> </a:t>
            </a:r>
            <a:r>
              <a:rPr lang="fr-FR" sz="1800" b="1" dirty="0" err="1">
                <a:solidFill>
                  <a:schemeClr val="accent4"/>
                </a:solidFill>
              </a:rPr>
              <a:t>einer</a:t>
            </a:r>
            <a:r>
              <a:rPr lang="fr-FR" sz="1800" b="1" dirty="0">
                <a:solidFill>
                  <a:schemeClr val="accent4"/>
                </a:solidFill>
              </a:rPr>
              <a:t> Tempo-30-Zone</a:t>
            </a:r>
          </a:p>
          <a:p>
            <a:pPr lvl="1"/>
            <a:r>
              <a:rPr lang="fr-FR" sz="1800" dirty="0"/>
              <a:t>Allgemeine </a:t>
            </a:r>
            <a:r>
              <a:rPr lang="fr-FR" sz="1800" dirty="0" err="1"/>
              <a:t>Rechtsvorfahrt</a:t>
            </a:r>
            <a:r>
              <a:rPr lang="fr-FR" sz="1800" dirty="0"/>
              <a:t> (</a:t>
            </a:r>
            <a:r>
              <a:rPr lang="fr-FR" sz="1800" dirty="0" err="1"/>
              <a:t>relativieren</a:t>
            </a:r>
            <a:r>
              <a:rPr lang="fr-FR" sz="1800" dirty="0"/>
              <a:t>, </a:t>
            </a:r>
            <a:r>
              <a:rPr lang="fr-FR" sz="1800" dirty="0" err="1"/>
              <a:t>falls</a:t>
            </a:r>
            <a:r>
              <a:rPr lang="fr-FR" sz="1800" dirty="0"/>
              <a:t> </a:t>
            </a:r>
            <a:r>
              <a:rPr lang="fr-FR" sz="1800" dirty="0" err="1"/>
              <a:t>viele</a:t>
            </a:r>
            <a:r>
              <a:rPr lang="fr-FR" sz="1800" dirty="0"/>
              <a:t> Busse </a:t>
            </a:r>
            <a:r>
              <a:rPr lang="fr-FR" sz="1800" dirty="0" err="1"/>
              <a:t>fahren</a:t>
            </a:r>
            <a:r>
              <a:rPr lang="fr-FR" sz="1800" dirty="0"/>
              <a:t>)</a:t>
            </a:r>
          </a:p>
          <a:p>
            <a:pPr lvl="1"/>
            <a:r>
              <a:rPr lang="fr-FR" sz="1800" dirty="0" err="1"/>
              <a:t>Schwellen</a:t>
            </a:r>
            <a:r>
              <a:rPr lang="fr-FR" sz="1800" dirty="0"/>
              <a:t> mit </a:t>
            </a:r>
            <a:r>
              <a:rPr lang="fr-FR" sz="1800" dirty="0" err="1"/>
              <a:t>vertikalen</a:t>
            </a:r>
            <a:r>
              <a:rPr lang="fr-FR" sz="1800" dirty="0"/>
              <a:t> </a:t>
            </a:r>
            <a:r>
              <a:rPr lang="fr-FR" sz="1800" dirty="0" err="1"/>
              <a:t>Absätzen</a:t>
            </a:r>
            <a:r>
              <a:rPr lang="fr-FR" sz="1800" dirty="0"/>
              <a:t> (</a:t>
            </a:r>
            <a:r>
              <a:rPr lang="fr-FR" sz="1800" dirty="0" err="1"/>
              <a:t>erhöhte</a:t>
            </a:r>
            <a:r>
              <a:rPr lang="fr-FR" sz="1800" dirty="0"/>
              <a:t> </a:t>
            </a:r>
            <a:r>
              <a:rPr lang="fr-FR" sz="1800" dirty="0" err="1"/>
              <a:t>Vorrichtungen</a:t>
            </a:r>
            <a:r>
              <a:rPr lang="fr-FR" sz="1800" dirty="0"/>
              <a:t>)</a:t>
            </a:r>
          </a:p>
          <a:p>
            <a:pPr lvl="1"/>
            <a:r>
              <a:rPr lang="fr-FR" sz="1800" dirty="0" err="1"/>
              <a:t>Fahrbahnschwellen</a:t>
            </a:r>
            <a:r>
              <a:rPr lang="fr-FR" sz="1800" dirty="0"/>
              <a:t> mit </a:t>
            </a:r>
            <a:r>
              <a:rPr lang="fr-FR" sz="1800" dirty="0" err="1"/>
              <a:t>horizontalen</a:t>
            </a:r>
            <a:r>
              <a:rPr lang="fr-FR" sz="1800" dirty="0"/>
              <a:t> </a:t>
            </a:r>
            <a:r>
              <a:rPr lang="fr-FR" sz="1800" dirty="0" err="1"/>
              <a:t>Absätzen</a:t>
            </a:r>
            <a:r>
              <a:rPr lang="fr-FR" sz="1800" dirty="0"/>
              <a:t> (die </a:t>
            </a:r>
            <a:r>
              <a:rPr lang="fr-FR" sz="1800" dirty="0" err="1"/>
              <a:t>Straßentrasse</a:t>
            </a:r>
            <a:r>
              <a:rPr lang="fr-FR" sz="1800" dirty="0"/>
              <a:t> </a:t>
            </a:r>
            <a:r>
              <a:rPr lang="fr-FR" sz="1800" dirty="0" err="1"/>
              <a:t>abändernd</a:t>
            </a:r>
            <a:r>
              <a:rPr lang="fr-FR" sz="1800" dirty="0"/>
              <a:t>)</a:t>
            </a:r>
          </a:p>
          <a:p>
            <a:pPr marL="0" indent="0">
              <a:buNone/>
            </a:pPr>
            <a:endParaRPr lang="fr-FR" sz="1800" dirty="0"/>
          </a:p>
          <a:p>
            <a:pPr>
              <a:buFont typeface="Arial" panose="020B0604020202020204" pitchFamily="34" charset="0"/>
              <a:buChar char="•"/>
            </a:pPr>
            <a:endParaRPr lang="fr-BE" sz="1800" dirty="0"/>
          </a:p>
        </p:txBody>
      </p:sp>
      <p:pic>
        <p:nvPicPr>
          <p:cNvPr id="6" name="Image 5">
            <a:extLst>
              <a:ext uri="{FF2B5EF4-FFF2-40B4-BE49-F238E27FC236}">
                <a16:creationId xmlns:a16="http://schemas.microsoft.com/office/drawing/2014/main" id="{0B0210C6-97A2-B04F-F335-FCA952C67C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37024" y="4144985"/>
            <a:ext cx="3220913" cy="1863995"/>
          </a:xfrm>
          <a:prstGeom prst="rect">
            <a:avLst/>
          </a:prstGeom>
        </p:spPr>
      </p:pic>
      <p:pic>
        <p:nvPicPr>
          <p:cNvPr id="8" name="Image 7">
            <a:extLst>
              <a:ext uri="{FF2B5EF4-FFF2-40B4-BE49-F238E27FC236}">
                <a16:creationId xmlns:a16="http://schemas.microsoft.com/office/drawing/2014/main" id="{3F55B006-9144-CB80-D4BE-D02866752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37424" y="4144985"/>
            <a:ext cx="3419217" cy="1888417"/>
          </a:xfrm>
          <a:prstGeom prst="rect">
            <a:avLst/>
          </a:prstGeom>
        </p:spPr>
      </p:pic>
      <p:pic>
        <p:nvPicPr>
          <p:cNvPr id="2050" name="Picture 2">
            <a:extLst>
              <a:ext uri="{FF2B5EF4-FFF2-40B4-BE49-F238E27FC236}">
                <a16:creationId xmlns:a16="http://schemas.microsoft.com/office/drawing/2014/main" id="{9768C161-C767-0028-225E-1E2FC032CC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11" r="11842"/>
          <a:stretch/>
        </p:blipFill>
        <p:spPr bwMode="auto">
          <a:xfrm>
            <a:off x="263354" y="4149679"/>
            <a:ext cx="4320478" cy="1854606"/>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2">
            <a:extLst>
              <a:ext uri="{FF2B5EF4-FFF2-40B4-BE49-F238E27FC236}">
                <a16:creationId xmlns:a16="http://schemas.microsoft.com/office/drawing/2014/main" id="{8AE1E910-D1D4-E9FC-06B1-2F4BD4A42F98}"/>
              </a:ext>
            </a:extLst>
          </p:cNvPr>
          <p:cNvSpPr>
            <a:spLocks noGrp="1"/>
          </p:cNvSpPr>
          <p:nvPr>
            <p:ph type="title"/>
          </p:nvPr>
        </p:nvSpPr>
        <p:spPr>
          <a:xfrm>
            <a:off x="838200" y="145008"/>
            <a:ext cx="9133773" cy="547688"/>
          </a:xfrm>
        </p:spPr>
        <p:txBody>
          <a:bodyPr/>
          <a:lstStyle/>
          <a:p>
            <a:r>
              <a:rPr lang="fr-FR" dirty="0"/>
              <a:t>Allgemeine </a:t>
            </a:r>
            <a:r>
              <a:rPr lang="fr-FR" dirty="0" err="1"/>
              <a:t>Prinzipien</a:t>
            </a:r>
            <a:r>
              <a:rPr lang="fr-FR" dirty="0"/>
              <a:t> </a:t>
            </a:r>
            <a:r>
              <a:rPr lang="fr-FR" dirty="0" err="1"/>
              <a:t>zur</a:t>
            </a:r>
            <a:r>
              <a:rPr lang="fr-FR" dirty="0"/>
              <a:t> </a:t>
            </a:r>
            <a:r>
              <a:rPr lang="fr-FR" dirty="0" err="1"/>
              <a:t>Einführung</a:t>
            </a:r>
            <a:r>
              <a:rPr lang="fr-FR" dirty="0"/>
              <a:t> von Tempo-30-Zonen</a:t>
            </a:r>
            <a:endParaRPr lang="fr-BE" dirty="0"/>
          </a:p>
        </p:txBody>
      </p:sp>
      <p:sp>
        <p:nvSpPr>
          <p:cNvPr id="12" name="ZoneTexte 11">
            <a:extLst>
              <a:ext uri="{FF2B5EF4-FFF2-40B4-BE49-F238E27FC236}">
                <a16:creationId xmlns:a16="http://schemas.microsoft.com/office/drawing/2014/main" id="{BFC5A403-62D8-B377-7039-3B111289BDB6}"/>
              </a:ext>
            </a:extLst>
          </p:cNvPr>
          <p:cNvSpPr txBox="1"/>
          <p:nvPr/>
        </p:nvSpPr>
        <p:spPr>
          <a:xfrm>
            <a:off x="263353" y="6167753"/>
            <a:ext cx="11593287" cy="584775"/>
          </a:xfrm>
          <a:prstGeom prst="rect">
            <a:avLst/>
          </a:prstGeom>
          <a:solidFill>
            <a:schemeClr val="bg2"/>
          </a:solidFill>
          <a:ln w="19050">
            <a:solidFill>
              <a:schemeClr val="accent2"/>
            </a:solidFill>
            <a:prstDash val="sysDash"/>
          </a:ln>
        </p:spPr>
        <p:txBody>
          <a:bodyPr wrap="square" rtlCol="0">
            <a:spAutoFit/>
          </a:bodyPr>
          <a:lstStyle/>
          <a:p>
            <a:pPr algn="ctr"/>
            <a:r>
              <a:rPr lang="fr-BE" sz="1600" b="1" dirty="0">
                <a:solidFill>
                  <a:schemeClr val="tx2">
                    <a:lumMod val="50000"/>
                  </a:schemeClr>
                </a:solidFill>
              </a:rPr>
              <a:t>Um die </a:t>
            </a:r>
            <a:r>
              <a:rPr lang="fr-BE" sz="1600" b="1" dirty="0" err="1">
                <a:solidFill>
                  <a:schemeClr val="tx2">
                    <a:lumMod val="50000"/>
                  </a:schemeClr>
                </a:solidFill>
              </a:rPr>
              <a:t>richtige</a:t>
            </a:r>
            <a:r>
              <a:rPr lang="fr-BE" sz="1600" b="1" dirty="0">
                <a:solidFill>
                  <a:schemeClr val="tx2">
                    <a:lumMod val="50000"/>
                  </a:schemeClr>
                </a:solidFill>
              </a:rPr>
              <a:t> </a:t>
            </a:r>
            <a:r>
              <a:rPr lang="fr-BE" sz="1600" b="1" dirty="0" err="1">
                <a:solidFill>
                  <a:schemeClr val="tx2">
                    <a:lumMod val="50000"/>
                  </a:schemeClr>
                </a:solidFill>
              </a:rPr>
              <a:t>Vorrichtung</a:t>
            </a:r>
            <a:r>
              <a:rPr lang="fr-BE" sz="1600" b="1" dirty="0">
                <a:solidFill>
                  <a:schemeClr val="tx2">
                    <a:lumMod val="50000"/>
                  </a:schemeClr>
                </a:solidFill>
              </a:rPr>
              <a:t> </a:t>
            </a:r>
            <a:r>
              <a:rPr lang="fr-BE" sz="1600" b="1" dirty="0" err="1">
                <a:solidFill>
                  <a:schemeClr val="tx2">
                    <a:lumMod val="50000"/>
                  </a:schemeClr>
                </a:solidFill>
              </a:rPr>
              <a:t>gemäß</a:t>
            </a:r>
            <a:r>
              <a:rPr lang="fr-BE" sz="1600" b="1" dirty="0">
                <a:solidFill>
                  <a:schemeClr val="tx2">
                    <a:lumMod val="50000"/>
                  </a:schemeClr>
                </a:solidFill>
              </a:rPr>
              <a:t> des </a:t>
            </a:r>
            <a:r>
              <a:rPr lang="fr-BE" sz="1600" b="1" dirty="0" err="1">
                <a:solidFill>
                  <a:schemeClr val="tx2">
                    <a:lumMod val="50000"/>
                  </a:schemeClr>
                </a:solidFill>
              </a:rPr>
              <a:t>Kontextes</a:t>
            </a:r>
            <a:r>
              <a:rPr lang="fr-BE" sz="1600" b="1" dirty="0">
                <a:solidFill>
                  <a:schemeClr val="tx2">
                    <a:lumMod val="50000"/>
                  </a:schemeClr>
                </a:solidFill>
              </a:rPr>
              <a:t> </a:t>
            </a:r>
            <a:r>
              <a:rPr lang="fr-BE" sz="1600" b="1" dirty="0" err="1">
                <a:solidFill>
                  <a:schemeClr val="tx2">
                    <a:lumMod val="50000"/>
                  </a:schemeClr>
                </a:solidFill>
              </a:rPr>
              <a:t>auszusuchen</a:t>
            </a:r>
            <a:r>
              <a:rPr lang="fr-BE" sz="1600" b="1" dirty="0">
                <a:solidFill>
                  <a:schemeClr val="tx2">
                    <a:lumMod val="50000"/>
                  </a:schemeClr>
                </a:solidFill>
              </a:rPr>
              <a:t>, </a:t>
            </a:r>
            <a:r>
              <a:rPr lang="fr-BE" sz="1600" b="1" dirty="0" err="1">
                <a:solidFill>
                  <a:schemeClr val="tx2">
                    <a:lumMod val="50000"/>
                  </a:schemeClr>
                </a:solidFill>
              </a:rPr>
              <a:t>kann</a:t>
            </a:r>
            <a:r>
              <a:rPr lang="fr-BE" sz="1600" b="1" dirty="0">
                <a:solidFill>
                  <a:schemeClr val="tx2">
                    <a:lumMod val="50000"/>
                  </a:schemeClr>
                </a:solidFill>
              </a:rPr>
              <a:t> </a:t>
            </a:r>
            <a:r>
              <a:rPr lang="fr-BE" sz="1600" b="1" dirty="0" err="1">
                <a:solidFill>
                  <a:schemeClr val="tx2">
                    <a:lumMod val="50000"/>
                  </a:schemeClr>
                </a:solidFill>
              </a:rPr>
              <a:t>sich</a:t>
            </a:r>
            <a:r>
              <a:rPr lang="fr-BE" sz="1600" b="1" dirty="0">
                <a:solidFill>
                  <a:schemeClr val="tx2">
                    <a:lumMod val="50000"/>
                  </a:schemeClr>
                </a:solidFill>
              </a:rPr>
              <a:t> die </a:t>
            </a:r>
            <a:r>
              <a:rPr lang="fr-BE" sz="1600" b="1" dirty="0" err="1">
                <a:solidFill>
                  <a:schemeClr val="tx2">
                    <a:lumMod val="50000"/>
                  </a:schemeClr>
                </a:solidFill>
              </a:rPr>
              <a:t>Kommune</a:t>
            </a:r>
            <a:r>
              <a:rPr lang="fr-BE" sz="1600" b="1" dirty="0">
                <a:solidFill>
                  <a:schemeClr val="tx2">
                    <a:lumMod val="50000"/>
                  </a:schemeClr>
                </a:solidFill>
              </a:rPr>
              <a:t> </a:t>
            </a:r>
            <a:r>
              <a:rPr lang="fr-BE" sz="1600" b="1" dirty="0" err="1">
                <a:solidFill>
                  <a:schemeClr val="tx2">
                    <a:lumMod val="50000"/>
                  </a:schemeClr>
                </a:solidFill>
              </a:rPr>
              <a:t>beim</a:t>
            </a:r>
            <a:r>
              <a:rPr lang="fr-BE" sz="1600" b="1" dirty="0">
                <a:solidFill>
                  <a:schemeClr val="tx2">
                    <a:lumMod val="50000"/>
                  </a:schemeClr>
                </a:solidFill>
              </a:rPr>
              <a:t> </a:t>
            </a:r>
            <a:r>
              <a:rPr lang="fr-BE" sz="1600" b="1" dirty="0" err="1">
                <a:solidFill>
                  <a:schemeClr val="tx2">
                    <a:lumMod val="50000"/>
                  </a:schemeClr>
                </a:solidFill>
              </a:rPr>
              <a:t>wallonischen</a:t>
            </a:r>
            <a:r>
              <a:rPr lang="fr-BE" sz="1600" b="1" dirty="0">
                <a:solidFill>
                  <a:schemeClr val="tx2">
                    <a:lumMod val="50000"/>
                  </a:schemeClr>
                </a:solidFill>
              </a:rPr>
              <a:t> Portal </a:t>
            </a:r>
            <a:r>
              <a:rPr lang="fr-BE" sz="1600" b="1" dirty="0" err="1">
                <a:solidFill>
                  <a:schemeClr val="tx2">
                    <a:lumMod val="50000"/>
                  </a:schemeClr>
                </a:solidFill>
              </a:rPr>
              <a:t>inspirieren</a:t>
            </a:r>
            <a:r>
              <a:rPr lang="fr-BE" sz="1600" b="1" dirty="0">
                <a:solidFill>
                  <a:schemeClr val="tx2">
                    <a:lumMod val="50000"/>
                  </a:schemeClr>
                </a:solidFill>
              </a:rPr>
              <a:t>:</a:t>
            </a:r>
            <a:r>
              <a:rPr lang="fr-BE" sz="1600" b="1" dirty="0"/>
              <a:t> </a:t>
            </a:r>
            <a:r>
              <a:rPr lang="fr-BE" sz="1600" b="1" dirty="0">
                <a:hlinkClick r:id="rId6"/>
              </a:rPr>
              <a:t>https://securotheque.wallonie.be/home.html</a:t>
            </a:r>
            <a:r>
              <a:rPr lang="fr-BE" sz="1600" b="1" dirty="0"/>
              <a:t> </a:t>
            </a:r>
          </a:p>
        </p:txBody>
      </p:sp>
    </p:spTree>
    <p:extLst>
      <p:ext uri="{BB962C8B-B14F-4D97-AF65-F5344CB8AC3E}">
        <p14:creationId xmlns:p14="http://schemas.microsoft.com/office/powerpoint/2010/main" val="2728643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B27E25A6-43EE-3B81-A3C1-78D3ECF45713}"/>
              </a:ext>
            </a:extLst>
          </p:cNvPr>
          <p:cNvSpPr>
            <a:spLocks noGrp="1"/>
          </p:cNvSpPr>
          <p:nvPr>
            <p:ph type="title"/>
          </p:nvPr>
        </p:nvSpPr>
        <p:spPr>
          <a:xfrm>
            <a:off x="838200" y="145008"/>
            <a:ext cx="9133773" cy="547688"/>
          </a:xfrm>
        </p:spPr>
        <p:txBody>
          <a:bodyPr/>
          <a:lstStyle/>
          <a:p>
            <a:pPr marL="0" indent="0" algn="just">
              <a:buNone/>
            </a:pPr>
            <a:r>
              <a:rPr lang="fr-FR" sz="2600" dirty="0" err="1"/>
              <a:t>Spezifische</a:t>
            </a:r>
            <a:r>
              <a:rPr lang="fr-FR" sz="2600" dirty="0"/>
              <a:t> </a:t>
            </a:r>
            <a:r>
              <a:rPr lang="fr-FR" sz="2600" dirty="0" err="1"/>
              <a:t>Maßnahmen</a:t>
            </a:r>
            <a:r>
              <a:rPr lang="fr-FR" sz="2600" dirty="0"/>
              <a:t>, um den </a:t>
            </a:r>
            <a:r>
              <a:rPr lang="fr-FR" sz="2600" dirty="0" err="1"/>
              <a:t>Transitverkehr</a:t>
            </a:r>
            <a:r>
              <a:rPr lang="fr-FR" sz="2600" dirty="0"/>
              <a:t> </a:t>
            </a:r>
            <a:r>
              <a:rPr lang="fr-FR" sz="2600" dirty="0" err="1"/>
              <a:t>zu</a:t>
            </a:r>
            <a:r>
              <a:rPr lang="fr-FR" sz="2600" dirty="0"/>
              <a:t> </a:t>
            </a:r>
            <a:r>
              <a:rPr lang="fr-FR" sz="2600" dirty="0" err="1"/>
              <a:t>verhindern</a:t>
            </a:r>
            <a:endParaRPr lang="fr-FR" sz="2600" dirty="0"/>
          </a:p>
        </p:txBody>
      </p:sp>
      <p:grpSp>
        <p:nvGrpSpPr>
          <p:cNvPr id="7" name="Groupe 6">
            <a:extLst>
              <a:ext uri="{FF2B5EF4-FFF2-40B4-BE49-F238E27FC236}">
                <a16:creationId xmlns:a16="http://schemas.microsoft.com/office/drawing/2014/main" id="{EDCE4C21-9A94-D1EA-131C-239E661C12C6}"/>
              </a:ext>
            </a:extLst>
          </p:cNvPr>
          <p:cNvGrpSpPr/>
          <p:nvPr/>
        </p:nvGrpSpPr>
        <p:grpSpPr>
          <a:xfrm>
            <a:off x="8706961" y="1406298"/>
            <a:ext cx="2530024" cy="4045403"/>
            <a:chOff x="11777001" y="583245"/>
            <a:chExt cx="4910102" cy="8037971"/>
          </a:xfrm>
        </p:grpSpPr>
        <p:pic>
          <p:nvPicPr>
            <p:cNvPr id="8" name="Image 7">
              <a:extLst>
                <a:ext uri="{FF2B5EF4-FFF2-40B4-BE49-F238E27FC236}">
                  <a16:creationId xmlns:a16="http://schemas.microsoft.com/office/drawing/2014/main" id="{F557F620-11D3-C05A-98A4-BAF7F24093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5992"/>
            <a:stretch/>
          </p:blipFill>
          <p:spPr>
            <a:xfrm>
              <a:off x="11799169" y="583245"/>
              <a:ext cx="4887934" cy="8037971"/>
            </a:xfrm>
            <a:prstGeom prst="rect">
              <a:avLst/>
            </a:prstGeom>
          </p:spPr>
        </p:pic>
        <p:pic>
          <p:nvPicPr>
            <p:cNvPr id="9" name="Image 8">
              <a:extLst>
                <a:ext uri="{FF2B5EF4-FFF2-40B4-BE49-F238E27FC236}">
                  <a16:creationId xmlns:a16="http://schemas.microsoft.com/office/drawing/2014/main" id="{5BED9312-5851-224A-62BE-592D5C820C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05077" y="1762966"/>
              <a:ext cx="1838059" cy="5542896"/>
            </a:xfrm>
            <a:prstGeom prst="rect">
              <a:avLst/>
            </a:prstGeom>
          </p:spPr>
        </p:pic>
        <p:grpSp>
          <p:nvGrpSpPr>
            <p:cNvPr id="10" name="Groupe 9">
              <a:extLst>
                <a:ext uri="{FF2B5EF4-FFF2-40B4-BE49-F238E27FC236}">
                  <a16:creationId xmlns:a16="http://schemas.microsoft.com/office/drawing/2014/main" id="{F269B3B6-35AA-EB7D-4FF2-E0B68C0CA09C}"/>
                </a:ext>
              </a:extLst>
            </p:cNvPr>
            <p:cNvGrpSpPr/>
            <p:nvPr/>
          </p:nvGrpSpPr>
          <p:grpSpPr>
            <a:xfrm>
              <a:off x="11777001" y="1605395"/>
              <a:ext cx="4630680" cy="5819623"/>
              <a:chOff x="3872862" y="2509661"/>
              <a:chExt cx="4630680" cy="5819623"/>
            </a:xfrm>
          </p:grpSpPr>
          <p:pic>
            <p:nvPicPr>
              <p:cNvPr id="12" name="Image 11">
                <a:extLst>
                  <a:ext uri="{FF2B5EF4-FFF2-40B4-BE49-F238E27FC236}">
                    <a16:creationId xmlns:a16="http://schemas.microsoft.com/office/drawing/2014/main" id="{292AEFB5-78DA-562F-FE22-CD8EC1998E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5030" y="5744834"/>
                <a:ext cx="4608512" cy="2584450"/>
              </a:xfrm>
              <a:prstGeom prst="rect">
                <a:avLst/>
              </a:prstGeom>
            </p:spPr>
          </p:pic>
          <p:pic>
            <p:nvPicPr>
              <p:cNvPr id="13" name="Image 12">
                <a:extLst>
                  <a:ext uri="{FF2B5EF4-FFF2-40B4-BE49-F238E27FC236}">
                    <a16:creationId xmlns:a16="http://schemas.microsoft.com/office/drawing/2014/main" id="{5FA2B14C-0F78-BFA9-1FAC-0E6E9A73FF5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02"/>
              <a:stretch/>
            </p:blipFill>
            <p:spPr>
              <a:xfrm>
                <a:off x="3872862" y="2509661"/>
                <a:ext cx="4608512" cy="3395704"/>
              </a:xfrm>
              <a:prstGeom prst="rect">
                <a:avLst/>
              </a:prstGeom>
            </p:spPr>
          </p:pic>
        </p:grpSp>
        <p:sp>
          <p:nvSpPr>
            <p:cNvPr id="11" name="ZoneTexte 10">
              <a:extLst>
                <a:ext uri="{FF2B5EF4-FFF2-40B4-BE49-F238E27FC236}">
                  <a16:creationId xmlns:a16="http://schemas.microsoft.com/office/drawing/2014/main" id="{AF521C49-1EC9-5159-DB51-78527993CF63}"/>
                </a:ext>
              </a:extLst>
            </p:cNvPr>
            <p:cNvSpPr txBox="1"/>
            <p:nvPr/>
          </p:nvSpPr>
          <p:spPr>
            <a:xfrm>
              <a:off x="12123192" y="7778873"/>
              <a:ext cx="1762473" cy="535882"/>
            </a:xfrm>
            <a:prstGeom prst="rect">
              <a:avLst/>
            </a:prstGeom>
            <a:noFill/>
          </p:spPr>
          <p:txBody>
            <a:bodyPr wrap="square" rtlCol="0">
              <a:spAutoFit/>
            </a:bodyPr>
            <a:lstStyle/>
            <a:p>
              <a:r>
                <a:rPr lang="fr-BE" sz="1000"/>
                <a:t>Inspiré par :</a:t>
              </a:r>
            </a:p>
          </p:txBody>
        </p:sp>
      </p:grpSp>
      <p:sp>
        <p:nvSpPr>
          <p:cNvPr id="15" name="ZoneTexte 14">
            <a:extLst>
              <a:ext uri="{FF2B5EF4-FFF2-40B4-BE49-F238E27FC236}">
                <a16:creationId xmlns:a16="http://schemas.microsoft.com/office/drawing/2014/main" id="{7E5FBFEC-028B-C89A-0ADB-5758C105DA10}"/>
              </a:ext>
            </a:extLst>
          </p:cNvPr>
          <p:cNvSpPr txBox="1"/>
          <p:nvPr/>
        </p:nvSpPr>
        <p:spPr>
          <a:xfrm>
            <a:off x="373048" y="958930"/>
            <a:ext cx="8039143" cy="1400383"/>
          </a:xfrm>
          <a:prstGeom prst="rect">
            <a:avLst/>
          </a:prstGeom>
          <a:noFill/>
        </p:spPr>
        <p:txBody>
          <a:bodyPr wrap="square">
            <a:spAutoFit/>
          </a:bodyPr>
          <a:lstStyle/>
          <a:p>
            <a:pPr algn="just"/>
            <a:r>
              <a:rPr lang="fr-FR" sz="1700" dirty="0">
                <a:solidFill>
                  <a:schemeClr val="tx2">
                    <a:lumMod val="50000"/>
                  </a:schemeClr>
                </a:solidFill>
              </a:rPr>
              <a:t>Die </a:t>
            </a:r>
            <a:r>
              <a:rPr lang="fr-FR" sz="1700" dirty="0" err="1">
                <a:solidFill>
                  <a:schemeClr val="tx2">
                    <a:lumMod val="50000"/>
                  </a:schemeClr>
                </a:solidFill>
              </a:rPr>
              <a:t>Einführung</a:t>
            </a:r>
            <a:r>
              <a:rPr lang="fr-FR" sz="1700" dirty="0">
                <a:solidFill>
                  <a:schemeClr val="tx2">
                    <a:lumMod val="50000"/>
                  </a:schemeClr>
                </a:solidFill>
              </a:rPr>
              <a:t> </a:t>
            </a:r>
            <a:r>
              <a:rPr lang="fr-FR" sz="1700" dirty="0" err="1">
                <a:solidFill>
                  <a:schemeClr val="tx2">
                    <a:lumMod val="50000"/>
                  </a:schemeClr>
                </a:solidFill>
              </a:rPr>
              <a:t>einer</a:t>
            </a:r>
            <a:r>
              <a:rPr lang="fr-FR" sz="1700" dirty="0">
                <a:solidFill>
                  <a:schemeClr val="tx2">
                    <a:lumMod val="50000"/>
                  </a:schemeClr>
                </a:solidFill>
              </a:rPr>
              <a:t> </a:t>
            </a:r>
            <a:r>
              <a:rPr lang="fr-FR" sz="1700" b="1" dirty="0" err="1">
                <a:solidFill>
                  <a:schemeClr val="tx2">
                    <a:lumMod val="50000"/>
                  </a:schemeClr>
                </a:solidFill>
              </a:rPr>
              <a:t>verbindlichen</a:t>
            </a:r>
            <a:r>
              <a:rPr lang="fr-FR" sz="1700" b="1" dirty="0">
                <a:solidFill>
                  <a:schemeClr val="tx2">
                    <a:lumMod val="50000"/>
                  </a:schemeClr>
                </a:solidFill>
              </a:rPr>
              <a:t> </a:t>
            </a:r>
            <a:r>
              <a:rPr lang="fr-FR" sz="1700" b="1" dirty="0" err="1">
                <a:solidFill>
                  <a:schemeClr val="tx2">
                    <a:lumMod val="50000"/>
                  </a:schemeClr>
                </a:solidFill>
              </a:rPr>
              <a:t>Verkehrsführung</a:t>
            </a:r>
            <a:r>
              <a:rPr lang="fr-FR" sz="1700" b="1" dirty="0">
                <a:solidFill>
                  <a:schemeClr val="tx2">
                    <a:lumMod val="50000"/>
                  </a:schemeClr>
                </a:solidFill>
              </a:rPr>
              <a:t> </a:t>
            </a:r>
            <a:r>
              <a:rPr lang="fr-FR" sz="1700" dirty="0" err="1">
                <a:solidFill>
                  <a:schemeClr val="tx2">
                    <a:lumMod val="50000"/>
                  </a:schemeClr>
                </a:solidFill>
              </a:rPr>
              <a:t>kann</a:t>
            </a:r>
            <a:r>
              <a:rPr lang="fr-FR" sz="1700" dirty="0">
                <a:solidFill>
                  <a:schemeClr val="tx2">
                    <a:lumMod val="50000"/>
                  </a:schemeClr>
                </a:solidFill>
              </a:rPr>
              <a:t> </a:t>
            </a:r>
            <a:r>
              <a:rPr lang="fr-FR" sz="1700" dirty="0" err="1">
                <a:solidFill>
                  <a:schemeClr val="tx2">
                    <a:lumMod val="50000"/>
                  </a:schemeClr>
                </a:solidFill>
              </a:rPr>
              <a:t>bei</a:t>
            </a:r>
            <a:r>
              <a:rPr lang="fr-FR" sz="1700" dirty="0">
                <a:solidFill>
                  <a:schemeClr val="tx2">
                    <a:lumMod val="50000"/>
                  </a:schemeClr>
                </a:solidFill>
              </a:rPr>
              <a:t> </a:t>
            </a:r>
            <a:r>
              <a:rPr lang="fr-FR" sz="1700" dirty="0" err="1">
                <a:solidFill>
                  <a:schemeClr val="tx2">
                    <a:lumMod val="50000"/>
                  </a:schemeClr>
                </a:solidFill>
              </a:rPr>
              <a:t>exzessiven</a:t>
            </a:r>
            <a:r>
              <a:rPr lang="fr-FR" sz="1700" dirty="0">
                <a:solidFill>
                  <a:schemeClr val="tx2">
                    <a:lumMod val="50000"/>
                  </a:schemeClr>
                </a:solidFill>
              </a:rPr>
              <a:t> </a:t>
            </a:r>
            <a:r>
              <a:rPr lang="fr-FR" sz="1700" dirty="0" err="1">
                <a:solidFill>
                  <a:schemeClr val="tx2">
                    <a:lumMod val="50000"/>
                  </a:schemeClr>
                </a:solidFill>
              </a:rPr>
              <a:t>Geschwindigkeiten</a:t>
            </a:r>
            <a:r>
              <a:rPr lang="fr-FR" sz="1700" dirty="0">
                <a:solidFill>
                  <a:schemeClr val="tx2">
                    <a:lumMod val="50000"/>
                  </a:schemeClr>
                </a:solidFill>
              </a:rPr>
              <a:t> und/</a:t>
            </a:r>
            <a:r>
              <a:rPr lang="fr-FR" sz="1700" dirty="0" err="1">
                <a:solidFill>
                  <a:schemeClr val="tx2">
                    <a:lumMod val="50000"/>
                  </a:schemeClr>
                </a:solidFill>
              </a:rPr>
              <a:t>oder</a:t>
            </a:r>
            <a:r>
              <a:rPr lang="fr-FR" sz="1700" dirty="0">
                <a:solidFill>
                  <a:schemeClr val="tx2">
                    <a:lumMod val="50000"/>
                  </a:schemeClr>
                </a:solidFill>
              </a:rPr>
              <a:t> </a:t>
            </a:r>
            <a:r>
              <a:rPr lang="fr-FR" sz="1700" dirty="0" err="1">
                <a:solidFill>
                  <a:schemeClr val="tx2">
                    <a:lumMod val="50000"/>
                  </a:schemeClr>
                </a:solidFill>
              </a:rPr>
              <a:t>Transitverkehr</a:t>
            </a:r>
            <a:r>
              <a:rPr lang="fr-FR" sz="1700" dirty="0">
                <a:solidFill>
                  <a:schemeClr val="tx2">
                    <a:lumMod val="50000"/>
                  </a:schemeClr>
                </a:solidFill>
              </a:rPr>
              <a:t> </a:t>
            </a:r>
            <a:r>
              <a:rPr lang="fr-FR" sz="1700" dirty="0" err="1">
                <a:solidFill>
                  <a:schemeClr val="tx2">
                    <a:lumMod val="50000"/>
                  </a:schemeClr>
                </a:solidFill>
              </a:rPr>
              <a:t>zu</a:t>
            </a:r>
            <a:r>
              <a:rPr lang="fr-FR" sz="1700" dirty="0">
                <a:solidFill>
                  <a:schemeClr val="tx2">
                    <a:lumMod val="50000"/>
                  </a:schemeClr>
                </a:solidFill>
              </a:rPr>
              <a:t> </a:t>
            </a:r>
            <a:r>
              <a:rPr lang="fr-FR" sz="1700" dirty="0" err="1">
                <a:solidFill>
                  <a:schemeClr val="tx2">
                    <a:lumMod val="50000"/>
                  </a:schemeClr>
                </a:solidFill>
              </a:rPr>
              <a:t>einer</a:t>
            </a:r>
            <a:r>
              <a:rPr lang="fr-FR" sz="1700" dirty="0">
                <a:solidFill>
                  <a:schemeClr val="tx2">
                    <a:lumMod val="50000"/>
                  </a:schemeClr>
                </a:solidFill>
              </a:rPr>
              <a:t> </a:t>
            </a:r>
            <a:r>
              <a:rPr lang="fr-FR" sz="1700" dirty="0" err="1">
                <a:solidFill>
                  <a:schemeClr val="tx2">
                    <a:lumMod val="50000"/>
                  </a:schemeClr>
                </a:solidFill>
              </a:rPr>
              <a:t>Beruhigung</a:t>
            </a:r>
            <a:r>
              <a:rPr lang="fr-FR" sz="1700" dirty="0">
                <a:solidFill>
                  <a:schemeClr val="tx2">
                    <a:lumMod val="50000"/>
                  </a:schemeClr>
                </a:solidFill>
              </a:rPr>
              <a:t> des </a:t>
            </a:r>
            <a:r>
              <a:rPr lang="fr-FR" sz="1700" dirty="0" err="1">
                <a:solidFill>
                  <a:schemeClr val="tx2">
                    <a:lumMod val="50000"/>
                  </a:schemeClr>
                </a:solidFill>
              </a:rPr>
              <a:t>Viertels</a:t>
            </a:r>
            <a:r>
              <a:rPr lang="fr-FR" sz="1700" dirty="0">
                <a:solidFill>
                  <a:schemeClr val="tx2">
                    <a:lumMod val="50000"/>
                  </a:schemeClr>
                </a:solidFill>
              </a:rPr>
              <a:t> </a:t>
            </a:r>
            <a:r>
              <a:rPr lang="fr-FR" sz="1700" dirty="0" err="1">
                <a:solidFill>
                  <a:schemeClr val="tx2">
                    <a:lumMod val="50000"/>
                  </a:schemeClr>
                </a:solidFill>
              </a:rPr>
              <a:t>führen</a:t>
            </a:r>
            <a:r>
              <a:rPr lang="fr-FR" sz="1700" dirty="0">
                <a:solidFill>
                  <a:schemeClr val="tx2">
                    <a:lumMod val="50000"/>
                  </a:schemeClr>
                </a:solidFill>
              </a:rPr>
              <a:t>. </a:t>
            </a:r>
          </a:p>
          <a:p>
            <a:pPr algn="just"/>
            <a:r>
              <a:rPr lang="fr-FR" sz="1700" dirty="0" err="1">
                <a:solidFill>
                  <a:schemeClr val="tx2">
                    <a:lumMod val="50000"/>
                  </a:schemeClr>
                </a:solidFill>
              </a:rPr>
              <a:t>Dieser</a:t>
            </a:r>
            <a:r>
              <a:rPr lang="fr-FR" sz="1700" dirty="0">
                <a:solidFill>
                  <a:schemeClr val="tx2">
                    <a:lumMod val="50000"/>
                  </a:schemeClr>
                </a:solidFill>
              </a:rPr>
              <a:t> </a:t>
            </a:r>
            <a:r>
              <a:rPr lang="fr-FR" sz="1700" dirty="0" err="1">
                <a:solidFill>
                  <a:schemeClr val="tx2">
                    <a:lumMod val="50000"/>
                  </a:schemeClr>
                </a:solidFill>
              </a:rPr>
              <a:t>Lösung</a:t>
            </a:r>
            <a:r>
              <a:rPr lang="fr-FR" sz="1700" dirty="0">
                <a:solidFill>
                  <a:schemeClr val="tx2">
                    <a:lumMod val="50000"/>
                  </a:schemeClr>
                </a:solidFill>
              </a:rPr>
              <a:t> </a:t>
            </a:r>
            <a:r>
              <a:rPr lang="fr-FR" sz="1700" dirty="0" err="1">
                <a:solidFill>
                  <a:schemeClr val="tx2">
                    <a:lumMod val="50000"/>
                  </a:schemeClr>
                </a:solidFill>
              </a:rPr>
              <a:t>muss</a:t>
            </a:r>
            <a:r>
              <a:rPr lang="fr-FR" sz="1700" dirty="0">
                <a:solidFill>
                  <a:schemeClr val="tx2">
                    <a:lumMod val="50000"/>
                  </a:schemeClr>
                </a:solidFill>
              </a:rPr>
              <a:t> </a:t>
            </a:r>
            <a:r>
              <a:rPr lang="fr-FR" sz="1700" dirty="0" err="1">
                <a:solidFill>
                  <a:schemeClr val="tx2">
                    <a:lumMod val="50000"/>
                  </a:schemeClr>
                </a:solidFill>
              </a:rPr>
              <a:t>unbedingt</a:t>
            </a:r>
            <a:r>
              <a:rPr lang="fr-FR" sz="1700" dirty="0">
                <a:solidFill>
                  <a:schemeClr val="tx2">
                    <a:lumMod val="50000"/>
                  </a:schemeClr>
                </a:solidFill>
              </a:rPr>
              <a:t> </a:t>
            </a:r>
            <a:r>
              <a:rPr lang="fr-FR" sz="1700" dirty="0" err="1">
                <a:solidFill>
                  <a:schemeClr val="tx2">
                    <a:lumMod val="50000"/>
                  </a:schemeClr>
                </a:solidFill>
              </a:rPr>
              <a:t>eine</a:t>
            </a:r>
            <a:r>
              <a:rPr lang="fr-FR" sz="1700" b="1" dirty="0">
                <a:solidFill>
                  <a:schemeClr val="tx2">
                    <a:lumMod val="50000"/>
                  </a:schemeClr>
                </a:solidFill>
              </a:rPr>
              <a:t> </a:t>
            </a:r>
            <a:r>
              <a:rPr lang="fr-FR" sz="1700" b="1" dirty="0" err="1">
                <a:solidFill>
                  <a:schemeClr val="tx2">
                    <a:lumMod val="50000"/>
                  </a:schemeClr>
                </a:solidFill>
              </a:rPr>
              <a:t>Fallstudie</a:t>
            </a:r>
            <a:r>
              <a:rPr lang="fr-FR" sz="1700" b="1" dirty="0">
                <a:solidFill>
                  <a:schemeClr val="tx2">
                    <a:lumMod val="50000"/>
                  </a:schemeClr>
                </a:solidFill>
              </a:rPr>
              <a:t> </a:t>
            </a:r>
            <a:r>
              <a:rPr lang="fr-FR" sz="1700" dirty="0" err="1">
                <a:solidFill>
                  <a:schemeClr val="tx2">
                    <a:lumMod val="50000"/>
                  </a:schemeClr>
                </a:solidFill>
              </a:rPr>
              <a:t>vorausgehen</a:t>
            </a:r>
            <a:r>
              <a:rPr lang="fr-FR" sz="1700" dirty="0">
                <a:solidFill>
                  <a:schemeClr val="tx2">
                    <a:lumMod val="50000"/>
                  </a:schemeClr>
                </a:solidFill>
              </a:rPr>
              <a:t>, die in enger </a:t>
            </a:r>
            <a:r>
              <a:rPr lang="fr-FR" sz="1700" dirty="0" err="1">
                <a:solidFill>
                  <a:schemeClr val="tx2">
                    <a:lumMod val="50000"/>
                  </a:schemeClr>
                </a:solidFill>
              </a:rPr>
              <a:t>Absprache</a:t>
            </a:r>
            <a:r>
              <a:rPr lang="fr-FR" sz="1700" dirty="0">
                <a:solidFill>
                  <a:schemeClr val="tx2">
                    <a:lumMod val="50000"/>
                  </a:schemeClr>
                </a:solidFill>
              </a:rPr>
              <a:t> mit den </a:t>
            </a:r>
            <a:r>
              <a:rPr lang="fr-FR" sz="1700" dirty="0" err="1">
                <a:solidFill>
                  <a:schemeClr val="tx2">
                    <a:lumMod val="50000"/>
                  </a:schemeClr>
                </a:solidFill>
              </a:rPr>
              <a:t>Anwohnern</a:t>
            </a:r>
            <a:r>
              <a:rPr lang="fr-FR" sz="1700" dirty="0">
                <a:solidFill>
                  <a:schemeClr val="tx2">
                    <a:lumMod val="50000"/>
                  </a:schemeClr>
                </a:solidFill>
              </a:rPr>
              <a:t>/</a:t>
            </a:r>
            <a:r>
              <a:rPr lang="fr-FR" sz="1700" dirty="0" err="1">
                <a:solidFill>
                  <a:schemeClr val="tx2">
                    <a:lumMod val="50000"/>
                  </a:schemeClr>
                </a:solidFill>
              </a:rPr>
              <a:t>Anwohnerinnen</a:t>
            </a:r>
            <a:r>
              <a:rPr lang="fr-FR" sz="1700" dirty="0">
                <a:solidFill>
                  <a:schemeClr val="tx2">
                    <a:lumMod val="50000"/>
                  </a:schemeClr>
                </a:solidFill>
              </a:rPr>
              <a:t> und den </a:t>
            </a:r>
            <a:r>
              <a:rPr lang="fr-FR" sz="1700" dirty="0" err="1">
                <a:solidFill>
                  <a:schemeClr val="tx2">
                    <a:lumMod val="50000"/>
                  </a:schemeClr>
                </a:solidFill>
              </a:rPr>
              <a:t>Nutzern</a:t>
            </a:r>
            <a:r>
              <a:rPr lang="fr-FR" sz="1700" dirty="0">
                <a:solidFill>
                  <a:schemeClr val="tx2">
                    <a:lumMod val="50000"/>
                  </a:schemeClr>
                </a:solidFill>
              </a:rPr>
              <a:t>/</a:t>
            </a:r>
            <a:r>
              <a:rPr lang="fr-FR" sz="1700" dirty="0" err="1">
                <a:solidFill>
                  <a:schemeClr val="tx2">
                    <a:lumMod val="50000"/>
                  </a:schemeClr>
                </a:solidFill>
              </a:rPr>
              <a:t>Nutzerinnen</a:t>
            </a:r>
            <a:r>
              <a:rPr lang="fr-FR" sz="1700" dirty="0">
                <a:solidFill>
                  <a:schemeClr val="tx2">
                    <a:lumMod val="50000"/>
                  </a:schemeClr>
                </a:solidFill>
              </a:rPr>
              <a:t> des </a:t>
            </a:r>
            <a:r>
              <a:rPr lang="fr-FR" sz="1700" dirty="0" err="1">
                <a:solidFill>
                  <a:schemeClr val="tx2">
                    <a:lumMod val="50000"/>
                  </a:schemeClr>
                </a:solidFill>
              </a:rPr>
              <a:t>betroffenen</a:t>
            </a:r>
            <a:r>
              <a:rPr lang="fr-FR" sz="1700" dirty="0">
                <a:solidFill>
                  <a:schemeClr val="tx2">
                    <a:lumMod val="50000"/>
                  </a:schemeClr>
                </a:solidFill>
              </a:rPr>
              <a:t> </a:t>
            </a:r>
            <a:r>
              <a:rPr lang="fr-FR" sz="1700" dirty="0" err="1">
                <a:solidFill>
                  <a:schemeClr val="tx2">
                    <a:lumMod val="50000"/>
                  </a:schemeClr>
                </a:solidFill>
              </a:rPr>
              <a:t>Sektors</a:t>
            </a:r>
            <a:r>
              <a:rPr lang="fr-FR" sz="1700" dirty="0">
                <a:solidFill>
                  <a:schemeClr val="tx2">
                    <a:lumMod val="50000"/>
                  </a:schemeClr>
                </a:solidFill>
              </a:rPr>
              <a:t> </a:t>
            </a:r>
            <a:r>
              <a:rPr lang="fr-FR" sz="1700" dirty="0" err="1">
                <a:solidFill>
                  <a:schemeClr val="tx2">
                    <a:lumMod val="50000"/>
                  </a:schemeClr>
                </a:solidFill>
              </a:rPr>
              <a:t>durchgeführt</a:t>
            </a:r>
            <a:r>
              <a:rPr lang="fr-FR" sz="1700" dirty="0">
                <a:solidFill>
                  <a:schemeClr val="tx2">
                    <a:lumMod val="50000"/>
                  </a:schemeClr>
                </a:solidFill>
              </a:rPr>
              <a:t> </a:t>
            </a:r>
            <a:r>
              <a:rPr lang="fr-FR" sz="1700" dirty="0" err="1">
                <a:solidFill>
                  <a:schemeClr val="tx2">
                    <a:lumMod val="50000"/>
                  </a:schemeClr>
                </a:solidFill>
              </a:rPr>
              <a:t>werden</a:t>
            </a:r>
            <a:r>
              <a:rPr lang="fr-FR" sz="1700" dirty="0">
                <a:solidFill>
                  <a:schemeClr val="tx2">
                    <a:lumMod val="50000"/>
                  </a:schemeClr>
                </a:solidFill>
              </a:rPr>
              <a:t> </a:t>
            </a:r>
            <a:r>
              <a:rPr lang="fr-FR" sz="1700" dirty="0" err="1">
                <a:solidFill>
                  <a:schemeClr val="tx2">
                    <a:lumMod val="50000"/>
                  </a:schemeClr>
                </a:solidFill>
              </a:rPr>
              <a:t>muss</a:t>
            </a:r>
            <a:r>
              <a:rPr lang="fr-FR" sz="1700" dirty="0">
                <a:solidFill>
                  <a:schemeClr val="tx2">
                    <a:lumMod val="50000"/>
                  </a:schemeClr>
                </a:solidFill>
              </a:rPr>
              <a:t>. </a:t>
            </a:r>
            <a:endParaRPr lang="fr-BE" sz="1700" dirty="0">
              <a:solidFill>
                <a:schemeClr val="tx2">
                  <a:lumMod val="50000"/>
                </a:schemeClr>
              </a:solidFill>
            </a:endParaRPr>
          </a:p>
        </p:txBody>
      </p:sp>
      <p:pic>
        <p:nvPicPr>
          <p:cNvPr id="1026" name="Picture 2">
            <a:extLst>
              <a:ext uri="{FF2B5EF4-FFF2-40B4-BE49-F238E27FC236}">
                <a16:creationId xmlns:a16="http://schemas.microsoft.com/office/drawing/2014/main" id="{5C095AC6-2192-D3A5-159E-5D4B68C4D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0313" y="2905865"/>
            <a:ext cx="5464612" cy="32460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5">
            <a:extLst>
              <a:ext uri="{FF2B5EF4-FFF2-40B4-BE49-F238E27FC236}">
                <a16:creationId xmlns:a16="http://schemas.microsoft.com/office/drawing/2014/main" id="{1BA0D283-7C21-443B-8302-5CF74DC911B1}"/>
              </a:ext>
            </a:extLst>
          </p:cNvPr>
          <p:cNvSpPr txBox="1"/>
          <p:nvPr/>
        </p:nvSpPr>
        <p:spPr>
          <a:xfrm>
            <a:off x="1568307" y="6151916"/>
            <a:ext cx="5174992" cy="461665"/>
          </a:xfrm>
          <a:prstGeom prst="rect">
            <a:avLst/>
          </a:prstGeom>
          <a:noFill/>
        </p:spPr>
        <p:txBody>
          <a:bodyPr wrap="square" rtlCol="0">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r>
              <a:rPr lang="fr-FR" sz="1200" dirty="0" err="1">
                <a:solidFill>
                  <a:srgbClr val="000000"/>
                </a:solidFill>
              </a:rPr>
              <a:t>Große</a:t>
            </a:r>
            <a:r>
              <a:rPr lang="fr-FR" sz="1200" dirty="0">
                <a:solidFill>
                  <a:srgbClr val="000000"/>
                </a:solidFill>
              </a:rPr>
              <a:t> </a:t>
            </a:r>
            <a:r>
              <a:rPr lang="fr-FR" sz="1200" dirty="0" err="1">
                <a:solidFill>
                  <a:srgbClr val="000000"/>
                </a:solidFill>
              </a:rPr>
              <a:t>Prinzipien</a:t>
            </a:r>
            <a:r>
              <a:rPr lang="fr-FR" sz="1200" dirty="0">
                <a:solidFill>
                  <a:srgbClr val="000000"/>
                </a:solidFill>
              </a:rPr>
              <a:t> </a:t>
            </a:r>
            <a:r>
              <a:rPr lang="fr-FR" sz="1200" dirty="0" err="1">
                <a:solidFill>
                  <a:srgbClr val="000000"/>
                </a:solidFill>
              </a:rPr>
              <a:t>einer</a:t>
            </a:r>
            <a:r>
              <a:rPr lang="fr-FR" sz="1200" dirty="0">
                <a:solidFill>
                  <a:srgbClr val="000000"/>
                </a:solidFill>
              </a:rPr>
              <a:t> </a:t>
            </a:r>
            <a:r>
              <a:rPr lang="fr-FR" sz="1200" dirty="0" err="1">
                <a:solidFill>
                  <a:srgbClr val="000000"/>
                </a:solidFill>
              </a:rPr>
              <a:t>Verkehrsführung</a:t>
            </a:r>
            <a:r>
              <a:rPr lang="fr-FR" sz="1200" dirty="0">
                <a:solidFill>
                  <a:srgbClr val="000000"/>
                </a:solidFill>
              </a:rPr>
              <a:t> </a:t>
            </a:r>
            <a:r>
              <a:rPr lang="fr-FR" sz="1200" dirty="0" err="1">
                <a:solidFill>
                  <a:srgbClr val="000000"/>
                </a:solidFill>
              </a:rPr>
              <a:t>zu</a:t>
            </a:r>
            <a:r>
              <a:rPr lang="fr-FR" sz="1200" dirty="0">
                <a:solidFill>
                  <a:srgbClr val="000000"/>
                </a:solidFill>
              </a:rPr>
              <a:t> </a:t>
            </a:r>
            <a:r>
              <a:rPr lang="fr-FR" sz="1200" dirty="0" err="1">
                <a:solidFill>
                  <a:srgbClr val="000000"/>
                </a:solidFill>
              </a:rPr>
              <a:t>Gunsten</a:t>
            </a:r>
            <a:r>
              <a:rPr lang="fr-FR" sz="1200" dirty="0">
                <a:solidFill>
                  <a:srgbClr val="000000"/>
                </a:solidFill>
              </a:rPr>
              <a:t> </a:t>
            </a:r>
            <a:r>
              <a:rPr lang="fr-FR" sz="1200" dirty="0" err="1">
                <a:solidFill>
                  <a:srgbClr val="000000"/>
                </a:solidFill>
              </a:rPr>
              <a:t>aktiver</a:t>
            </a:r>
            <a:r>
              <a:rPr lang="fr-FR" sz="1200" dirty="0">
                <a:solidFill>
                  <a:srgbClr val="000000"/>
                </a:solidFill>
              </a:rPr>
              <a:t> </a:t>
            </a:r>
            <a:r>
              <a:rPr lang="fr-FR" sz="1200" dirty="0" err="1">
                <a:solidFill>
                  <a:srgbClr val="000000"/>
                </a:solidFill>
              </a:rPr>
              <a:t>Fortbewegungsmittel</a:t>
            </a:r>
            <a:r>
              <a:rPr lang="fr-FR" sz="1200" dirty="0">
                <a:solidFill>
                  <a:srgbClr val="000000"/>
                </a:solidFill>
              </a:rPr>
              <a:t>  (Quelle: </a:t>
            </a:r>
            <a:r>
              <a:rPr lang="fr-FR" sz="1200" dirty="0" err="1">
                <a:solidFill>
                  <a:srgbClr val="000000"/>
                </a:solidFill>
              </a:rPr>
              <a:t>Cerema</a:t>
            </a:r>
            <a:r>
              <a:rPr lang="fr-FR" sz="1200" dirty="0">
                <a:solidFill>
                  <a:srgbClr val="000000"/>
                </a:solidFill>
              </a:rPr>
              <a:t> – Rendre sa voirie cyclable, les clés de la réussite)</a:t>
            </a:r>
            <a:endParaRPr lang="fr-BE" sz="1200" dirty="0">
              <a:solidFill>
                <a:srgbClr val="000000"/>
              </a:solidFill>
            </a:endParaRPr>
          </a:p>
        </p:txBody>
      </p:sp>
    </p:spTree>
    <p:extLst>
      <p:ext uri="{BB962C8B-B14F-4D97-AF65-F5344CB8AC3E}">
        <p14:creationId xmlns:p14="http://schemas.microsoft.com/office/powerpoint/2010/main" val="140529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6</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dirty="0"/>
              <a:t>Der KMP: </a:t>
            </a:r>
            <a:r>
              <a:rPr lang="fr-BE" dirty="0" err="1"/>
              <a:t>eine</a:t>
            </a:r>
            <a:r>
              <a:rPr lang="fr-BE" dirty="0"/>
              <a:t> </a:t>
            </a:r>
            <a:r>
              <a:rPr lang="fr-BE" dirty="0" err="1"/>
              <a:t>Vorgehensweise</a:t>
            </a:r>
            <a:r>
              <a:rPr lang="fr-BE" dirty="0"/>
              <a:t> in </a:t>
            </a:r>
            <a:r>
              <a:rPr lang="fr-BE" dirty="0" err="1"/>
              <a:t>drei</a:t>
            </a:r>
            <a:r>
              <a:rPr lang="fr-BE" dirty="0"/>
              <a:t> </a:t>
            </a:r>
            <a:r>
              <a:rPr lang="fr-BE" dirty="0" err="1"/>
              <a:t>Etappen</a:t>
            </a:r>
            <a:endParaRPr lang="fr-BE" dirty="0"/>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59" y="1294646"/>
            <a:ext cx="11593287" cy="5302706"/>
          </a:xfrm>
        </p:spPr>
        <p:txBody>
          <a:bodyPr/>
          <a:lstStyle/>
          <a:p>
            <a:pPr marL="0" indent="0" algn="just">
              <a:spcAft>
                <a:spcPts val="600"/>
              </a:spcAft>
              <a:buNone/>
            </a:pPr>
            <a:r>
              <a:rPr lang="fr-BE" sz="1900" dirty="0"/>
              <a:t>Die </a:t>
            </a:r>
            <a:r>
              <a:rPr lang="fr-BE" sz="1900" dirty="0" err="1"/>
              <a:t>Studie</a:t>
            </a:r>
            <a:r>
              <a:rPr lang="fr-BE" sz="1900" dirty="0"/>
              <a:t> des KMP </a:t>
            </a:r>
            <a:r>
              <a:rPr lang="fr-BE" sz="1900" dirty="0" err="1"/>
              <a:t>verläuft</a:t>
            </a:r>
            <a:r>
              <a:rPr lang="fr-BE" sz="1900" dirty="0"/>
              <a:t> in </a:t>
            </a:r>
            <a:r>
              <a:rPr lang="fr-BE" sz="1900" dirty="0" err="1"/>
              <a:t>drei</a:t>
            </a:r>
            <a:r>
              <a:rPr lang="fr-BE" sz="1900" dirty="0"/>
              <a:t> </a:t>
            </a:r>
            <a:r>
              <a:rPr lang="fr-BE" sz="1900" dirty="0" err="1"/>
              <a:t>Phasen</a:t>
            </a:r>
            <a:r>
              <a:rPr lang="fr-BE" sz="1900" dirty="0"/>
              <a:t>, </a:t>
            </a:r>
            <a:r>
              <a:rPr lang="fr-BE" sz="1900" dirty="0" err="1"/>
              <a:t>damit</a:t>
            </a:r>
            <a:r>
              <a:rPr lang="fr-BE" sz="1900" dirty="0"/>
              <a:t> </a:t>
            </a:r>
            <a:r>
              <a:rPr lang="fr-BE" sz="1900" dirty="0" err="1"/>
              <a:t>alle</a:t>
            </a:r>
            <a:r>
              <a:rPr lang="fr-BE" sz="1900" dirty="0"/>
              <a:t> </a:t>
            </a:r>
            <a:r>
              <a:rPr lang="fr-BE" sz="1900" dirty="0" err="1"/>
              <a:t>Modalitäten</a:t>
            </a:r>
            <a:r>
              <a:rPr lang="fr-BE" sz="1900" dirty="0"/>
              <a:t> des </a:t>
            </a:r>
            <a:r>
              <a:rPr lang="fr-BE" sz="1900" dirty="0" err="1"/>
              <a:t>besonderen</a:t>
            </a:r>
            <a:r>
              <a:rPr lang="fr-BE" sz="1900" dirty="0"/>
              <a:t> </a:t>
            </a:r>
            <a:r>
              <a:rPr lang="fr-BE" sz="1900" dirty="0" err="1"/>
              <a:t>Lastenheftes</a:t>
            </a:r>
            <a:r>
              <a:rPr lang="fr-BE" sz="1900" dirty="0"/>
              <a:t> </a:t>
            </a:r>
            <a:r>
              <a:rPr lang="fr-BE" sz="1900" dirty="0" err="1"/>
              <a:t>respektiert</a:t>
            </a:r>
            <a:r>
              <a:rPr lang="fr-BE" sz="1900" dirty="0"/>
              <a:t> </a:t>
            </a:r>
            <a:r>
              <a:rPr lang="fr-BE" sz="1900" dirty="0" err="1"/>
              <a:t>werden</a:t>
            </a:r>
            <a:r>
              <a:rPr lang="fr-BE" sz="1900" dirty="0"/>
              <a:t>.</a:t>
            </a:r>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r>
              <a:rPr lang="fr-BE" sz="1900" b="1" dirty="0">
                <a:solidFill>
                  <a:schemeClr val="accent2"/>
                </a:solidFill>
                <a:latin typeface="+mj-lt"/>
              </a:rPr>
              <a:t>Der </a:t>
            </a:r>
            <a:r>
              <a:rPr lang="fr-BE" sz="1900" b="1" dirty="0" err="1">
                <a:solidFill>
                  <a:schemeClr val="accent2"/>
                </a:solidFill>
                <a:latin typeface="+mj-lt"/>
              </a:rPr>
              <a:t>vorliegende</a:t>
            </a:r>
            <a:r>
              <a:rPr lang="fr-BE" sz="1900" b="1" dirty="0">
                <a:solidFill>
                  <a:schemeClr val="accent2"/>
                </a:solidFill>
                <a:latin typeface="+mj-lt"/>
              </a:rPr>
              <a:t> </a:t>
            </a:r>
            <a:r>
              <a:rPr lang="fr-BE" sz="1900" b="1" dirty="0" err="1">
                <a:solidFill>
                  <a:schemeClr val="accent2"/>
                </a:solidFill>
                <a:latin typeface="+mj-lt"/>
              </a:rPr>
              <a:t>Bericht</a:t>
            </a:r>
            <a:r>
              <a:rPr lang="fr-BE" sz="1900" b="1" dirty="0">
                <a:solidFill>
                  <a:schemeClr val="accent2"/>
                </a:solidFill>
                <a:latin typeface="+mj-lt"/>
              </a:rPr>
              <a:t> </a:t>
            </a:r>
            <a:r>
              <a:rPr lang="fr-BE" sz="1900" b="1" dirty="0" err="1">
                <a:solidFill>
                  <a:schemeClr val="accent2"/>
                </a:solidFill>
                <a:latin typeface="+mj-lt"/>
              </a:rPr>
              <a:t>ist</a:t>
            </a:r>
            <a:r>
              <a:rPr lang="fr-BE" sz="1900" b="1" dirty="0">
                <a:solidFill>
                  <a:schemeClr val="accent2"/>
                </a:solidFill>
                <a:latin typeface="+mj-lt"/>
              </a:rPr>
              <a:t> </a:t>
            </a:r>
            <a:r>
              <a:rPr lang="fr-BE" sz="1900" b="1" dirty="0" err="1">
                <a:solidFill>
                  <a:schemeClr val="accent2"/>
                </a:solidFill>
                <a:latin typeface="+mj-lt"/>
              </a:rPr>
              <a:t>eine</a:t>
            </a:r>
            <a:r>
              <a:rPr lang="fr-BE" sz="1900" b="1" dirty="0">
                <a:solidFill>
                  <a:schemeClr val="accent2"/>
                </a:solidFill>
                <a:latin typeface="+mj-lt"/>
              </a:rPr>
              <a:t> </a:t>
            </a:r>
            <a:r>
              <a:rPr lang="fr-BE" sz="1900" b="1" dirty="0" err="1">
                <a:solidFill>
                  <a:schemeClr val="accent2"/>
                </a:solidFill>
                <a:latin typeface="+mj-lt"/>
              </a:rPr>
              <a:t>Zusammenfassung</a:t>
            </a:r>
            <a:r>
              <a:rPr lang="fr-BE" sz="1900" b="1" dirty="0">
                <a:solidFill>
                  <a:schemeClr val="accent2"/>
                </a:solidFill>
                <a:latin typeface="+mj-lt"/>
              </a:rPr>
              <a:t> der Phase 3 der </a:t>
            </a:r>
            <a:r>
              <a:rPr lang="fr-BE" sz="1900" b="1" dirty="0" err="1">
                <a:solidFill>
                  <a:schemeClr val="accent2"/>
                </a:solidFill>
                <a:latin typeface="+mj-lt"/>
              </a:rPr>
              <a:t>Studie</a:t>
            </a:r>
            <a:r>
              <a:rPr lang="fr-BE" sz="1900" b="1" dirty="0">
                <a:solidFill>
                  <a:schemeClr val="accent2"/>
                </a:solidFill>
                <a:latin typeface="+mj-lt"/>
              </a:rPr>
              <a:t>: </a:t>
            </a:r>
            <a:r>
              <a:rPr lang="fr-BE" sz="1900" dirty="0"/>
              <a:t>der </a:t>
            </a:r>
            <a:r>
              <a:rPr lang="fr-BE" sz="1900" dirty="0" err="1"/>
              <a:t>Aktionsplan</a:t>
            </a:r>
            <a:r>
              <a:rPr lang="fr-BE" sz="1900" dirty="0"/>
              <a:t>, der die Vision </a:t>
            </a:r>
            <a:r>
              <a:rPr lang="fr-BE" sz="1900" dirty="0" err="1"/>
              <a:t>zu</a:t>
            </a:r>
            <a:r>
              <a:rPr lang="fr-BE" sz="1900" dirty="0"/>
              <a:t> den </a:t>
            </a:r>
            <a:r>
              <a:rPr lang="fr-BE" sz="1900" dirty="0" err="1"/>
              <a:t>Mobilitätsnetzen</a:t>
            </a:r>
            <a:r>
              <a:rPr lang="fr-BE" sz="1900" dirty="0"/>
              <a:t> </a:t>
            </a:r>
            <a:r>
              <a:rPr lang="fr-BE" sz="1900" dirty="0" err="1"/>
              <a:t>für</a:t>
            </a:r>
            <a:r>
              <a:rPr lang="fr-BE" sz="1900" dirty="0"/>
              <a:t> die </a:t>
            </a:r>
            <a:r>
              <a:rPr lang="fr-BE" sz="1900" dirty="0" err="1"/>
              <a:t>nächsten</a:t>
            </a:r>
            <a:r>
              <a:rPr lang="fr-BE" sz="1900" dirty="0"/>
              <a:t> </a:t>
            </a:r>
            <a:r>
              <a:rPr lang="fr-BE" sz="1900" dirty="0" err="1"/>
              <a:t>zehn</a:t>
            </a:r>
            <a:r>
              <a:rPr lang="fr-BE" sz="1900" dirty="0"/>
              <a:t> </a:t>
            </a:r>
            <a:r>
              <a:rPr lang="fr-BE" sz="1900" dirty="0" err="1"/>
              <a:t>Jahre</a:t>
            </a:r>
            <a:r>
              <a:rPr lang="fr-BE" sz="1900" dirty="0"/>
              <a:t> </a:t>
            </a:r>
            <a:r>
              <a:rPr lang="fr-BE" sz="1900" dirty="0" err="1"/>
              <a:t>definiert</a:t>
            </a:r>
            <a:r>
              <a:rPr lang="fr-BE" sz="1900" dirty="0"/>
              <a:t>. Der </a:t>
            </a:r>
            <a:r>
              <a:rPr lang="fr-BE" sz="1900" dirty="0" err="1"/>
              <a:t>vollständige</a:t>
            </a:r>
            <a:r>
              <a:rPr lang="fr-BE" sz="1900" dirty="0"/>
              <a:t> </a:t>
            </a:r>
            <a:r>
              <a:rPr lang="fr-BE" sz="1900" dirty="0" err="1"/>
              <a:t>Bericht</a:t>
            </a:r>
            <a:r>
              <a:rPr lang="fr-BE" sz="1900" dirty="0"/>
              <a:t> der Phase 3 </a:t>
            </a:r>
            <a:r>
              <a:rPr lang="fr-BE" sz="1900" dirty="0" err="1"/>
              <a:t>beschreibt</a:t>
            </a:r>
            <a:r>
              <a:rPr lang="fr-BE" sz="1900" dirty="0"/>
              <a:t> die </a:t>
            </a:r>
            <a:r>
              <a:rPr lang="fr-BE" sz="1900" dirty="0" err="1"/>
              <a:t>vorgeschlagenen</a:t>
            </a:r>
            <a:r>
              <a:rPr lang="fr-BE" sz="1900" dirty="0"/>
              <a:t> </a:t>
            </a:r>
            <a:r>
              <a:rPr lang="fr-BE" sz="1900" dirty="0" err="1"/>
              <a:t>Maßnahmen</a:t>
            </a:r>
            <a:r>
              <a:rPr lang="fr-BE" sz="1900" dirty="0"/>
              <a:t> </a:t>
            </a:r>
            <a:r>
              <a:rPr lang="fr-BE" sz="1900" dirty="0" err="1"/>
              <a:t>im</a:t>
            </a:r>
            <a:r>
              <a:rPr lang="fr-BE" sz="1900" dirty="0"/>
              <a:t> </a:t>
            </a:r>
            <a:r>
              <a:rPr lang="fr-BE" sz="1900" dirty="0" err="1"/>
              <a:t>Detail</a:t>
            </a:r>
            <a:r>
              <a:rPr lang="fr-BE" sz="1900" dirty="0"/>
              <a:t>. </a:t>
            </a:r>
          </a:p>
          <a:p>
            <a:pPr marL="0" indent="0" algn="just">
              <a:spcAft>
                <a:spcPts val="600"/>
              </a:spcAft>
              <a:buNone/>
            </a:pPr>
            <a:r>
              <a:rPr lang="fr-BE" sz="1800" dirty="0" err="1"/>
              <a:t>Diese</a:t>
            </a:r>
            <a:r>
              <a:rPr lang="fr-BE" sz="1800" dirty="0"/>
              <a:t> Vision</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ist</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eine</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b="1" dirty="0">
                <a:solidFill>
                  <a:schemeClr val="bg2">
                    <a:lumMod val="10000"/>
                  </a:schemeClr>
                </a:solidFill>
                <a:latin typeface="Calibri Light" panose="020F0302020204030204" pitchFamily="34" charset="0"/>
                <a:cs typeface="Calibri Light" panose="020F0302020204030204" pitchFamily="34" charset="0"/>
              </a:rPr>
              <a:t>globale und </a:t>
            </a:r>
            <a:r>
              <a:rPr lang="fr-BE" sz="1800" b="1" dirty="0" err="1">
                <a:solidFill>
                  <a:schemeClr val="bg2">
                    <a:lumMod val="10000"/>
                  </a:schemeClr>
                </a:solidFill>
                <a:latin typeface="Calibri Light" panose="020F0302020204030204" pitchFamily="34" charset="0"/>
                <a:cs typeface="Calibri Light" panose="020F0302020204030204" pitchFamily="34" charset="0"/>
              </a:rPr>
              <a:t>kohärente</a:t>
            </a:r>
            <a:r>
              <a:rPr lang="fr-BE" sz="1800" b="1" dirty="0">
                <a:solidFill>
                  <a:schemeClr val="bg2">
                    <a:lumMod val="10000"/>
                  </a:schemeClr>
                </a:solidFill>
                <a:latin typeface="Calibri Light" panose="020F0302020204030204" pitchFamily="34" charset="0"/>
                <a:cs typeface="Calibri Light" panose="020F0302020204030204" pitchFamily="34" charset="0"/>
              </a:rPr>
              <a:t> </a:t>
            </a:r>
            <a:r>
              <a:rPr lang="fr-BE" sz="1800" b="1" dirty="0" err="1">
                <a:solidFill>
                  <a:schemeClr val="bg2">
                    <a:lumMod val="10000"/>
                  </a:schemeClr>
                </a:solidFill>
                <a:latin typeface="Calibri Light" panose="020F0302020204030204" pitchFamily="34" charset="0"/>
                <a:cs typeface="Calibri Light" panose="020F0302020204030204" pitchFamily="34" charset="0"/>
              </a:rPr>
              <a:t>Sicht</a:t>
            </a:r>
            <a:r>
              <a:rPr lang="fr-BE" sz="1800" b="1"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auf</a:t>
            </a:r>
            <a:r>
              <a:rPr lang="fr-BE" sz="1800" dirty="0">
                <a:solidFill>
                  <a:schemeClr val="bg2">
                    <a:lumMod val="10000"/>
                  </a:schemeClr>
                </a:solidFill>
                <a:latin typeface="Calibri Light" panose="020F0302020204030204" pitchFamily="34" charset="0"/>
                <a:cs typeface="Calibri Light" panose="020F0302020204030204" pitchFamily="34" charset="0"/>
              </a:rPr>
              <a:t> die </a:t>
            </a:r>
            <a:r>
              <a:rPr lang="fr-BE" sz="1800" dirty="0" err="1">
                <a:solidFill>
                  <a:schemeClr val="bg2">
                    <a:lumMod val="10000"/>
                  </a:schemeClr>
                </a:solidFill>
                <a:latin typeface="Calibri Light" panose="020F0302020204030204" pitchFamily="34" charset="0"/>
                <a:cs typeface="Calibri Light" panose="020F0302020204030204" pitchFamily="34" charset="0"/>
              </a:rPr>
              <a:t>Mobilität</a:t>
            </a:r>
            <a:r>
              <a:rPr lang="fr-BE" sz="1800" dirty="0">
                <a:solidFill>
                  <a:schemeClr val="bg2">
                    <a:lumMod val="10000"/>
                  </a:schemeClr>
                </a:solidFill>
                <a:latin typeface="Calibri Light" panose="020F0302020204030204" pitchFamily="34" charset="0"/>
                <a:cs typeface="Calibri Light" panose="020F0302020204030204" pitchFamily="34" charset="0"/>
              </a:rPr>
              <a:t> in der </a:t>
            </a:r>
            <a:r>
              <a:rPr lang="fr-BE" sz="1800" dirty="0" err="1">
                <a:solidFill>
                  <a:schemeClr val="bg2">
                    <a:lumMod val="10000"/>
                  </a:schemeClr>
                </a:solidFill>
                <a:latin typeface="Calibri Light" panose="020F0302020204030204" pitchFamily="34" charset="0"/>
                <a:cs typeface="Calibri Light" panose="020F0302020204030204" pitchFamily="34" charset="0"/>
              </a:rPr>
              <a:t>Gemeinde</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Gleichzeitig</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liefert</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sie</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eine</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Antwort</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auf</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b="1" dirty="0" err="1">
                <a:solidFill>
                  <a:schemeClr val="bg2">
                    <a:lumMod val="10000"/>
                  </a:schemeClr>
                </a:solidFill>
                <a:latin typeface="Calibri Light" panose="020F0302020204030204" pitchFamily="34" charset="0"/>
                <a:cs typeface="Calibri Light" panose="020F0302020204030204" pitchFamily="34" charset="0"/>
              </a:rPr>
              <a:t>präzise</a:t>
            </a:r>
            <a:r>
              <a:rPr lang="fr-BE" sz="1800" b="1" dirty="0">
                <a:solidFill>
                  <a:schemeClr val="bg2">
                    <a:lumMod val="10000"/>
                  </a:schemeClr>
                </a:solidFill>
                <a:latin typeface="Calibri Light" panose="020F0302020204030204" pitchFamily="34" charset="0"/>
                <a:cs typeface="Calibri Light" panose="020F0302020204030204" pitchFamily="34" charset="0"/>
              </a:rPr>
              <a:t> </a:t>
            </a:r>
            <a:r>
              <a:rPr lang="fr-BE" sz="1800" b="1" dirty="0" err="1">
                <a:solidFill>
                  <a:schemeClr val="bg2">
                    <a:lumMod val="10000"/>
                  </a:schemeClr>
                </a:solidFill>
                <a:latin typeface="Calibri Light" panose="020F0302020204030204" pitchFamily="34" charset="0"/>
                <a:cs typeface="Calibri Light" panose="020F0302020204030204" pitchFamily="34" charset="0"/>
              </a:rPr>
              <a:t>Herausforderungen</a:t>
            </a:r>
            <a:r>
              <a:rPr lang="fr-BE" sz="1800" b="1" dirty="0">
                <a:solidFill>
                  <a:schemeClr val="bg2">
                    <a:lumMod val="10000"/>
                  </a:schemeClr>
                </a:solidFill>
                <a:latin typeface="Calibri Light" panose="020F0302020204030204" pitchFamily="34" charset="0"/>
                <a:cs typeface="Calibri Light" panose="020F0302020204030204" pitchFamily="34" charset="0"/>
              </a:rPr>
              <a:t> der </a:t>
            </a:r>
            <a:r>
              <a:rPr lang="fr-BE" sz="1800" b="1" dirty="0" err="1">
                <a:solidFill>
                  <a:schemeClr val="bg2">
                    <a:lumMod val="10000"/>
                  </a:schemeClr>
                </a:solidFill>
                <a:latin typeface="Calibri Light" panose="020F0302020204030204" pitchFamily="34" charset="0"/>
                <a:cs typeface="Calibri Light" panose="020F0302020204030204" pitchFamily="34" charset="0"/>
              </a:rPr>
              <a:t>Gemeinde</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wie</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sie</a:t>
            </a:r>
            <a:r>
              <a:rPr lang="fr-BE" sz="1800" dirty="0">
                <a:solidFill>
                  <a:schemeClr val="bg2">
                    <a:lumMod val="10000"/>
                  </a:schemeClr>
                </a:solidFill>
                <a:latin typeface="Calibri Light" panose="020F0302020204030204" pitchFamily="34" charset="0"/>
                <a:cs typeface="Calibri Light" panose="020F0302020204030204" pitchFamily="34" charset="0"/>
              </a:rPr>
              <a:t> in der </a:t>
            </a:r>
            <a:r>
              <a:rPr lang="fr-BE" sz="1800" dirty="0" err="1">
                <a:solidFill>
                  <a:schemeClr val="bg2">
                    <a:lumMod val="10000"/>
                  </a:schemeClr>
                </a:solidFill>
                <a:latin typeface="Calibri Light" panose="020F0302020204030204" pitchFamily="34" charset="0"/>
                <a:cs typeface="Calibri Light" panose="020F0302020204030204" pitchFamily="34" charset="0"/>
              </a:rPr>
              <a:t>Vordiagnose</a:t>
            </a:r>
            <a:r>
              <a:rPr lang="fr-BE" sz="1800" dirty="0">
                <a:solidFill>
                  <a:schemeClr val="bg2">
                    <a:lumMod val="10000"/>
                  </a:schemeClr>
                </a:solidFill>
                <a:latin typeface="Calibri Light" panose="020F0302020204030204" pitchFamily="34" charset="0"/>
                <a:cs typeface="Calibri Light" panose="020F0302020204030204" pitchFamily="34" charset="0"/>
              </a:rPr>
              <a:t>, in </a:t>
            </a:r>
            <a:r>
              <a:rPr lang="fr-BE" sz="1800" dirty="0" err="1">
                <a:solidFill>
                  <a:schemeClr val="bg2">
                    <a:lumMod val="10000"/>
                  </a:schemeClr>
                </a:solidFill>
                <a:latin typeface="Calibri Light" panose="020F0302020204030204" pitchFamily="34" charset="0"/>
                <a:cs typeface="Calibri Light" panose="020F0302020204030204" pitchFamily="34" charset="0"/>
              </a:rPr>
              <a:t>Abstimmung</a:t>
            </a:r>
            <a:r>
              <a:rPr lang="fr-BE" sz="1800" dirty="0">
                <a:solidFill>
                  <a:schemeClr val="bg2">
                    <a:lumMod val="10000"/>
                  </a:schemeClr>
                </a:solidFill>
                <a:latin typeface="Calibri Light" panose="020F0302020204030204" pitchFamily="34" charset="0"/>
                <a:cs typeface="Calibri Light" panose="020F0302020204030204" pitchFamily="34" charset="0"/>
              </a:rPr>
              <a:t> mit den </a:t>
            </a:r>
            <a:r>
              <a:rPr lang="fr-BE" sz="1800" dirty="0" err="1">
                <a:solidFill>
                  <a:schemeClr val="bg2">
                    <a:lumMod val="10000"/>
                  </a:schemeClr>
                </a:solidFill>
                <a:latin typeface="Calibri Light" panose="020F0302020204030204" pitchFamily="34" charset="0"/>
                <a:cs typeface="Calibri Light" panose="020F0302020204030204" pitchFamily="34" charset="0"/>
              </a:rPr>
              <a:t>regionalen</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Herausforderungen</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fr-BE" sz="1800" dirty="0" err="1">
                <a:solidFill>
                  <a:schemeClr val="bg2">
                    <a:lumMod val="10000"/>
                  </a:schemeClr>
                </a:solidFill>
                <a:latin typeface="Calibri Light" panose="020F0302020204030204" pitchFamily="34" charset="0"/>
                <a:cs typeface="Calibri Light" panose="020F0302020204030204" pitchFamily="34" charset="0"/>
              </a:rPr>
              <a:t>stehen</a:t>
            </a:r>
            <a:r>
              <a:rPr lang="fr-BE" sz="1800" dirty="0">
                <a:solidFill>
                  <a:schemeClr val="bg2">
                    <a:lumMod val="10000"/>
                  </a:schemeClr>
                </a:solidFill>
                <a:latin typeface="Calibri Light" panose="020F0302020204030204" pitchFamily="34" charset="0"/>
                <a:cs typeface="Calibri Light" panose="020F0302020204030204" pitchFamily="34" charset="0"/>
              </a:rPr>
              <a:t>. </a:t>
            </a: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Das intermodale </a:t>
            </a:r>
            <a:r>
              <a:rPr lang="de-DE" sz="1800"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Schema </a:t>
            </a: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definiert ein strukturierendes Netzwerk für jede Fortbewegungsart, gegebenenfalls einschließlich </a:t>
            </a:r>
            <a:r>
              <a:rPr lang="de-DE" sz="1800"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
            </a: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er Hierarchie auf verschiedenen räumlichen und zeitlichen Skalen. Das intermodale Schema überlagert die Netzwerke, um ihre richtige </a:t>
            </a:r>
            <a:r>
              <a:rPr lang="de-DE" sz="1800"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Verteilung </a:t>
            </a:r>
            <a:r>
              <a:rPr lang="de-DE"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 die intermodalen Verbindungen zu definieren, die eine Kombination der Fortbewegungsarten ermöglichen.</a:t>
            </a:r>
            <a:endParaRPr lang="fr-BE" sz="1800" dirty="0">
              <a:solidFill>
                <a:schemeClr val="bg2">
                  <a:lumMod val="10000"/>
                </a:schemeClr>
              </a:solidFill>
              <a:latin typeface="Calibri Light" panose="020F0302020204030204" pitchFamily="34" charset="0"/>
              <a:cs typeface="Calibri Light" panose="020F0302020204030204" pitchFamily="34" charset="0"/>
            </a:endParaRPr>
          </a:p>
          <a:p>
            <a:pPr marL="0" indent="0" algn="just">
              <a:spcAft>
                <a:spcPts val="600"/>
              </a:spcAft>
              <a:buNone/>
            </a:pPr>
            <a:r>
              <a:rPr lang="fr-BE" sz="1800" dirty="0" err="1"/>
              <a:t>Dieser</a:t>
            </a:r>
            <a:r>
              <a:rPr lang="fr-BE" sz="1800" dirty="0"/>
              <a:t> </a:t>
            </a:r>
            <a:r>
              <a:rPr lang="fr-BE" sz="1800" dirty="0" err="1"/>
              <a:t>Bericht</a:t>
            </a:r>
            <a:r>
              <a:rPr lang="fr-BE" sz="1800" dirty="0"/>
              <a:t> </a:t>
            </a:r>
            <a:r>
              <a:rPr lang="fr-BE" sz="1800" dirty="0" err="1"/>
              <a:t>folgt</a:t>
            </a:r>
            <a:r>
              <a:rPr lang="fr-BE" sz="1800" dirty="0"/>
              <a:t> </a:t>
            </a:r>
            <a:r>
              <a:rPr lang="fr-BE" sz="1800" dirty="0" err="1"/>
              <a:t>auf</a:t>
            </a:r>
            <a:r>
              <a:rPr lang="fr-BE" sz="1800" dirty="0"/>
              <a:t> die </a:t>
            </a:r>
            <a:r>
              <a:rPr lang="fr-BE" sz="1800" dirty="0" err="1"/>
              <a:t>Phasen</a:t>
            </a:r>
            <a:r>
              <a:rPr lang="fr-BE" sz="1800" dirty="0"/>
              <a:t> 1 und 2 und </a:t>
            </a:r>
            <a:r>
              <a:rPr lang="fr-BE" sz="1800" dirty="0" err="1"/>
              <a:t>stellt</a:t>
            </a:r>
            <a:r>
              <a:rPr lang="fr-BE" sz="1800" dirty="0"/>
              <a:t> </a:t>
            </a:r>
            <a:r>
              <a:rPr lang="fr-BE" sz="1800" dirty="0" err="1"/>
              <a:t>eine</a:t>
            </a:r>
            <a:r>
              <a:rPr lang="fr-BE" sz="1800" dirty="0"/>
              <a:t> </a:t>
            </a:r>
            <a:r>
              <a:rPr lang="fr-BE" sz="1800" dirty="0" err="1"/>
              <a:t>Standortbestimmung</a:t>
            </a:r>
            <a:r>
              <a:rPr lang="fr-BE" sz="1800" dirty="0"/>
              <a:t> </a:t>
            </a:r>
            <a:r>
              <a:rPr lang="fr-BE" sz="1800" dirty="0" err="1"/>
              <a:t>auf</a:t>
            </a:r>
            <a:r>
              <a:rPr lang="fr-BE" sz="1800" dirty="0"/>
              <a:t> </a:t>
            </a:r>
            <a:r>
              <a:rPr lang="fr-BE" sz="1800" dirty="0" err="1"/>
              <a:t>dem</a:t>
            </a:r>
            <a:r>
              <a:rPr lang="fr-BE" sz="1800" dirty="0"/>
              <a:t> </a:t>
            </a:r>
            <a:r>
              <a:rPr lang="fr-BE" sz="1800" dirty="0" err="1"/>
              <a:t>Gebiet</a:t>
            </a:r>
            <a:r>
              <a:rPr lang="fr-BE" sz="1800" dirty="0"/>
              <a:t> der </a:t>
            </a:r>
            <a:r>
              <a:rPr lang="fr-BE" sz="1800" dirty="0" err="1"/>
              <a:t>Mobilität</a:t>
            </a:r>
            <a:r>
              <a:rPr lang="fr-BE" sz="1800" dirty="0"/>
              <a:t> dar </a:t>
            </a:r>
            <a:r>
              <a:rPr lang="fr-BE" sz="1800" dirty="0" err="1"/>
              <a:t>bzw</a:t>
            </a:r>
            <a:r>
              <a:rPr lang="fr-BE" sz="1800" dirty="0"/>
              <a:t>. </a:t>
            </a:r>
            <a:r>
              <a:rPr lang="fr-BE" sz="1800" dirty="0" err="1"/>
              <a:t>definiert</a:t>
            </a:r>
            <a:r>
              <a:rPr lang="fr-BE" sz="1800" dirty="0"/>
              <a:t> die </a:t>
            </a:r>
            <a:r>
              <a:rPr lang="fr-BE" sz="1800" dirty="0" err="1"/>
              <a:t>strategischen</a:t>
            </a:r>
            <a:r>
              <a:rPr lang="fr-BE" sz="1800" dirty="0"/>
              <a:t> </a:t>
            </a:r>
            <a:r>
              <a:rPr lang="fr-BE" sz="1800" dirty="0" err="1"/>
              <a:t>Ziele</a:t>
            </a:r>
            <a:r>
              <a:rPr lang="fr-BE" sz="1800" dirty="0"/>
              <a:t> und </a:t>
            </a:r>
            <a:r>
              <a:rPr lang="fr-BE" sz="1800" dirty="0" err="1"/>
              <a:t>Optionen</a:t>
            </a:r>
            <a:r>
              <a:rPr lang="fr-BE" sz="1800" dirty="0"/>
              <a:t>. </a:t>
            </a:r>
            <a:endParaRPr lang="fr-BE" sz="1900" dirty="0"/>
          </a:p>
        </p:txBody>
      </p:sp>
      <p:grpSp>
        <p:nvGrpSpPr>
          <p:cNvPr id="5" name="Groupe 4">
            <a:extLst>
              <a:ext uri="{FF2B5EF4-FFF2-40B4-BE49-F238E27FC236}">
                <a16:creationId xmlns:a16="http://schemas.microsoft.com/office/drawing/2014/main" id="{8AA79865-D436-2FF3-2C3B-48C8D7007A10}"/>
              </a:ext>
            </a:extLst>
          </p:cNvPr>
          <p:cNvGrpSpPr/>
          <p:nvPr/>
        </p:nvGrpSpPr>
        <p:grpSpPr>
          <a:xfrm>
            <a:off x="587388" y="2049872"/>
            <a:ext cx="11017224" cy="1080000"/>
            <a:chOff x="382682" y="1484904"/>
            <a:chExt cx="11017224" cy="1080000"/>
          </a:xfrm>
        </p:grpSpPr>
        <p:sp>
          <p:nvSpPr>
            <p:cNvPr id="7" name="Flèche : droite 6">
              <a:extLst>
                <a:ext uri="{FF2B5EF4-FFF2-40B4-BE49-F238E27FC236}">
                  <a16:creationId xmlns:a16="http://schemas.microsoft.com/office/drawing/2014/main" id="{0A2B32EE-8C94-1632-9CD2-7A63C159EFC5}"/>
                </a:ext>
              </a:extLst>
            </p:cNvPr>
            <p:cNvSpPr/>
            <p:nvPr/>
          </p:nvSpPr>
          <p:spPr>
            <a:xfrm>
              <a:off x="382682" y="1546164"/>
              <a:ext cx="11017224" cy="946361"/>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91FF9ABF-B1D6-ECAC-F303-E9910DCE7FA7}"/>
                </a:ext>
              </a:extLst>
            </p:cNvPr>
            <p:cNvSpPr txBox="1"/>
            <p:nvPr/>
          </p:nvSpPr>
          <p:spPr>
            <a:xfrm>
              <a:off x="1481744" y="1763294"/>
              <a:ext cx="1555234" cy="523220"/>
            </a:xfrm>
            <a:prstGeom prst="rect">
              <a:avLst/>
            </a:prstGeom>
            <a:noFill/>
          </p:spPr>
          <p:txBody>
            <a:bodyPr wrap="none" rtlCol="0">
              <a:spAutoFit/>
            </a:bodyPr>
            <a:lstStyle/>
            <a:p>
              <a:r>
                <a:rPr lang="fr-BE" sz="2800" b="1" dirty="0">
                  <a:solidFill>
                    <a:schemeClr val="bg2">
                      <a:lumMod val="10000"/>
                    </a:schemeClr>
                  </a:solidFill>
                  <a:latin typeface="+mj-lt"/>
                </a:rPr>
                <a:t>Diagnose</a:t>
              </a:r>
            </a:p>
          </p:txBody>
        </p:sp>
        <p:sp>
          <p:nvSpPr>
            <p:cNvPr id="9" name="ZoneTexte 8">
              <a:extLst>
                <a:ext uri="{FF2B5EF4-FFF2-40B4-BE49-F238E27FC236}">
                  <a16:creationId xmlns:a16="http://schemas.microsoft.com/office/drawing/2014/main" id="{FBEB3EC0-FEB2-82D6-DBCF-614193F20BE2}"/>
                </a:ext>
              </a:extLst>
            </p:cNvPr>
            <p:cNvSpPr txBox="1"/>
            <p:nvPr/>
          </p:nvSpPr>
          <p:spPr>
            <a:xfrm>
              <a:off x="5091630" y="1763294"/>
              <a:ext cx="713657" cy="523220"/>
            </a:xfrm>
            <a:prstGeom prst="rect">
              <a:avLst/>
            </a:prstGeom>
            <a:noFill/>
          </p:spPr>
          <p:txBody>
            <a:bodyPr wrap="none" rtlCol="0">
              <a:spAutoFit/>
            </a:bodyPr>
            <a:lstStyle/>
            <a:p>
              <a:r>
                <a:rPr lang="fr-BE" sz="2800" b="1" dirty="0" err="1">
                  <a:solidFill>
                    <a:schemeClr val="bg2">
                      <a:lumMod val="10000"/>
                    </a:schemeClr>
                  </a:solidFill>
                  <a:latin typeface="+mj-lt"/>
                </a:rPr>
                <a:t>Ziel</a:t>
              </a:r>
              <a:endParaRPr lang="fr-BE" sz="2800" b="1" dirty="0">
                <a:solidFill>
                  <a:schemeClr val="bg2">
                    <a:lumMod val="10000"/>
                  </a:schemeClr>
                </a:solidFill>
                <a:latin typeface="+mj-lt"/>
              </a:endParaRPr>
            </a:p>
          </p:txBody>
        </p:sp>
        <p:sp>
          <p:nvSpPr>
            <p:cNvPr id="10" name="ZoneTexte 9">
              <a:extLst>
                <a:ext uri="{FF2B5EF4-FFF2-40B4-BE49-F238E27FC236}">
                  <a16:creationId xmlns:a16="http://schemas.microsoft.com/office/drawing/2014/main" id="{743DDD2B-1973-FCF6-5EFD-EC00185F9DB5}"/>
                </a:ext>
              </a:extLst>
            </p:cNvPr>
            <p:cNvSpPr txBox="1"/>
            <p:nvPr/>
          </p:nvSpPr>
          <p:spPr>
            <a:xfrm>
              <a:off x="8473676" y="1763294"/>
              <a:ext cx="1965474" cy="523220"/>
            </a:xfrm>
            <a:prstGeom prst="rect">
              <a:avLst/>
            </a:prstGeom>
            <a:noFill/>
          </p:spPr>
          <p:txBody>
            <a:bodyPr wrap="none" rtlCol="0">
              <a:spAutoFit/>
            </a:bodyPr>
            <a:lstStyle/>
            <a:p>
              <a:r>
                <a:rPr lang="fr-BE" sz="2800" b="1" dirty="0" err="1">
                  <a:solidFill>
                    <a:schemeClr val="bg2">
                      <a:lumMod val="10000"/>
                    </a:schemeClr>
                  </a:solidFill>
                  <a:latin typeface="+mj-lt"/>
                </a:rPr>
                <a:t>Aktionsplan</a:t>
              </a:r>
              <a:endParaRPr lang="fr-BE" sz="2800" b="1" dirty="0">
                <a:solidFill>
                  <a:schemeClr val="bg2">
                    <a:lumMod val="10000"/>
                  </a:schemeClr>
                </a:solidFill>
                <a:latin typeface="+mj-lt"/>
              </a:endParaRPr>
            </a:p>
          </p:txBody>
        </p:sp>
        <p:grpSp>
          <p:nvGrpSpPr>
            <p:cNvPr id="11" name="Groupe 10">
              <a:extLst>
                <a:ext uri="{FF2B5EF4-FFF2-40B4-BE49-F238E27FC236}">
                  <a16:creationId xmlns:a16="http://schemas.microsoft.com/office/drawing/2014/main" id="{AEB137F3-EA24-F076-E7B2-043E50F11616}"/>
                </a:ext>
              </a:extLst>
            </p:cNvPr>
            <p:cNvGrpSpPr/>
            <p:nvPr/>
          </p:nvGrpSpPr>
          <p:grpSpPr>
            <a:xfrm>
              <a:off x="7491745" y="1484904"/>
              <a:ext cx="1080000" cy="1080000"/>
              <a:chOff x="6456040" y="1146241"/>
              <a:chExt cx="1080000" cy="1080000"/>
            </a:xfrm>
          </p:grpSpPr>
          <p:sp>
            <p:nvSpPr>
              <p:cNvPr id="18" name="Ellipse 17">
                <a:extLst>
                  <a:ext uri="{FF2B5EF4-FFF2-40B4-BE49-F238E27FC236}">
                    <a16:creationId xmlns:a16="http://schemas.microsoft.com/office/drawing/2014/main" id="{00273947-AB39-8391-B45D-B25632BA649D}"/>
                  </a:ext>
                </a:extLst>
              </p:cNvPr>
              <p:cNvSpPr/>
              <p:nvPr/>
            </p:nvSpPr>
            <p:spPr>
              <a:xfrm>
                <a:off x="6606435" y="1284754"/>
                <a:ext cx="779210" cy="770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Graphique 18" descr="Badge 3 avec un remplissage uni">
                <a:extLst>
                  <a:ext uri="{FF2B5EF4-FFF2-40B4-BE49-F238E27FC236}">
                    <a16:creationId xmlns:a16="http://schemas.microsoft.com/office/drawing/2014/main" id="{96572E75-E932-7767-76A3-7AA281A8493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56040" y="1146241"/>
                <a:ext cx="1080000" cy="1080000"/>
              </a:xfrm>
              <a:prstGeom prst="rect">
                <a:avLst/>
              </a:prstGeom>
            </p:spPr>
          </p:pic>
        </p:grpSp>
        <p:grpSp>
          <p:nvGrpSpPr>
            <p:cNvPr id="12" name="Groupe 11">
              <a:extLst>
                <a:ext uri="{FF2B5EF4-FFF2-40B4-BE49-F238E27FC236}">
                  <a16:creationId xmlns:a16="http://schemas.microsoft.com/office/drawing/2014/main" id="{A92804BB-7E5B-9BDC-A2E3-8936189ED00C}"/>
                </a:ext>
              </a:extLst>
            </p:cNvPr>
            <p:cNvGrpSpPr/>
            <p:nvPr/>
          </p:nvGrpSpPr>
          <p:grpSpPr>
            <a:xfrm>
              <a:off x="4121514" y="1484904"/>
              <a:ext cx="1080000" cy="1080000"/>
              <a:chOff x="3719736" y="1124744"/>
              <a:chExt cx="1080000" cy="1080000"/>
            </a:xfrm>
          </p:grpSpPr>
          <p:sp>
            <p:nvSpPr>
              <p:cNvPr id="16" name="Ellipse 15">
                <a:extLst>
                  <a:ext uri="{FF2B5EF4-FFF2-40B4-BE49-F238E27FC236}">
                    <a16:creationId xmlns:a16="http://schemas.microsoft.com/office/drawing/2014/main" id="{1E6D75C9-52AD-2785-87CD-ECB8078164E8}"/>
                  </a:ext>
                </a:extLst>
              </p:cNvPr>
              <p:cNvSpPr/>
              <p:nvPr/>
            </p:nvSpPr>
            <p:spPr>
              <a:xfrm>
                <a:off x="3854926" y="1266115"/>
                <a:ext cx="779210" cy="770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Graphique 16" descr="Badge avec un remplissage uni">
                <a:extLst>
                  <a:ext uri="{FF2B5EF4-FFF2-40B4-BE49-F238E27FC236}">
                    <a16:creationId xmlns:a16="http://schemas.microsoft.com/office/drawing/2014/main" id="{E00D44D4-3577-FBE4-96A0-2218E8FF49D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19736" y="1124744"/>
                <a:ext cx="1080000" cy="1080000"/>
              </a:xfrm>
              <a:prstGeom prst="rect">
                <a:avLst/>
              </a:prstGeom>
            </p:spPr>
          </p:pic>
        </p:grpSp>
        <p:grpSp>
          <p:nvGrpSpPr>
            <p:cNvPr id="13" name="Groupe 12">
              <a:extLst>
                <a:ext uri="{FF2B5EF4-FFF2-40B4-BE49-F238E27FC236}">
                  <a16:creationId xmlns:a16="http://schemas.microsoft.com/office/drawing/2014/main" id="{C1E6370C-FDC2-03B9-FA5C-88022F7C2174}"/>
                </a:ext>
              </a:extLst>
            </p:cNvPr>
            <p:cNvGrpSpPr/>
            <p:nvPr/>
          </p:nvGrpSpPr>
          <p:grpSpPr>
            <a:xfrm>
              <a:off x="571493" y="1597641"/>
              <a:ext cx="854527" cy="854527"/>
              <a:chOff x="1153054" y="2924655"/>
              <a:chExt cx="854527" cy="854527"/>
            </a:xfrm>
          </p:grpSpPr>
          <p:sp>
            <p:nvSpPr>
              <p:cNvPr id="14" name="Ellipse 13">
                <a:extLst>
                  <a:ext uri="{FF2B5EF4-FFF2-40B4-BE49-F238E27FC236}">
                    <a16:creationId xmlns:a16="http://schemas.microsoft.com/office/drawing/2014/main" id="{8B4D6991-528E-89F7-51ED-EDE50C63498B}"/>
                  </a:ext>
                </a:extLst>
              </p:cNvPr>
              <p:cNvSpPr/>
              <p:nvPr/>
            </p:nvSpPr>
            <p:spPr>
              <a:xfrm>
                <a:off x="1286548" y="3044928"/>
                <a:ext cx="648072" cy="626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8" descr="Badge 1 avec un remplissage uni">
                <a:extLst>
                  <a:ext uri="{FF2B5EF4-FFF2-40B4-BE49-F238E27FC236}">
                    <a16:creationId xmlns:a16="http://schemas.microsoft.com/office/drawing/2014/main" id="{4A9F89D3-2961-1744-F8E5-1B1A192F102F}"/>
                  </a:ext>
                </a:extLst>
              </p:cNvPr>
              <p:cNvSpPr/>
              <p:nvPr/>
            </p:nvSpPr>
            <p:spPr>
              <a:xfrm>
                <a:off x="1153054" y="2924655"/>
                <a:ext cx="854527" cy="854527"/>
              </a:xfrm>
              <a:custGeom>
                <a:avLst/>
                <a:gdLst>
                  <a:gd name="connsiteX0" fmla="*/ 427264 w 854527"/>
                  <a:gd name="connsiteY0" fmla="*/ 0 h 854527"/>
                  <a:gd name="connsiteX1" fmla="*/ 0 w 854527"/>
                  <a:gd name="connsiteY1" fmla="*/ 427264 h 854527"/>
                  <a:gd name="connsiteX2" fmla="*/ 427264 w 854527"/>
                  <a:gd name="connsiteY2" fmla="*/ 854528 h 854527"/>
                  <a:gd name="connsiteX3" fmla="*/ 854527 w 854527"/>
                  <a:gd name="connsiteY3" fmla="*/ 427264 h 854527"/>
                  <a:gd name="connsiteX4" fmla="*/ 854527 w 854527"/>
                  <a:gd name="connsiteY4" fmla="*/ 427219 h 854527"/>
                  <a:gd name="connsiteX5" fmla="*/ 427601 w 854527"/>
                  <a:gd name="connsiteY5" fmla="*/ 0 h 854527"/>
                  <a:gd name="connsiteX6" fmla="*/ 427264 w 854527"/>
                  <a:gd name="connsiteY6" fmla="*/ 0 h 854527"/>
                  <a:gd name="connsiteX7" fmla="*/ 474131 w 854527"/>
                  <a:gd name="connsiteY7" fmla="*/ 608625 h 854527"/>
                  <a:gd name="connsiteX8" fmla="*/ 409140 w 854527"/>
                  <a:gd name="connsiteY8" fmla="*/ 608625 h 854527"/>
                  <a:gd name="connsiteX9" fmla="*/ 409140 w 854527"/>
                  <a:gd name="connsiteY9" fmla="*/ 298226 h 854527"/>
                  <a:gd name="connsiteX10" fmla="*/ 391759 w 854527"/>
                  <a:gd name="connsiteY10" fmla="*/ 309060 h 854527"/>
                  <a:gd name="connsiteX11" fmla="*/ 372904 w 854527"/>
                  <a:gd name="connsiteY11" fmla="*/ 318398 h 854527"/>
                  <a:gd name="connsiteX12" fmla="*/ 350865 w 854527"/>
                  <a:gd name="connsiteY12" fmla="*/ 326059 h 854527"/>
                  <a:gd name="connsiteX13" fmla="*/ 325463 w 854527"/>
                  <a:gd name="connsiteY13" fmla="*/ 332966 h 854527"/>
                  <a:gd name="connsiteX14" fmla="*/ 325463 w 854527"/>
                  <a:gd name="connsiteY14" fmla="*/ 281048 h 854527"/>
                  <a:gd name="connsiteX15" fmla="*/ 342450 w 854527"/>
                  <a:gd name="connsiteY15" fmla="*/ 275816 h 854527"/>
                  <a:gd name="connsiteX16" fmla="*/ 357593 w 854527"/>
                  <a:gd name="connsiteY16" fmla="*/ 270585 h 854527"/>
                  <a:gd name="connsiteX17" fmla="*/ 372532 w 854527"/>
                  <a:gd name="connsiteY17" fmla="*/ 264420 h 854527"/>
                  <a:gd name="connsiteX18" fmla="*/ 387473 w 854527"/>
                  <a:gd name="connsiteY18" fmla="*/ 258255 h 854527"/>
                  <a:gd name="connsiteX19" fmla="*/ 401839 w 854527"/>
                  <a:gd name="connsiteY19" fmla="*/ 250785 h 854527"/>
                  <a:gd name="connsiteX20" fmla="*/ 416239 w 854527"/>
                  <a:gd name="connsiteY20" fmla="*/ 242910 h 854527"/>
                  <a:gd name="connsiteX21" fmla="*/ 431730 w 854527"/>
                  <a:gd name="connsiteY21" fmla="*/ 233910 h 854527"/>
                  <a:gd name="connsiteX22" fmla="*/ 447244 w 854527"/>
                  <a:gd name="connsiteY22" fmla="*/ 224910 h 854527"/>
                  <a:gd name="connsiteX23" fmla="*/ 474131 w 854527"/>
                  <a:gd name="connsiteY23" fmla="*/ 224910 h 85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4527" h="854527">
                    <a:moveTo>
                      <a:pt x="427264" y="0"/>
                    </a:moveTo>
                    <a:cubicBezTo>
                      <a:pt x="191293" y="0"/>
                      <a:pt x="0" y="191293"/>
                      <a:pt x="0" y="427264"/>
                    </a:cubicBezTo>
                    <a:cubicBezTo>
                      <a:pt x="0" y="663235"/>
                      <a:pt x="191293" y="854528"/>
                      <a:pt x="427264" y="854528"/>
                    </a:cubicBezTo>
                    <a:cubicBezTo>
                      <a:pt x="663235" y="854528"/>
                      <a:pt x="854527" y="663235"/>
                      <a:pt x="854527" y="427264"/>
                    </a:cubicBezTo>
                    <a:cubicBezTo>
                      <a:pt x="854527" y="427249"/>
                      <a:pt x="854527" y="427233"/>
                      <a:pt x="854527" y="427219"/>
                    </a:cubicBezTo>
                    <a:cubicBezTo>
                      <a:pt x="854609" y="191354"/>
                      <a:pt x="663466" y="81"/>
                      <a:pt x="427601" y="0"/>
                    </a:cubicBezTo>
                    <a:cubicBezTo>
                      <a:pt x="427489" y="0"/>
                      <a:pt x="427376" y="0"/>
                      <a:pt x="427264" y="0"/>
                    </a:cubicBezTo>
                    <a:close/>
                    <a:moveTo>
                      <a:pt x="474131" y="608625"/>
                    </a:moveTo>
                    <a:lnTo>
                      <a:pt x="409140" y="608625"/>
                    </a:lnTo>
                    <a:lnTo>
                      <a:pt x="409140" y="298226"/>
                    </a:lnTo>
                    <a:cubicBezTo>
                      <a:pt x="403650" y="301976"/>
                      <a:pt x="397856" y="305587"/>
                      <a:pt x="391759" y="309060"/>
                    </a:cubicBezTo>
                    <a:cubicBezTo>
                      <a:pt x="385665" y="312544"/>
                      <a:pt x="379368" y="315662"/>
                      <a:pt x="372904" y="318398"/>
                    </a:cubicBezTo>
                    <a:cubicBezTo>
                      <a:pt x="365914" y="321143"/>
                      <a:pt x="358568" y="323696"/>
                      <a:pt x="350865" y="326059"/>
                    </a:cubicBezTo>
                    <a:cubicBezTo>
                      <a:pt x="343162" y="328421"/>
                      <a:pt x="334695" y="330724"/>
                      <a:pt x="325463" y="332966"/>
                    </a:cubicBezTo>
                    <a:lnTo>
                      <a:pt x="325463" y="281048"/>
                    </a:lnTo>
                    <a:cubicBezTo>
                      <a:pt x="331687" y="279300"/>
                      <a:pt x="337350" y="277557"/>
                      <a:pt x="342450" y="275816"/>
                    </a:cubicBezTo>
                    <a:cubicBezTo>
                      <a:pt x="347550" y="274076"/>
                      <a:pt x="352598" y="272332"/>
                      <a:pt x="357593" y="270585"/>
                    </a:cubicBezTo>
                    <a:cubicBezTo>
                      <a:pt x="362554" y="268594"/>
                      <a:pt x="367549" y="266546"/>
                      <a:pt x="372532" y="264420"/>
                    </a:cubicBezTo>
                    <a:cubicBezTo>
                      <a:pt x="377516" y="262294"/>
                      <a:pt x="382489" y="260258"/>
                      <a:pt x="387473" y="258255"/>
                    </a:cubicBezTo>
                    <a:cubicBezTo>
                      <a:pt x="392198" y="255765"/>
                      <a:pt x="396987" y="253275"/>
                      <a:pt x="401839" y="250785"/>
                    </a:cubicBezTo>
                    <a:cubicBezTo>
                      <a:pt x="406691" y="248295"/>
                      <a:pt x="411491" y="245670"/>
                      <a:pt x="416239" y="242910"/>
                    </a:cubicBezTo>
                    <a:cubicBezTo>
                      <a:pt x="421489" y="240180"/>
                      <a:pt x="426653" y="237180"/>
                      <a:pt x="431730" y="233910"/>
                    </a:cubicBezTo>
                    <a:cubicBezTo>
                      <a:pt x="436807" y="230640"/>
                      <a:pt x="441979" y="227640"/>
                      <a:pt x="447244" y="224910"/>
                    </a:cubicBezTo>
                    <a:lnTo>
                      <a:pt x="474131" y="224910"/>
                    </a:lnTo>
                    <a:close/>
                  </a:path>
                </a:pathLst>
              </a:custGeom>
              <a:solidFill>
                <a:schemeClr val="accent1"/>
              </a:solidFill>
              <a:ln w="11212" cap="flat">
                <a:noFill/>
                <a:prstDash val="solid"/>
                <a:miter/>
              </a:ln>
            </p:spPr>
            <p:txBody>
              <a:bodyPr rtlCol="0" anchor="ctr"/>
              <a:lstStyle/>
              <a:p>
                <a:endParaRPr lang="fr-BE"/>
              </a:p>
            </p:txBody>
          </p:sp>
        </p:grpSp>
      </p:grpSp>
    </p:spTree>
    <p:extLst>
      <p:ext uri="{BB962C8B-B14F-4D97-AF65-F5344CB8AC3E}">
        <p14:creationId xmlns:p14="http://schemas.microsoft.com/office/powerpoint/2010/main" val="1301896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60</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dirty="0" err="1"/>
              <a:t>Aktionen</a:t>
            </a:r>
            <a:r>
              <a:rPr lang="fr-FR" dirty="0"/>
              <a:t> </a:t>
            </a:r>
            <a:r>
              <a:rPr lang="fr-FR" dirty="0" err="1"/>
              <a:t>Maßnahme</a:t>
            </a:r>
            <a:r>
              <a:rPr lang="fr-FR" dirty="0"/>
              <a:t> 4</a:t>
            </a:r>
            <a:endParaRPr lang="fr-BE" dirty="0"/>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3400887944"/>
              </p:ext>
            </p:extLst>
          </p:nvPr>
        </p:nvGraphicFramePr>
        <p:xfrm>
          <a:off x="680984" y="1772816"/>
          <a:ext cx="10944000" cy="2513070"/>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dirty="0" err="1">
                          <a:solidFill>
                            <a:schemeClr val="accent4"/>
                          </a:solidFill>
                          <a:latin typeface="+mj-lt"/>
                        </a:rPr>
                        <a:t>Maßnahme</a:t>
                      </a:r>
                      <a:r>
                        <a:rPr lang="fr-FR" sz="2000" b="1" dirty="0">
                          <a:solidFill>
                            <a:schemeClr val="accent4"/>
                          </a:solidFill>
                          <a:latin typeface="+mj-lt"/>
                        </a:rPr>
                        <a:t> 4: </a:t>
                      </a:r>
                      <a:r>
                        <a:rPr lang="fr-FR" sz="2000" b="1" dirty="0" err="1">
                          <a:solidFill>
                            <a:schemeClr val="accent4"/>
                          </a:solidFill>
                          <a:latin typeface="+mj-lt"/>
                        </a:rPr>
                        <a:t>Hierarchie</a:t>
                      </a:r>
                      <a:r>
                        <a:rPr lang="fr-FR" sz="2000" b="1" dirty="0">
                          <a:solidFill>
                            <a:schemeClr val="accent4"/>
                          </a:solidFill>
                          <a:latin typeface="+mj-lt"/>
                        </a:rPr>
                        <a:t> des </a:t>
                      </a:r>
                      <a:r>
                        <a:rPr lang="fr-FR" sz="2000" b="1" dirty="0" err="1">
                          <a:solidFill>
                            <a:schemeClr val="accent4"/>
                          </a:solidFill>
                          <a:latin typeface="+mj-lt"/>
                        </a:rPr>
                        <a:t>Netzes</a:t>
                      </a:r>
                      <a:r>
                        <a:rPr lang="fr-FR" sz="2000" b="1" dirty="0">
                          <a:solidFill>
                            <a:schemeClr val="accent4"/>
                          </a:solidFill>
                          <a:latin typeface="+mj-lt"/>
                        </a:rPr>
                        <a:t> und </a:t>
                      </a:r>
                      <a:r>
                        <a:rPr lang="fr-FR" sz="2000" b="1" dirty="0" err="1">
                          <a:solidFill>
                            <a:schemeClr val="accent4"/>
                          </a:solidFill>
                          <a:latin typeface="+mj-lt"/>
                        </a:rPr>
                        <a:t>Verkehrssicherheit</a:t>
                      </a:r>
                      <a:endParaRPr lang="fr-BE" sz="2000" b="1" dirty="0">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4.1</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Ein</a:t>
                      </a:r>
                      <a:r>
                        <a:rPr lang="fr-FR" sz="2000" b="0" dirty="0">
                          <a:solidFill>
                            <a:schemeClr val="bg2">
                              <a:lumMod val="10000"/>
                            </a:schemeClr>
                          </a:solidFill>
                        </a:rPr>
                        <a:t> </a:t>
                      </a:r>
                      <a:r>
                        <a:rPr lang="fr-FR" sz="2000" b="0" dirty="0" err="1">
                          <a:solidFill>
                            <a:schemeClr val="bg2">
                              <a:lumMod val="10000"/>
                            </a:schemeClr>
                          </a:solidFill>
                        </a:rPr>
                        <a:t>allgemeines</a:t>
                      </a:r>
                      <a:r>
                        <a:rPr lang="fr-FR" sz="2000" b="0" dirty="0">
                          <a:solidFill>
                            <a:schemeClr val="bg2">
                              <a:lumMod val="10000"/>
                            </a:schemeClr>
                          </a:solidFill>
                        </a:rPr>
                        <a:t> </a:t>
                      </a:r>
                      <a:r>
                        <a:rPr lang="fr-FR" sz="2000" b="0" dirty="0" err="1">
                          <a:solidFill>
                            <a:schemeClr val="bg2">
                              <a:lumMod val="10000"/>
                            </a:schemeClr>
                          </a:solidFill>
                        </a:rPr>
                        <a:t>Schema</a:t>
                      </a:r>
                      <a:r>
                        <a:rPr lang="fr-FR" sz="2000" b="0" dirty="0">
                          <a:solidFill>
                            <a:schemeClr val="bg2">
                              <a:lumMod val="10000"/>
                            </a:schemeClr>
                          </a:solidFill>
                        </a:rPr>
                        <a:t> </a:t>
                      </a:r>
                      <a:r>
                        <a:rPr lang="fr-FR" sz="2000" b="0" dirty="0" err="1">
                          <a:solidFill>
                            <a:schemeClr val="bg2">
                              <a:lumMod val="10000"/>
                            </a:schemeClr>
                          </a:solidFill>
                        </a:rPr>
                        <a:t>zur</a:t>
                      </a:r>
                      <a:r>
                        <a:rPr lang="fr-FR" sz="2000" b="0" dirty="0">
                          <a:solidFill>
                            <a:schemeClr val="bg2">
                              <a:lumMod val="10000"/>
                            </a:schemeClr>
                          </a:solidFill>
                        </a:rPr>
                        <a:t> </a:t>
                      </a:r>
                      <a:r>
                        <a:rPr lang="fr-FR" sz="2000" b="0" dirty="0" err="1">
                          <a:solidFill>
                            <a:schemeClr val="bg2">
                              <a:lumMod val="10000"/>
                            </a:schemeClr>
                          </a:solidFill>
                        </a:rPr>
                        <a:t>Priorisierung</a:t>
                      </a:r>
                      <a:r>
                        <a:rPr lang="fr-FR" sz="2000" b="0" dirty="0">
                          <a:solidFill>
                            <a:schemeClr val="bg2">
                              <a:lumMod val="10000"/>
                            </a:schemeClr>
                          </a:solidFill>
                        </a:rPr>
                        <a:t> des </a:t>
                      </a:r>
                      <a:r>
                        <a:rPr lang="fr-FR" sz="2000" b="0" dirty="0" err="1">
                          <a:solidFill>
                            <a:schemeClr val="bg2">
                              <a:lumMod val="10000"/>
                            </a:schemeClr>
                          </a:solidFill>
                        </a:rPr>
                        <a:t>Netzes</a:t>
                      </a:r>
                      <a:r>
                        <a:rPr lang="fr-FR" sz="2000" b="0" dirty="0">
                          <a:solidFill>
                            <a:schemeClr val="bg2">
                              <a:lumMod val="10000"/>
                            </a:schemeClr>
                          </a:solidFill>
                        </a:rPr>
                        <a:t> </a:t>
                      </a:r>
                      <a:r>
                        <a:rPr lang="fr-FR" sz="2000" b="0" dirty="0" err="1">
                          <a:solidFill>
                            <a:schemeClr val="bg2">
                              <a:lumMod val="10000"/>
                            </a:schemeClr>
                          </a:solidFill>
                        </a:rPr>
                        <a:t>definieren</a:t>
                      </a:r>
                      <a:endParaRPr lang="fr-FR" sz="2000" b="0" dirty="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4.2</a:t>
                      </a:r>
                      <a:endParaRPr lang="fr-BE" sz="2000" b="0">
                        <a:solidFill>
                          <a:schemeClr val="bg2">
                            <a:lumMod val="10000"/>
                          </a:schemeClr>
                        </a:solidFill>
                      </a:endParaRPr>
                    </a:p>
                  </a:txBody>
                  <a:tcPr/>
                </a:tc>
                <a:tc>
                  <a:txBody>
                    <a:bodyPr/>
                    <a:lstStyle/>
                    <a:p>
                      <a:r>
                        <a:rPr lang="fr-FR" sz="2000" b="0" dirty="0">
                          <a:solidFill>
                            <a:schemeClr val="bg2">
                              <a:lumMod val="10000"/>
                            </a:schemeClr>
                          </a:solidFill>
                        </a:rPr>
                        <a:t>Die </a:t>
                      </a:r>
                      <a:r>
                        <a:rPr lang="fr-FR" sz="2000" b="0" dirty="0" err="1">
                          <a:solidFill>
                            <a:schemeClr val="bg2">
                              <a:lumMod val="10000"/>
                            </a:schemeClr>
                          </a:solidFill>
                        </a:rPr>
                        <a:t>Ortseingänge</a:t>
                      </a:r>
                      <a:r>
                        <a:rPr lang="fr-FR" sz="2000" b="0" dirty="0">
                          <a:solidFill>
                            <a:schemeClr val="bg2">
                              <a:lumMod val="10000"/>
                            </a:schemeClr>
                          </a:solidFill>
                        </a:rPr>
                        <a:t> </a:t>
                      </a:r>
                      <a:r>
                        <a:rPr lang="fr-FR" sz="2000" b="0" dirty="0" err="1">
                          <a:solidFill>
                            <a:schemeClr val="bg2">
                              <a:lumMod val="10000"/>
                            </a:schemeClr>
                          </a:solidFill>
                        </a:rPr>
                        <a:t>gestalten</a:t>
                      </a:r>
                      <a:endParaRPr lang="fr-FR" sz="2000" b="0" dirty="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4.3</a:t>
                      </a:r>
                      <a:endParaRPr lang="fr-BE" sz="2000" b="0">
                        <a:solidFill>
                          <a:schemeClr val="bg2">
                            <a:lumMod val="10000"/>
                          </a:schemeClr>
                        </a:solidFill>
                      </a:endParaRPr>
                    </a:p>
                  </a:txBody>
                  <a:tcPr/>
                </a:tc>
                <a:tc>
                  <a:txBody>
                    <a:bodyPr/>
                    <a:lstStyle/>
                    <a:p>
                      <a:r>
                        <a:rPr lang="fr-FR" sz="2000" b="0" kern="1200" dirty="0">
                          <a:solidFill>
                            <a:schemeClr val="bg2">
                              <a:lumMod val="10000"/>
                            </a:schemeClr>
                          </a:solidFill>
                          <a:latin typeface="+mn-lt"/>
                          <a:ea typeface="+mn-ea"/>
                          <a:cs typeface="+mn-cs"/>
                        </a:rPr>
                        <a:t>Die </a:t>
                      </a:r>
                      <a:r>
                        <a:rPr lang="fr-FR" sz="2000" b="0" kern="1200" dirty="0" err="1">
                          <a:solidFill>
                            <a:schemeClr val="bg2">
                              <a:lumMod val="10000"/>
                            </a:schemeClr>
                          </a:solidFill>
                          <a:latin typeface="+mn-lt"/>
                          <a:ea typeface="+mn-ea"/>
                          <a:cs typeface="+mn-cs"/>
                        </a:rPr>
                        <a:t>Wohnviertel</a:t>
                      </a:r>
                      <a:r>
                        <a:rPr lang="fr-FR" sz="2000" b="0" kern="1200" dirty="0">
                          <a:solidFill>
                            <a:schemeClr val="bg2">
                              <a:lumMod val="10000"/>
                            </a:schemeClr>
                          </a:solidFill>
                          <a:latin typeface="+mn-lt"/>
                          <a:ea typeface="+mn-ea"/>
                          <a:cs typeface="+mn-cs"/>
                        </a:rPr>
                        <a:t> </a:t>
                      </a:r>
                      <a:r>
                        <a:rPr lang="fr-FR" sz="2000" b="0" kern="1200" dirty="0" err="1">
                          <a:solidFill>
                            <a:schemeClr val="bg2">
                              <a:lumMod val="10000"/>
                            </a:schemeClr>
                          </a:solidFill>
                          <a:latin typeface="+mn-lt"/>
                          <a:ea typeface="+mn-ea"/>
                          <a:cs typeface="+mn-cs"/>
                        </a:rPr>
                        <a:t>beruhigen</a:t>
                      </a:r>
                      <a:endParaRPr lang="fr-FR" sz="2000" b="0" dirty="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4.4</a:t>
                      </a:r>
                      <a:endParaRPr lang="fr-BE" sz="2000" b="0">
                        <a:solidFill>
                          <a:schemeClr val="bg2">
                            <a:lumMod val="10000"/>
                          </a:schemeClr>
                        </a:solidFill>
                      </a:endParaRPr>
                    </a:p>
                  </a:txBody>
                  <a:tcPr/>
                </a:tc>
                <a:tc>
                  <a:txBody>
                    <a:bodyPr/>
                    <a:lstStyle/>
                    <a:p>
                      <a:r>
                        <a:rPr lang="fr-FR" sz="2000" b="0" dirty="0">
                          <a:solidFill>
                            <a:schemeClr val="bg2">
                              <a:lumMod val="10000"/>
                            </a:schemeClr>
                          </a:solidFill>
                        </a:rPr>
                        <a:t>Die </a:t>
                      </a:r>
                      <a:r>
                        <a:rPr lang="fr-FR" sz="2000" b="0" dirty="0" err="1">
                          <a:solidFill>
                            <a:schemeClr val="bg2">
                              <a:lumMod val="10000"/>
                            </a:schemeClr>
                          </a:solidFill>
                        </a:rPr>
                        <a:t>gleichen</a:t>
                      </a:r>
                      <a:r>
                        <a:rPr lang="fr-FR" sz="2000" b="0" dirty="0">
                          <a:solidFill>
                            <a:schemeClr val="bg2">
                              <a:lumMod val="10000"/>
                            </a:schemeClr>
                          </a:solidFill>
                        </a:rPr>
                        <a:t> </a:t>
                      </a:r>
                      <a:r>
                        <a:rPr lang="fr-FR" sz="2000" b="0" dirty="0" err="1">
                          <a:solidFill>
                            <a:schemeClr val="bg2">
                              <a:lumMod val="10000"/>
                            </a:schemeClr>
                          </a:solidFill>
                        </a:rPr>
                        <a:t>Prinzipien</a:t>
                      </a:r>
                      <a:r>
                        <a:rPr lang="fr-FR" sz="2000" b="0" dirty="0">
                          <a:solidFill>
                            <a:schemeClr val="bg2">
                              <a:lumMod val="10000"/>
                            </a:schemeClr>
                          </a:solidFill>
                        </a:rPr>
                        <a:t> </a:t>
                      </a:r>
                      <a:r>
                        <a:rPr lang="fr-FR" sz="2000" b="0" dirty="0" err="1">
                          <a:solidFill>
                            <a:schemeClr val="bg2">
                              <a:lumMod val="10000"/>
                            </a:schemeClr>
                          </a:solidFill>
                        </a:rPr>
                        <a:t>wie</a:t>
                      </a:r>
                      <a:r>
                        <a:rPr lang="fr-FR" sz="2000" b="0" dirty="0">
                          <a:solidFill>
                            <a:schemeClr val="bg2">
                              <a:lumMod val="10000"/>
                            </a:schemeClr>
                          </a:solidFill>
                        </a:rPr>
                        <a:t> </a:t>
                      </a:r>
                      <a:r>
                        <a:rPr lang="fr-FR" sz="2000" b="0" dirty="0" err="1">
                          <a:solidFill>
                            <a:schemeClr val="bg2">
                              <a:lumMod val="10000"/>
                            </a:schemeClr>
                          </a:solidFill>
                        </a:rPr>
                        <a:t>bei</a:t>
                      </a:r>
                      <a:r>
                        <a:rPr lang="fr-FR" sz="2000" b="0" dirty="0">
                          <a:solidFill>
                            <a:schemeClr val="bg2">
                              <a:lumMod val="10000"/>
                            </a:schemeClr>
                          </a:solidFill>
                        </a:rPr>
                        <a:t> </a:t>
                      </a:r>
                      <a:r>
                        <a:rPr lang="fr-FR" sz="2000" b="0" dirty="0" err="1">
                          <a:solidFill>
                            <a:schemeClr val="bg2">
                              <a:lumMod val="10000"/>
                            </a:schemeClr>
                          </a:solidFill>
                        </a:rPr>
                        <a:t>neuen</a:t>
                      </a:r>
                      <a:r>
                        <a:rPr lang="fr-FR" sz="2000" b="0" dirty="0">
                          <a:solidFill>
                            <a:schemeClr val="bg2">
                              <a:lumMod val="10000"/>
                            </a:schemeClr>
                          </a:solidFill>
                        </a:rPr>
                        <a:t> </a:t>
                      </a:r>
                      <a:r>
                        <a:rPr lang="fr-FR" sz="2000" b="0" dirty="0" err="1">
                          <a:solidFill>
                            <a:schemeClr val="bg2">
                              <a:lumMod val="10000"/>
                            </a:schemeClr>
                          </a:solidFill>
                        </a:rPr>
                        <a:t>Immobilienprojekten</a:t>
                      </a:r>
                      <a:r>
                        <a:rPr lang="fr-FR" sz="2000" b="0" dirty="0">
                          <a:solidFill>
                            <a:schemeClr val="bg2">
                              <a:lumMod val="10000"/>
                            </a:schemeClr>
                          </a:solidFill>
                        </a:rPr>
                        <a:t> </a:t>
                      </a:r>
                      <a:r>
                        <a:rPr lang="fr-FR" sz="2000" b="0" dirty="0" err="1">
                          <a:solidFill>
                            <a:schemeClr val="bg2">
                              <a:lumMod val="10000"/>
                            </a:schemeClr>
                          </a:solidFill>
                        </a:rPr>
                        <a:t>anwenden</a:t>
                      </a:r>
                      <a:endParaRPr lang="fr-FR" sz="2000" b="0" dirty="0">
                        <a:solidFill>
                          <a:schemeClr val="bg2">
                            <a:lumMod val="10000"/>
                          </a:schemeClr>
                        </a:solidFill>
                      </a:endParaRP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4.5</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Spezifische</a:t>
                      </a:r>
                      <a:r>
                        <a:rPr lang="fr-FR" sz="2000" b="0" dirty="0">
                          <a:solidFill>
                            <a:schemeClr val="bg2">
                              <a:lumMod val="10000"/>
                            </a:schemeClr>
                          </a:solidFill>
                        </a:rPr>
                        <a:t> </a:t>
                      </a:r>
                      <a:r>
                        <a:rPr lang="fr-FR" sz="2000" b="0" dirty="0" err="1">
                          <a:solidFill>
                            <a:schemeClr val="bg2">
                              <a:lumMod val="10000"/>
                            </a:schemeClr>
                          </a:solidFill>
                        </a:rPr>
                        <a:t>Maßnahmen</a:t>
                      </a:r>
                      <a:r>
                        <a:rPr lang="fr-FR" sz="2000" b="0" dirty="0">
                          <a:solidFill>
                            <a:schemeClr val="bg2">
                              <a:lumMod val="10000"/>
                            </a:schemeClr>
                          </a:solidFill>
                        </a:rPr>
                        <a:t> </a:t>
                      </a:r>
                      <a:r>
                        <a:rPr lang="fr-FR" sz="2000" b="0" dirty="0" err="1">
                          <a:solidFill>
                            <a:schemeClr val="bg2">
                              <a:lumMod val="10000"/>
                            </a:schemeClr>
                          </a:solidFill>
                        </a:rPr>
                        <a:t>treffen</a:t>
                      </a:r>
                      <a:r>
                        <a:rPr lang="fr-FR" sz="2000" b="0" dirty="0">
                          <a:solidFill>
                            <a:schemeClr val="bg2">
                              <a:lumMod val="10000"/>
                            </a:schemeClr>
                          </a:solidFill>
                        </a:rPr>
                        <a:t>, um den </a:t>
                      </a:r>
                      <a:r>
                        <a:rPr lang="fr-FR" sz="2000" b="0" dirty="0" err="1">
                          <a:solidFill>
                            <a:schemeClr val="bg2">
                              <a:lumMod val="10000"/>
                            </a:schemeClr>
                          </a:solidFill>
                        </a:rPr>
                        <a:t>Transitverkehr</a:t>
                      </a:r>
                      <a:r>
                        <a:rPr lang="fr-FR" sz="2000" b="0" dirty="0">
                          <a:solidFill>
                            <a:schemeClr val="bg2">
                              <a:lumMod val="10000"/>
                            </a:schemeClr>
                          </a:solidFill>
                        </a:rPr>
                        <a:t> in den </a:t>
                      </a:r>
                      <a:r>
                        <a:rPr lang="fr-FR" sz="2000" b="0" dirty="0" err="1">
                          <a:solidFill>
                            <a:schemeClr val="bg2">
                              <a:lumMod val="10000"/>
                            </a:schemeClr>
                          </a:solidFill>
                        </a:rPr>
                        <a:t>Vierteln</a:t>
                      </a:r>
                      <a:r>
                        <a:rPr lang="fr-FR" sz="2000" b="0" dirty="0">
                          <a:solidFill>
                            <a:schemeClr val="bg2">
                              <a:lumMod val="10000"/>
                            </a:schemeClr>
                          </a:solidFill>
                        </a:rPr>
                        <a:t> </a:t>
                      </a:r>
                      <a:r>
                        <a:rPr lang="fr-FR" sz="2000" b="0" dirty="0" err="1">
                          <a:solidFill>
                            <a:schemeClr val="bg2">
                              <a:lumMod val="10000"/>
                            </a:schemeClr>
                          </a:solidFill>
                        </a:rPr>
                        <a:t>zu</a:t>
                      </a:r>
                      <a:r>
                        <a:rPr lang="fr-FR" sz="2000" b="0" dirty="0">
                          <a:solidFill>
                            <a:schemeClr val="bg2">
                              <a:lumMod val="10000"/>
                            </a:schemeClr>
                          </a:solidFill>
                        </a:rPr>
                        <a:t> </a:t>
                      </a:r>
                      <a:r>
                        <a:rPr lang="fr-FR" sz="2000" b="0" dirty="0" err="1">
                          <a:solidFill>
                            <a:schemeClr val="bg2">
                              <a:lumMod val="10000"/>
                            </a:schemeClr>
                          </a:solidFill>
                        </a:rPr>
                        <a:t>verhindern</a:t>
                      </a:r>
                      <a:endParaRPr lang="fr-FR" sz="2000" b="0" dirty="0">
                        <a:solidFill>
                          <a:schemeClr val="bg2">
                            <a:lumMod val="10000"/>
                          </a:schemeClr>
                        </a:solidFill>
                      </a:endParaRPr>
                    </a:p>
                  </a:txBody>
                  <a:tcPr/>
                </a:tc>
                <a:extLst>
                  <a:ext uri="{0D108BD9-81ED-4DB2-BD59-A6C34878D82A}">
                    <a16:rowId xmlns:a16="http://schemas.microsoft.com/office/drawing/2014/main" val="2000975676"/>
                  </a:ext>
                </a:extLst>
              </a:tr>
            </a:tbl>
          </a:graphicData>
        </a:graphic>
      </p:graphicFrame>
    </p:spTree>
    <p:extLst>
      <p:ext uri="{BB962C8B-B14F-4D97-AF65-F5344CB8AC3E}">
        <p14:creationId xmlns:p14="http://schemas.microsoft.com/office/powerpoint/2010/main" val="3799331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61</a:t>
            </a:fld>
            <a:endParaRPr lang="fr-BE"/>
          </a:p>
        </p:txBody>
      </p:sp>
      <p:sp>
        <p:nvSpPr>
          <p:cNvPr id="37" name="Titre 2">
            <a:extLst>
              <a:ext uri="{FF2B5EF4-FFF2-40B4-BE49-F238E27FC236}">
                <a16:creationId xmlns:a16="http://schemas.microsoft.com/office/drawing/2014/main" id="{BD167D5B-0EF1-F19E-F452-285095BD7537}"/>
              </a:ext>
            </a:extLst>
          </p:cNvPr>
          <p:cNvSpPr>
            <a:spLocks noGrp="1"/>
          </p:cNvSpPr>
          <p:nvPr>
            <p:ph type="title"/>
          </p:nvPr>
        </p:nvSpPr>
        <p:spPr/>
        <p:txBody>
          <a:bodyPr/>
          <a:lstStyle/>
          <a:p>
            <a:r>
              <a:rPr lang="fr-BE" dirty="0" err="1"/>
              <a:t>Unterschiedliche</a:t>
            </a:r>
            <a:r>
              <a:rPr lang="fr-BE" dirty="0"/>
              <a:t> </a:t>
            </a:r>
            <a:r>
              <a:rPr lang="fr-BE" dirty="0" err="1"/>
              <a:t>Arten</a:t>
            </a:r>
            <a:r>
              <a:rPr lang="fr-BE" dirty="0"/>
              <a:t> von </a:t>
            </a:r>
            <a:r>
              <a:rPr lang="fr-BE" dirty="0" err="1"/>
              <a:t>Carsharing</a:t>
            </a:r>
            <a:endParaRPr lang="fr-BE" dirty="0">
              <a:solidFill>
                <a:schemeClr val="accent2"/>
              </a:solidFill>
            </a:endParaRPr>
          </a:p>
        </p:txBody>
      </p:sp>
      <p:pic>
        <p:nvPicPr>
          <p:cNvPr id="9" name="Image 8" descr="Une image contenant carte, texte&#10;&#10;Description générée automatiquement">
            <a:extLst>
              <a:ext uri="{FF2B5EF4-FFF2-40B4-BE49-F238E27FC236}">
                <a16:creationId xmlns:a16="http://schemas.microsoft.com/office/drawing/2014/main" id="{99B571BD-D9ED-A564-12C1-68FCF8C41493}"/>
              </a:ext>
            </a:extLst>
          </p:cNvPr>
          <p:cNvPicPr>
            <a:picLocks noChangeAspect="1"/>
          </p:cNvPicPr>
          <p:nvPr/>
        </p:nvPicPr>
        <p:blipFill>
          <a:blip r:embed="rId3"/>
          <a:stretch>
            <a:fillRect/>
          </a:stretch>
        </p:blipFill>
        <p:spPr>
          <a:xfrm>
            <a:off x="7993523" y="4328939"/>
            <a:ext cx="3302453" cy="1557600"/>
          </a:xfrm>
          <a:prstGeom prst="rect">
            <a:avLst/>
          </a:prstGeom>
        </p:spPr>
      </p:pic>
      <p:pic>
        <p:nvPicPr>
          <p:cNvPr id="10" name="Image 9" descr="Une image contenant texte, carte&#10;&#10;Description générée automatiquement">
            <a:extLst>
              <a:ext uri="{FF2B5EF4-FFF2-40B4-BE49-F238E27FC236}">
                <a16:creationId xmlns:a16="http://schemas.microsoft.com/office/drawing/2014/main" id="{CEECC586-E5A8-B86B-0AFE-DF03EFC59F5D}"/>
              </a:ext>
            </a:extLst>
          </p:cNvPr>
          <p:cNvPicPr>
            <a:picLocks noChangeAspect="1"/>
          </p:cNvPicPr>
          <p:nvPr/>
        </p:nvPicPr>
        <p:blipFill>
          <a:blip r:embed="rId4"/>
          <a:stretch>
            <a:fillRect/>
          </a:stretch>
        </p:blipFill>
        <p:spPr>
          <a:xfrm>
            <a:off x="728514" y="1654962"/>
            <a:ext cx="3282803" cy="1679771"/>
          </a:xfrm>
          <a:prstGeom prst="rect">
            <a:avLst/>
          </a:prstGeom>
        </p:spPr>
      </p:pic>
      <p:pic>
        <p:nvPicPr>
          <p:cNvPr id="11" name="Image 10" descr="Une image contenant texte, carte&#10;&#10;Description générée automatiquement">
            <a:extLst>
              <a:ext uri="{FF2B5EF4-FFF2-40B4-BE49-F238E27FC236}">
                <a16:creationId xmlns:a16="http://schemas.microsoft.com/office/drawing/2014/main" id="{AB38D133-1369-23B7-0B3E-3D58B32296DF}"/>
              </a:ext>
            </a:extLst>
          </p:cNvPr>
          <p:cNvPicPr>
            <a:picLocks noChangeAspect="1"/>
          </p:cNvPicPr>
          <p:nvPr/>
        </p:nvPicPr>
        <p:blipFill>
          <a:blip r:embed="rId5"/>
          <a:stretch>
            <a:fillRect/>
          </a:stretch>
        </p:blipFill>
        <p:spPr>
          <a:xfrm>
            <a:off x="8020574" y="1654962"/>
            <a:ext cx="3275402" cy="1722556"/>
          </a:xfrm>
          <a:prstGeom prst="rect">
            <a:avLst/>
          </a:prstGeom>
        </p:spPr>
      </p:pic>
      <p:pic>
        <p:nvPicPr>
          <p:cNvPr id="12" name="Image 11" descr="Une image contenant carte, dessin, clôture&#10;&#10;Description générée automatiquement">
            <a:extLst>
              <a:ext uri="{FF2B5EF4-FFF2-40B4-BE49-F238E27FC236}">
                <a16:creationId xmlns:a16="http://schemas.microsoft.com/office/drawing/2014/main" id="{7D009BA1-4C92-9FD5-B20A-0148F95EF5B5}"/>
              </a:ext>
            </a:extLst>
          </p:cNvPr>
          <p:cNvPicPr>
            <a:picLocks noChangeAspect="1"/>
          </p:cNvPicPr>
          <p:nvPr/>
        </p:nvPicPr>
        <p:blipFill>
          <a:blip r:embed="rId6"/>
          <a:stretch>
            <a:fillRect/>
          </a:stretch>
        </p:blipFill>
        <p:spPr>
          <a:xfrm>
            <a:off x="722812" y="4347999"/>
            <a:ext cx="3282802" cy="1517763"/>
          </a:xfrm>
          <a:prstGeom prst="rect">
            <a:avLst/>
          </a:prstGeom>
        </p:spPr>
      </p:pic>
      <p:sp>
        <p:nvSpPr>
          <p:cNvPr id="13" name="Espace réservé du texte 3">
            <a:extLst>
              <a:ext uri="{FF2B5EF4-FFF2-40B4-BE49-F238E27FC236}">
                <a16:creationId xmlns:a16="http://schemas.microsoft.com/office/drawing/2014/main" id="{ED93DB5F-9F9E-5ED2-B27A-13634F09BB48}"/>
              </a:ext>
            </a:extLst>
          </p:cNvPr>
          <p:cNvSpPr txBox="1">
            <a:spLocks/>
          </p:cNvSpPr>
          <p:nvPr/>
        </p:nvSpPr>
        <p:spPr>
          <a:xfrm>
            <a:off x="722812" y="3310493"/>
            <a:ext cx="3448614" cy="768734"/>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dirty="0" err="1">
                <a:solidFill>
                  <a:schemeClr val="tx1"/>
                </a:solidFill>
              </a:rPr>
              <a:t>Beispiel</a:t>
            </a:r>
            <a:r>
              <a:rPr lang="fr-FR" sz="1200" dirty="0">
                <a:solidFill>
                  <a:schemeClr val="tx1"/>
                </a:solidFill>
              </a:rPr>
              <a:t>: Poppy</a:t>
            </a:r>
          </a:p>
          <a:p>
            <a:r>
              <a:rPr lang="fr-FR" sz="1200" dirty="0">
                <a:solidFill>
                  <a:schemeClr val="tx1"/>
                </a:solidFill>
              </a:rPr>
              <a:t>+/- 600 </a:t>
            </a:r>
            <a:r>
              <a:rPr lang="fr-FR" sz="1200" dirty="0" err="1">
                <a:solidFill>
                  <a:schemeClr val="tx1"/>
                </a:solidFill>
              </a:rPr>
              <a:t>Fahrzeuge</a:t>
            </a:r>
            <a:r>
              <a:rPr lang="fr-FR" sz="1200" dirty="0">
                <a:solidFill>
                  <a:schemeClr val="tx1"/>
                </a:solidFill>
              </a:rPr>
              <a:t> (</a:t>
            </a:r>
            <a:r>
              <a:rPr lang="fr-FR" sz="1200" dirty="0" err="1">
                <a:solidFill>
                  <a:schemeClr val="tx1"/>
                </a:solidFill>
              </a:rPr>
              <a:t>Brüssel</a:t>
            </a:r>
            <a:r>
              <a:rPr lang="fr-FR" sz="1200" dirty="0">
                <a:solidFill>
                  <a:schemeClr val="tx1"/>
                </a:solidFill>
              </a:rPr>
              <a:t>, </a:t>
            </a:r>
            <a:r>
              <a:rPr lang="fr-FR" sz="1200" dirty="0" err="1">
                <a:solidFill>
                  <a:schemeClr val="tx1"/>
                </a:solidFill>
              </a:rPr>
              <a:t>Lüttich</a:t>
            </a:r>
            <a:r>
              <a:rPr lang="fr-FR" sz="1200" dirty="0">
                <a:solidFill>
                  <a:schemeClr val="tx1"/>
                </a:solidFill>
              </a:rPr>
              <a:t>, Antwerpen)</a:t>
            </a:r>
          </a:p>
          <a:p>
            <a:r>
              <a:rPr lang="fr-FR" sz="1200" dirty="0">
                <a:solidFill>
                  <a:schemeClr val="tx1"/>
                </a:solidFill>
              </a:rPr>
              <a:t>Ideal </a:t>
            </a:r>
            <a:r>
              <a:rPr lang="fr-FR" sz="1200" dirty="0" err="1">
                <a:solidFill>
                  <a:schemeClr val="tx1"/>
                </a:solidFill>
              </a:rPr>
              <a:t>für</a:t>
            </a:r>
            <a:r>
              <a:rPr lang="fr-FR" sz="1200" dirty="0">
                <a:solidFill>
                  <a:schemeClr val="tx1"/>
                </a:solidFill>
              </a:rPr>
              <a:t> </a:t>
            </a:r>
            <a:r>
              <a:rPr lang="fr-FR" sz="1200" dirty="0" err="1">
                <a:solidFill>
                  <a:schemeClr val="tx1"/>
                </a:solidFill>
              </a:rPr>
              <a:t>kurze</a:t>
            </a:r>
            <a:r>
              <a:rPr lang="fr-FR" sz="1200" dirty="0">
                <a:solidFill>
                  <a:schemeClr val="tx1"/>
                </a:solidFill>
              </a:rPr>
              <a:t> </a:t>
            </a:r>
            <a:r>
              <a:rPr lang="fr-FR" sz="1200" dirty="0" err="1">
                <a:solidFill>
                  <a:schemeClr val="tx1"/>
                </a:solidFill>
              </a:rPr>
              <a:t>Distanzen</a:t>
            </a:r>
            <a:r>
              <a:rPr lang="fr-FR" sz="1200" dirty="0">
                <a:solidFill>
                  <a:schemeClr val="tx1"/>
                </a:solidFill>
              </a:rPr>
              <a:t>/</a:t>
            </a:r>
            <a:r>
              <a:rPr lang="fr-FR" sz="1200" dirty="0" err="1">
                <a:solidFill>
                  <a:schemeClr val="tx1"/>
                </a:solidFill>
              </a:rPr>
              <a:t>Dauer</a:t>
            </a:r>
            <a:r>
              <a:rPr lang="fr-FR" sz="1200" dirty="0">
                <a:solidFill>
                  <a:schemeClr val="tx1"/>
                </a:solidFill>
              </a:rPr>
              <a:t> in </a:t>
            </a:r>
            <a:r>
              <a:rPr lang="fr-FR" sz="1200" dirty="0" err="1">
                <a:solidFill>
                  <a:schemeClr val="tx1"/>
                </a:solidFill>
              </a:rPr>
              <a:t>städtischem</a:t>
            </a:r>
            <a:r>
              <a:rPr lang="fr-FR" sz="1200" dirty="0">
                <a:solidFill>
                  <a:schemeClr val="tx1"/>
                </a:solidFill>
              </a:rPr>
              <a:t> </a:t>
            </a:r>
            <a:r>
              <a:rPr lang="fr-FR" sz="1200" dirty="0" err="1">
                <a:solidFill>
                  <a:schemeClr val="tx1"/>
                </a:solidFill>
              </a:rPr>
              <a:t>Gebiet</a:t>
            </a:r>
            <a:endParaRPr lang="fr-BE" sz="1200" dirty="0">
              <a:solidFill>
                <a:schemeClr val="tx1"/>
              </a:solidFill>
            </a:endParaRPr>
          </a:p>
        </p:txBody>
      </p:sp>
      <p:sp>
        <p:nvSpPr>
          <p:cNvPr id="14" name="Espace réservé du texte 3">
            <a:extLst>
              <a:ext uri="{FF2B5EF4-FFF2-40B4-BE49-F238E27FC236}">
                <a16:creationId xmlns:a16="http://schemas.microsoft.com/office/drawing/2014/main" id="{1A539A0C-B2B4-5473-4C66-C8A98A0EEF89}"/>
              </a:ext>
            </a:extLst>
          </p:cNvPr>
          <p:cNvSpPr txBox="1">
            <a:spLocks/>
          </p:cNvSpPr>
          <p:nvPr/>
        </p:nvSpPr>
        <p:spPr>
          <a:xfrm>
            <a:off x="8020574" y="3334733"/>
            <a:ext cx="4052090" cy="768734"/>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dirty="0" err="1">
                <a:solidFill>
                  <a:schemeClr val="tx1"/>
                </a:solidFill>
              </a:rPr>
              <a:t>Beispiel</a:t>
            </a:r>
            <a:r>
              <a:rPr lang="fr-FR" sz="1200" dirty="0">
                <a:solidFill>
                  <a:schemeClr val="tx1"/>
                </a:solidFill>
              </a:rPr>
              <a:t>: </a:t>
            </a:r>
            <a:r>
              <a:rPr lang="fr-FR" sz="1200" dirty="0" err="1">
                <a:solidFill>
                  <a:schemeClr val="tx1"/>
                </a:solidFill>
              </a:rPr>
              <a:t>Cambio</a:t>
            </a:r>
            <a:endParaRPr lang="fr-FR" sz="1200" dirty="0">
              <a:solidFill>
                <a:schemeClr val="tx1"/>
              </a:solidFill>
            </a:endParaRPr>
          </a:p>
          <a:p>
            <a:r>
              <a:rPr lang="fr-FR" sz="1200" dirty="0">
                <a:solidFill>
                  <a:schemeClr val="tx1"/>
                </a:solidFill>
              </a:rPr>
              <a:t>1400 </a:t>
            </a:r>
            <a:r>
              <a:rPr lang="fr-FR" sz="1200" dirty="0" err="1">
                <a:solidFill>
                  <a:schemeClr val="tx1"/>
                </a:solidFill>
              </a:rPr>
              <a:t>Fahrzeuge</a:t>
            </a:r>
            <a:r>
              <a:rPr lang="fr-FR" sz="1200" dirty="0">
                <a:solidFill>
                  <a:schemeClr val="tx1"/>
                </a:solidFill>
              </a:rPr>
              <a:t> in </a:t>
            </a:r>
            <a:r>
              <a:rPr lang="fr-FR" sz="1200" dirty="0" err="1">
                <a:solidFill>
                  <a:schemeClr val="tx1"/>
                </a:solidFill>
              </a:rPr>
              <a:t>Belgien</a:t>
            </a:r>
            <a:endParaRPr lang="fr-FR" sz="1200" dirty="0">
              <a:solidFill>
                <a:schemeClr val="tx1"/>
              </a:solidFill>
            </a:endParaRPr>
          </a:p>
          <a:p>
            <a:r>
              <a:rPr lang="fr-BE" sz="1200" dirty="0">
                <a:solidFill>
                  <a:schemeClr val="tx1"/>
                </a:solidFill>
              </a:rPr>
              <a:t>Ideal </a:t>
            </a:r>
            <a:r>
              <a:rPr lang="fr-BE" sz="1200" dirty="0" err="1">
                <a:solidFill>
                  <a:schemeClr val="tx1"/>
                </a:solidFill>
              </a:rPr>
              <a:t>für</a:t>
            </a:r>
            <a:r>
              <a:rPr lang="fr-BE" sz="1200" dirty="0">
                <a:solidFill>
                  <a:schemeClr val="tx1"/>
                </a:solidFill>
              </a:rPr>
              <a:t> </a:t>
            </a:r>
            <a:r>
              <a:rPr lang="fr-BE" sz="1200" dirty="0" err="1">
                <a:solidFill>
                  <a:schemeClr val="tx1"/>
                </a:solidFill>
              </a:rPr>
              <a:t>mittlere</a:t>
            </a:r>
            <a:r>
              <a:rPr lang="fr-BE" sz="1200" dirty="0">
                <a:solidFill>
                  <a:schemeClr val="tx1"/>
                </a:solidFill>
              </a:rPr>
              <a:t> </a:t>
            </a:r>
            <a:r>
              <a:rPr lang="fr-BE" sz="1200" dirty="0" err="1">
                <a:solidFill>
                  <a:schemeClr val="tx1"/>
                </a:solidFill>
              </a:rPr>
              <a:t>Distanzen</a:t>
            </a:r>
            <a:r>
              <a:rPr lang="fr-BE" sz="1200" dirty="0">
                <a:solidFill>
                  <a:schemeClr val="tx1"/>
                </a:solidFill>
              </a:rPr>
              <a:t>/</a:t>
            </a:r>
            <a:r>
              <a:rPr lang="fr-BE" sz="1200" dirty="0" err="1">
                <a:solidFill>
                  <a:schemeClr val="tx1"/>
                </a:solidFill>
              </a:rPr>
              <a:t>Dauer</a:t>
            </a:r>
            <a:r>
              <a:rPr lang="fr-BE" sz="1200" dirty="0">
                <a:solidFill>
                  <a:schemeClr val="tx1"/>
                </a:solidFill>
              </a:rPr>
              <a:t> in und </a:t>
            </a:r>
            <a:r>
              <a:rPr lang="fr-BE" sz="1200" dirty="0" err="1">
                <a:solidFill>
                  <a:schemeClr val="tx1"/>
                </a:solidFill>
              </a:rPr>
              <a:t>außerhalb</a:t>
            </a:r>
            <a:r>
              <a:rPr lang="fr-BE" sz="1200" dirty="0">
                <a:solidFill>
                  <a:schemeClr val="tx1"/>
                </a:solidFill>
              </a:rPr>
              <a:t> der </a:t>
            </a:r>
            <a:r>
              <a:rPr lang="fr-BE" sz="1200" dirty="0" err="1">
                <a:solidFill>
                  <a:schemeClr val="tx1"/>
                </a:solidFill>
              </a:rPr>
              <a:t>Stadt</a:t>
            </a:r>
            <a:endParaRPr lang="fr-BE" sz="1200" dirty="0">
              <a:solidFill>
                <a:schemeClr val="tx1"/>
              </a:solidFill>
            </a:endParaRPr>
          </a:p>
        </p:txBody>
      </p:sp>
      <p:sp>
        <p:nvSpPr>
          <p:cNvPr id="15" name="Espace réservé du texte 3">
            <a:extLst>
              <a:ext uri="{FF2B5EF4-FFF2-40B4-BE49-F238E27FC236}">
                <a16:creationId xmlns:a16="http://schemas.microsoft.com/office/drawing/2014/main" id="{E4858F2A-0767-6D3D-1ED3-36EFC388282C}"/>
              </a:ext>
            </a:extLst>
          </p:cNvPr>
          <p:cNvSpPr txBox="1">
            <a:spLocks/>
          </p:cNvSpPr>
          <p:nvPr/>
        </p:nvSpPr>
        <p:spPr>
          <a:xfrm>
            <a:off x="753285" y="5949116"/>
            <a:ext cx="3459491" cy="696993"/>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dirty="0" err="1">
                <a:solidFill>
                  <a:schemeClr val="tx1"/>
                </a:solidFill>
              </a:rPr>
              <a:t>Beispiel</a:t>
            </a:r>
            <a:r>
              <a:rPr lang="fr-FR" sz="1200" dirty="0">
                <a:solidFill>
                  <a:schemeClr val="tx1"/>
                </a:solidFill>
              </a:rPr>
              <a:t>: </a:t>
            </a:r>
            <a:r>
              <a:rPr lang="fr-FR" sz="1200" dirty="0" err="1">
                <a:solidFill>
                  <a:schemeClr val="tx1"/>
                </a:solidFill>
              </a:rPr>
              <a:t>Getaround</a:t>
            </a:r>
            <a:r>
              <a:rPr lang="fr-FR" sz="1200" dirty="0">
                <a:solidFill>
                  <a:schemeClr val="tx1"/>
                </a:solidFill>
              </a:rPr>
              <a:t>, </a:t>
            </a:r>
            <a:r>
              <a:rPr lang="fr-FR" sz="1200" dirty="0" err="1">
                <a:solidFill>
                  <a:schemeClr val="tx1"/>
                </a:solidFill>
              </a:rPr>
              <a:t>Wibee</a:t>
            </a:r>
            <a:endParaRPr lang="fr-FR" sz="1200" dirty="0">
              <a:solidFill>
                <a:schemeClr val="tx1"/>
              </a:solidFill>
            </a:endParaRPr>
          </a:p>
          <a:p>
            <a:r>
              <a:rPr lang="fr-FR" sz="1200" dirty="0">
                <a:solidFill>
                  <a:schemeClr val="tx1"/>
                </a:solidFill>
              </a:rPr>
              <a:t>1700 </a:t>
            </a:r>
            <a:r>
              <a:rPr lang="fr-FR" sz="1200" dirty="0" err="1">
                <a:solidFill>
                  <a:schemeClr val="tx1"/>
                </a:solidFill>
              </a:rPr>
              <a:t>Fahrzeuge</a:t>
            </a:r>
            <a:r>
              <a:rPr lang="fr-FR" sz="1200" dirty="0">
                <a:solidFill>
                  <a:schemeClr val="tx1"/>
                </a:solidFill>
              </a:rPr>
              <a:t> in </a:t>
            </a:r>
            <a:r>
              <a:rPr lang="fr-FR" sz="1200" dirty="0" err="1">
                <a:solidFill>
                  <a:schemeClr val="tx1"/>
                </a:solidFill>
              </a:rPr>
              <a:t>Belgien</a:t>
            </a:r>
            <a:endParaRPr lang="fr-FR" sz="1200" dirty="0">
              <a:solidFill>
                <a:schemeClr val="tx1"/>
              </a:solidFill>
            </a:endParaRPr>
          </a:p>
          <a:p>
            <a:r>
              <a:rPr lang="fr-BE" sz="1200" dirty="0">
                <a:solidFill>
                  <a:schemeClr val="tx1"/>
                </a:solidFill>
              </a:rPr>
              <a:t>Ideal </a:t>
            </a:r>
            <a:r>
              <a:rPr lang="fr-BE" sz="1200" dirty="0" err="1">
                <a:solidFill>
                  <a:schemeClr val="tx1"/>
                </a:solidFill>
              </a:rPr>
              <a:t>für</a:t>
            </a:r>
            <a:r>
              <a:rPr lang="fr-BE" sz="1200" dirty="0">
                <a:solidFill>
                  <a:schemeClr val="tx1"/>
                </a:solidFill>
              </a:rPr>
              <a:t> </a:t>
            </a:r>
            <a:r>
              <a:rPr lang="fr-BE" sz="1200" dirty="0" err="1">
                <a:solidFill>
                  <a:schemeClr val="tx1"/>
                </a:solidFill>
              </a:rPr>
              <a:t>mittlere</a:t>
            </a:r>
            <a:r>
              <a:rPr lang="fr-BE" sz="1200" dirty="0">
                <a:solidFill>
                  <a:schemeClr val="tx1"/>
                </a:solidFill>
              </a:rPr>
              <a:t> und lange </a:t>
            </a:r>
            <a:r>
              <a:rPr lang="fr-BE" sz="1200" dirty="0" err="1">
                <a:solidFill>
                  <a:schemeClr val="tx1"/>
                </a:solidFill>
              </a:rPr>
              <a:t>Distanzen</a:t>
            </a:r>
            <a:r>
              <a:rPr lang="fr-BE" sz="1200" dirty="0">
                <a:solidFill>
                  <a:schemeClr val="tx1"/>
                </a:solidFill>
              </a:rPr>
              <a:t>/</a:t>
            </a:r>
            <a:r>
              <a:rPr lang="fr-BE" sz="1200" dirty="0" err="1">
                <a:solidFill>
                  <a:schemeClr val="tx1"/>
                </a:solidFill>
              </a:rPr>
              <a:t>Dauer</a:t>
            </a:r>
            <a:endParaRPr lang="fr-BE" sz="1200" dirty="0">
              <a:solidFill>
                <a:schemeClr val="tx1"/>
              </a:solidFill>
            </a:endParaRPr>
          </a:p>
        </p:txBody>
      </p:sp>
      <p:sp>
        <p:nvSpPr>
          <p:cNvPr id="16" name="Espace réservé du texte 3">
            <a:extLst>
              <a:ext uri="{FF2B5EF4-FFF2-40B4-BE49-F238E27FC236}">
                <a16:creationId xmlns:a16="http://schemas.microsoft.com/office/drawing/2014/main" id="{33C4E878-426B-0845-C465-83B99C520B09}"/>
              </a:ext>
            </a:extLst>
          </p:cNvPr>
          <p:cNvSpPr txBox="1">
            <a:spLocks/>
          </p:cNvSpPr>
          <p:nvPr/>
        </p:nvSpPr>
        <p:spPr>
          <a:xfrm>
            <a:off x="7993523" y="5986744"/>
            <a:ext cx="3687842" cy="747598"/>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dirty="0" err="1">
                <a:solidFill>
                  <a:schemeClr val="tx1"/>
                </a:solidFill>
              </a:rPr>
              <a:t>Beispiel</a:t>
            </a:r>
            <a:r>
              <a:rPr lang="fr-FR" sz="1200" dirty="0">
                <a:solidFill>
                  <a:schemeClr val="tx1"/>
                </a:solidFill>
              </a:rPr>
              <a:t>: </a:t>
            </a:r>
            <a:r>
              <a:rPr lang="fr-FR" sz="1200" dirty="0" err="1">
                <a:solidFill>
                  <a:schemeClr val="tx1"/>
                </a:solidFill>
              </a:rPr>
              <a:t>Cozywheels</a:t>
            </a:r>
            <a:r>
              <a:rPr lang="fr-FR" sz="1200" dirty="0">
                <a:solidFill>
                  <a:schemeClr val="tx1"/>
                </a:solidFill>
              </a:rPr>
              <a:t>, (</a:t>
            </a:r>
            <a:r>
              <a:rPr lang="fr-FR" sz="1200" dirty="0" err="1">
                <a:solidFill>
                  <a:schemeClr val="tx1"/>
                </a:solidFill>
              </a:rPr>
              <a:t>oder</a:t>
            </a:r>
            <a:r>
              <a:rPr lang="fr-FR" sz="1200" dirty="0">
                <a:solidFill>
                  <a:schemeClr val="tx1"/>
                </a:solidFill>
              </a:rPr>
              <a:t> </a:t>
            </a:r>
            <a:r>
              <a:rPr lang="fr-FR" sz="1200" dirty="0" err="1">
                <a:solidFill>
                  <a:schemeClr val="tx1"/>
                </a:solidFill>
              </a:rPr>
              <a:t>Wibee</a:t>
            </a:r>
            <a:r>
              <a:rPr lang="fr-FR" sz="1200" dirty="0">
                <a:solidFill>
                  <a:schemeClr val="tx1"/>
                </a:solidFill>
              </a:rPr>
              <a:t>) </a:t>
            </a:r>
          </a:p>
          <a:p>
            <a:r>
              <a:rPr lang="fr-FR" sz="1200" dirty="0">
                <a:solidFill>
                  <a:schemeClr val="tx1"/>
                </a:solidFill>
              </a:rPr>
              <a:t>8000 </a:t>
            </a:r>
            <a:r>
              <a:rPr lang="fr-FR" sz="1200" dirty="0" err="1">
                <a:solidFill>
                  <a:schemeClr val="tx1"/>
                </a:solidFill>
              </a:rPr>
              <a:t>Mitglieder</a:t>
            </a:r>
            <a:endParaRPr lang="fr-FR" sz="1200" dirty="0">
              <a:solidFill>
                <a:schemeClr val="tx1"/>
              </a:solidFill>
            </a:endParaRPr>
          </a:p>
          <a:p>
            <a:r>
              <a:rPr lang="fr-FR" sz="1200" dirty="0">
                <a:solidFill>
                  <a:schemeClr val="tx1"/>
                </a:solidFill>
              </a:rPr>
              <a:t>Ideal </a:t>
            </a:r>
            <a:r>
              <a:rPr lang="fr-FR" sz="1200" dirty="0" err="1">
                <a:solidFill>
                  <a:schemeClr val="tx1"/>
                </a:solidFill>
              </a:rPr>
              <a:t>für</a:t>
            </a:r>
            <a:r>
              <a:rPr lang="fr-FR" sz="1200" dirty="0">
                <a:solidFill>
                  <a:schemeClr val="tx1"/>
                </a:solidFill>
              </a:rPr>
              <a:t> </a:t>
            </a:r>
            <a:r>
              <a:rPr lang="fr-FR" sz="1200" dirty="0" err="1">
                <a:solidFill>
                  <a:schemeClr val="tx1"/>
                </a:solidFill>
              </a:rPr>
              <a:t>mittlere</a:t>
            </a:r>
            <a:r>
              <a:rPr lang="fr-FR" sz="1200" dirty="0">
                <a:solidFill>
                  <a:schemeClr val="tx1"/>
                </a:solidFill>
              </a:rPr>
              <a:t> und lange </a:t>
            </a:r>
            <a:r>
              <a:rPr lang="fr-FR" sz="1200" dirty="0" err="1">
                <a:solidFill>
                  <a:schemeClr val="tx1"/>
                </a:solidFill>
              </a:rPr>
              <a:t>Distanzen</a:t>
            </a:r>
            <a:r>
              <a:rPr lang="fr-FR" sz="1200" dirty="0">
                <a:solidFill>
                  <a:schemeClr val="tx1"/>
                </a:solidFill>
              </a:rPr>
              <a:t>/</a:t>
            </a:r>
            <a:r>
              <a:rPr lang="fr-FR" sz="1200" dirty="0" err="1">
                <a:solidFill>
                  <a:schemeClr val="tx1"/>
                </a:solidFill>
              </a:rPr>
              <a:t>Dauer</a:t>
            </a:r>
            <a:endParaRPr lang="fr-BE" sz="1200" dirty="0">
              <a:solidFill>
                <a:schemeClr val="tx1"/>
              </a:solidFill>
            </a:endParaRPr>
          </a:p>
        </p:txBody>
      </p:sp>
      <p:sp>
        <p:nvSpPr>
          <p:cNvPr id="17" name="Espace réservé du texte 3">
            <a:extLst>
              <a:ext uri="{FF2B5EF4-FFF2-40B4-BE49-F238E27FC236}">
                <a16:creationId xmlns:a16="http://schemas.microsoft.com/office/drawing/2014/main" id="{49F3E06B-3EF6-5B1C-3556-A8B210C92977}"/>
              </a:ext>
            </a:extLst>
          </p:cNvPr>
          <p:cNvSpPr txBox="1">
            <a:spLocks/>
          </p:cNvSpPr>
          <p:nvPr/>
        </p:nvSpPr>
        <p:spPr>
          <a:xfrm>
            <a:off x="297176" y="1031753"/>
            <a:ext cx="11411240" cy="666311"/>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2200" dirty="0">
                <a:solidFill>
                  <a:schemeClr val="bg2">
                    <a:lumMod val="10000"/>
                  </a:schemeClr>
                </a:solidFill>
              </a:rPr>
              <a:t>Es </a:t>
            </a:r>
            <a:r>
              <a:rPr lang="fr-FR" sz="2200" b="0" dirty="0" err="1">
                <a:solidFill>
                  <a:schemeClr val="bg2">
                    <a:lumMod val="10000"/>
                  </a:schemeClr>
                </a:solidFill>
              </a:rPr>
              <a:t>gibt</a:t>
            </a:r>
            <a:r>
              <a:rPr lang="fr-FR" sz="2200" b="0" dirty="0">
                <a:solidFill>
                  <a:schemeClr val="bg2">
                    <a:lumMod val="10000"/>
                  </a:schemeClr>
                </a:solidFill>
              </a:rPr>
              <a:t> in </a:t>
            </a:r>
            <a:r>
              <a:rPr lang="fr-FR" sz="2200" b="0" dirty="0" err="1">
                <a:solidFill>
                  <a:schemeClr val="bg2">
                    <a:lumMod val="10000"/>
                  </a:schemeClr>
                </a:solidFill>
              </a:rPr>
              <a:t>Belgien</a:t>
            </a:r>
            <a:r>
              <a:rPr lang="fr-FR" sz="2200" b="0" dirty="0">
                <a:solidFill>
                  <a:schemeClr val="bg2">
                    <a:lumMod val="10000"/>
                  </a:schemeClr>
                </a:solidFill>
              </a:rPr>
              <a:t> </a:t>
            </a:r>
            <a:r>
              <a:rPr lang="fr-FR" sz="2200" dirty="0" err="1">
                <a:solidFill>
                  <a:schemeClr val="bg2">
                    <a:lumMod val="10000"/>
                  </a:schemeClr>
                </a:solidFill>
              </a:rPr>
              <a:t>mehrere</a:t>
            </a:r>
            <a:r>
              <a:rPr lang="fr-FR" sz="2200" dirty="0">
                <a:solidFill>
                  <a:schemeClr val="bg2">
                    <a:lumMod val="10000"/>
                  </a:schemeClr>
                </a:solidFill>
              </a:rPr>
              <a:t> </a:t>
            </a:r>
            <a:r>
              <a:rPr lang="fr-FR" sz="2200" dirty="0" err="1">
                <a:solidFill>
                  <a:schemeClr val="bg2">
                    <a:lumMod val="10000"/>
                  </a:schemeClr>
                </a:solidFill>
              </a:rPr>
              <a:t>Arten</a:t>
            </a:r>
            <a:r>
              <a:rPr lang="fr-FR" sz="2200" dirty="0">
                <a:solidFill>
                  <a:schemeClr val="bg2">
                    <a:lumMod val="10000"/>
                  </a:schemeClr>
                </a:solidFill>
              </a:rPr>
              <a:t> von </a:t>
            </a:r>
            <a:r>
              <a:rPr lang="fr-FR" sz="2200" dirty="0" err="1">
                <a:solidFill>
                  <a:schemeClr val="bg2">
                    <a:lumMod val="10000"/>
                  </a:schemeClr>
                </a:solidFill>
              </a:rPr>
              <a:t>Carsharing</a:t>
            </a:r>
            <a:r>
              <a:rPr lang="fr-FR" sz="2200" dirty="0">
                <a:solidFill>
                  <a:schemeClr val="bg2">
                    <a:lumMod val="10000"/>
                  </a:schemeClr>
                </a:solidFill>
              </a:rPr>
              <a:t>. </a:t>
            </a:r>
            <a:r>
              <a:rPr lang="fr-FR" sz="2200" b="0" dirty="0" err="1">
                <a:solidFill>
                  <a:schemeClr val="bg2">
                    <a:lumMod val="10000"/>
                  </a:schemeClr>
                </a:solidFill>
              </a:rPr>
              <a:t>Diese</a:t>
            </a:r>
            <a:r>
              <a:rPr lang="fr-FR" sz="2200" b="0" dirty="0">
                <a:solidFill>
                  <a:schemeClr val="bg2">
                    <a:lumMod val="10000"/>
                  </a:schemeClr>
                </a:solidFill>
              </a:rPr>
              <a:t> </a:t>
            </a:r>
            <a:r>
              <a:rPr lang="fr-FR" sz="2200" b="0" dirty="0" err="1">
                <a:solidFill>
                  <a:schemeClr val="bg2">
                    <a:lumMod val="10000"/>
                  </a:schemeClr>
                </a:solidFill>
              </a:rPr>
              <a:t>decken</a:t>
            </a:r>
            <a:r>
              <a:rPr lang="fr-FR" sz="2200" b="0" dirty="0">
                <a:solidFill>
                  <a:schemeClr val="bg2">
                    <a:lumMod val="10000"/>
                  </a:schemeClr>
                </a:solidFill>
              </a:rPr>
              <a:t> </a:t>
            </a:r>
            <a:r>
              <a:rPr lang="fr-FR" sz="2200" b="0" dirty="0" err="1">
                <a:solidFill>
                  <a:schemeClr val="bg2">
                    <a:lumMod val="10000"/>
                  </a:schemeClr>
                </a:solidFill>
              </a:rPr>
              <a:t>unterschiedliche</a:t>
            </a:r>
            <a:r>
              <a:rPr lang="fr-FR" sz="2200" b="0" dirty="0">
                <a:solidFill>
                  <a:schemeClr val="bg2">
                    <a:lumMod val="10000"/>
                  </a:schemeClr>
                </a:solidFill>
              </a:rPr>
              <a:t> </a:t>
            </a:r>
            <a:r>
              <a:rPr lang="fr-FR" sz="2200" b="0" dirty="0" err="1">
                <a:solidFill>
                  <a:schemeClr val="bg2">
                    <a:lumMod val="10000"/>
                  </a:schemeClr>
                </a:solidFill>
              </a:rPr>
              <a:t>Bedürfnisse</a:t>
            </a:r>
            <a:r>
              <a:rPr lang="fr-FR" sz="2200" b="0" dirty="0">
                <a:solidFill>
                  <a:schemeClr val="bg2">
                    <a:lumMod val="10000"/>
                  </a:schemeClr>
                </a:solidFill>
              </a:rPr>
              <a:t> ab.</a:t>
            </a:r>
          </a:p>
          <a:p>
            <a:pPr marL="342900" indent="-342900">
              <a:buFont typeface="Arial" panose="020B0604020202020204" pitchFamily="34" charset="0"/>
              <a:buChar char="•"/>
            </a:pPr>
            <a:endParaRPr lang="fr-FR" sz="1600" b="0" dirty="0">
              <a:solidFill>
                <a:schemeClr val="tx1"/>
              </a:solidFill>
            </a:endParaRPr>
          </a:p>
          <a:p>
            <a:pPr marL="342900" indent="-342900">
              <a:buFont typeface="Arial" panose="020B0604020202020204" pitchFamily="34" charset="0"/>
              <a:buChar char="•"/>
            </a:pPr>
            <a:endParaRPr lang="fr-FR" sz="1600" b="0" dirty="0">
              <a:solidFill>
                <a:schemeClr val="tx1"/>
              </a:solidFill>
            </a:endParaRPr>
          </a:p>
        </p:txBody>
      </p:sp>
      <p:cxnSp>
        <p:nvCxnSpPr>
          <p:cNvPr id="20" name="Connecteur droit 19">
            <a:extLst>
              <a:ext uri="{FF2B5EF4-FFF2-40B4-BE49-F238E27FC236}">
                <a16:creationId xmlns:a16="http://schemas.microsoft.com/office/drawing/2014/main" id="{27FBF088-F3A8-CAF2-7404-EAD01C71532D}"/>
              </a:ext>
            </a:extLst>
          </p:cNvPr>
          <p:cNvCxnSpPr>
            <a:cxnSpLocks/>
          </p:cNvCxnSpPr>
          <p:nvPr/>
        </p:nvCxnSpPr>
        <p:spPr>
          <a:xfrm>
            <a:off x="4121757" y="1788282"/>
            <a:ext cx="0" cy="1422561"/>
          </a:xfrm>
          <a:prstGeom prst="line">
            <a:avLst/>
          </a:prstGeom>
          <a:ln w="38100">
            <a:solidFill>
              <a:srgbClr val="FF000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97B941C3-B86C-2B6C-1D19-BFB8DBBA2F0F}"/>
              </a:ext>
            </a:extLst>
          </p:cNvPr>
          <p:cNvCxnSpPr>
            <a:cxnSpLocks/>
          </p:cNvCxnSpPr>
          <p:nvPr/>
        </p:nvCxnSpPr>
        <p:spPr>
          <a:xfrm>
            <a:off x="4120719" y="4390884"/>
            <a:ext cx="751" cy="1431992"/>
          </a:xfrm>
          <a:prstGeom prst="line">
            <a:avLst/>
          </a:prstGeom>
          <a:ln w="38100">
            <a:solidFill>
              <a:srgbClr val="00B05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C0DA743D-7A1A-991C-0251-09201EEB7E43}"/>
              </a:ext>
            </a:extLst>
          </p:cNvPr>
          <p:cNvCxnSpPr>
            <a:cxnSpLocks/>
          </p:cNvCxnSpPr>
          <p:nvPr/>
        </p:nvCxnSpPr>
        <p:spPr>
          <a:xfrm>
            <a:off x="7899308" y="4390884"/>
            <a:ext cx="751" cy="1431992"/>
          </a:xfrm>
          <a:prstGeom prst="line">
            <a:avLst/>
          </a:prstGeom>
          <a:ln w="38100">
            <a:solidFill>
              <a:srgbClr val="00B05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sp>
        <p:nvSpPr>
          <p:cNvPr id="26" name="ZoneTexte 89">
            <a:extLst>
              <a:ext uri="{FF2B5EF4-FFF2-40B4-BE49-F238E27FC236}">
                <a16:creationId xmlns:a16="http://schemas.microsoft.com/office/drawing/2014/main" id="{B517B161-7DF5-74A4-045E-793370383B34}"/>
              </a:ext>
            </a:extLst>
          </p:cNvPr>
          <p:cNvSpPr txBox="1"/>
          <p:nvPr/>
        </p:nvSpPr>
        <p:spPr>
          <a:xfrm>
            <a:off x="4152117" y="1698064"/>
            <a:ext cx="1692521" cy="584775"/>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spcAft>
                <a:spcPts val="400"/>
              </a:spcAft>
            </a:pPr>
            <a:r>
              <a:rPr lang="fr-BE" sz="1600" b="1" dirty="0" err="1">
                <a:solidFill>
                  <a:srgbClr val="FF0000"/>
                </a:solidFill>
                <a:latin typeface="Calibri Light" panose="020F0302020204030204" pitchFamily="34" charset="0"/>
                <a:ea typeface="Calibri" panose="020F0502020204030204" pitchFamily="34" charset="0"/>
                <a:cs typeface="Arial" panose="020B0604020202020204" pitchFamily="34" charset="0"/>
              </a:rPr>
              <a:t>Nicht</a:t>
            </a:r>
            <a:r>
              <a:rPr lang="fr-BE" sz="1600" b="1" dirty="0">
                <a:solidFill>
                  <a:srgbClr val="FF0000"/>
                </a:solidFill>
                <a:latin typeface="Calibri Light" panose="020F0302020204030204" pitchFamily="34" charset="0"/>
                <a:ea typeface="Calibri" panose="020F0502020204030204" pitchFamily="34" charset="0"/>
                <a:cs typeface="Arial" panose="020B0604020202020204" pitchFamily="34" charset="0"/>
              </a:rPr>
              <a:t> </a:t>
            </a:r>
            <a:r>
              <a:rPr lang="fr-BE" sz="1600" b="1" dirty="0" err="1">
                <a:solidFill>
                  <a:srgbClr val="FF0000"/>
                </a:solidFill>
                <a:latin typeface="Calibri Light" panose="020F0302020204030204" pitchFamily="34" charset="0"/>
                <a:ea typeface="Calibri" panose="020F0502020204030204" pitchFamily="34" charset="0"/>
                <a:cs typeface="Arial" panose="020B0604020202020204" pitchFamily="34" charset="0"/>
              </a:rPr>
              <a:t>angepasst</a:t>
            </a:r>
            <a:r>
              <a:rPr lang="fr-BE" sz="1600" b="1" dirty="0">
                <a:solidFill>
                  <a:srgbClr val="FF0000"/>
                </a:solidFill>
                <a:latin typeface="Calibri Light" panose="020F0302020204030204" pitchFamily="34" charset="0"/>
                <a:ea typeface="Calibri" panose="020F0502020204030204" pitchFamily="34" charset="0"/>
                <a:cs typeface="Arial" panose="020B0604020202020204" pitchFamily="34" charset="0"/>
              </a:rPr>
              <a:t> </a:t>
            </a:r>
            <a:r>
              <a:rPr lang="fr-BE" sz="1600" b="1" dirty="0" err="1">
                <a:solidFill>
                  <a:srgbClr val="FF0000"/>
                </a:solidFill>
                <a:latin typeface="Calibri Light" panose="020F0302020204030204" pitchFamily="34" charset="0"/>
                <a:ea typeface="Calibri" panose="020F0502020204030204" pitchFamily="34" charset="0"/>
                <a:cs typeface="Arial" panose="020B0604020202020204" pitchFamily="34" charset="0"/>
              </a:rPr>
              <a:t>für</a:t>
            </a:r>
            <a:r>
              <a:rPr lang="fr-BE" sz="1600" b="1" dirty="0">
                <a:solidFill>
                  <a:srgbClr val="FF0000"/>
                </a:solidFill>
                <a:latin typeface="Calibri Light" panose="020F0302020204030204" pitchFamily="34" charset="0"/>
                <a:ea typeface="Calibri" panose="020F0502020204030204" pitchFamily="34" charset="0"/>
                <a:cs typeface="Arial" panose="020B0604020202020204" pitchFamily="34" charset="0"/>
              </a:rPr>
              <a:t> Kelmis</a:t>
            </a:r>
            <a:endParaRPr lang="fr-BE" sz="1600" dirty="0">
              <a:solidFill>
                <a:srgbClr val="FF0000"/>
              </a:solidFill>
              <a:latin typeface="Calibri Light" panose="020F0302020204030204" pitchFamily="34" charset="0"/>
              <a:ea typeface="Calibri" panose="020F0502020204030204" pitchFamily="34" charset="0"/>
              <a:cs typeface="Arial" panose="020B0604020202020204" pitchFamily="34" charset="0"/>
            </a:endParaRPr>
          </a:p>
        </p:txBody>
      </p:sp>
      <p:cxnSp>
        <p:nvCxnSpPr>
          <p:cNvPr id="27" name="Connecteur droit 26">
            <a:extLst>
              <a:ext uri="{FF2B5EF4-FFF2-40B4-BE49-F238E27FC236}">
                <a16:creationId xmlns:a16="http://schemas.microsoft.com/office/drawing/2014/main" id="{7EEF38B4-345D-EE17-57D4-E3082A3E15B5}"/>
              </a:ext>
            </a:extLst>
          </p:cNvPr>
          <p:cNvCxnSpPr>
            <a:cxnSpLocks/>
          </p:cNvCxnSpPr>
          <p:nvPr/>
        </p:nvCxnSpPr>
        <p:spPr>
          <a:xfrm>
            <a:off x="7929120" y="1772198"/>
            <a:ext cx="751" cy="1431992"/>
          </a:xfrm>
          <a:prstGeom prst="line">
            <a:avLst/>
          </a:prstGeom>
          <a:ln w="38100">
            <a:solidFill>
              <a:srgbClr val="00B05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sp>
        <p:nvSpPr>
          <p:cNvPr id="28" name="ZoneTexte 89">
            <a:extLst>
              <a:ext uri="{FF2B5EF4-FFF2-40B4-BE49-F238E27FC236}">
                <a16:creationId xmlns:a16="http://schemas.microsoft.com/office/drawing/2014/main" id="{194EDD47-4A5C-07E6-8D28-814D2CE2FAF2}"/>
              </a:ext>
            </a:extLst>
          </p:cNvPr>
          <p:cNvSpPr txBox="1"/>
          <p:nvPr/>
        </p:nvSpPr>
        <p:spPr>
          <a:xfrm>
            <a:off x="6206240" y="1715752"/>
            <a:ext cx="1659762" cy="584775"/>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1600" b="1" dirty="0">
                <a:solidFill>
                  <a:srgbClr val="00B050"/>
                </a:solidFill>
                <a:latin typeface="Calibri Light" panose="020F0302020204030204" pitchFamily="34" charset="0"/>
                <a:ea typeface="Calibri" panose="020F0502020204030204" pitchFamily="34" charset="0"/>
                <a:cs typeface="Arial" panose="020B0604020202020204" pitchFamily="34" charset="0"/>
              </a:rPr>
              <a:t>Im Zentrum </a:t>
            </a: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umzusetzen</a:t>
            </a:r>
            <a:endParaRPr lang="fr-BE" sz="1600" dirty="0">
              <a:solidFill>
                <a:srgbClr val="00B050"/>
              </a:solidFill>
              <a:latin typeface="Calibri Light" panose="020F0302020204030204" pitchFamily="34" charset="0"/>
              <a:ea typeface="Calibri" panose="020F0502020204030204" pitchFamily="34" charset="0"/>
              <a:cs typeface="Arial" panose="020B0604020202020204" pitchFamily="34" charset="0"/>
            </a:endParaRPr>
          </a:p>
        </p:txBody>
      </p:sp>
      <p:sp>
        <p:nvSpPr>
          <p:cNvPr id="29" name="ZoneTexte 89">
            <a:extLst>
              <a:ext uri="{FF2B5EF4-FFF2-40B4-BE49-F238E27FC236}">
                <a16:creationId xmlns:a16="http://schemas.microsoft.com/office/drawing/2014/main" id="{AE624B6C-584E-674B-5835-6E635E9DAE2F}"/>
              </a:ext>
            </a:extLst>
          </p:cNvPr>
          <p:cNvSpPr txBox="1"/>
          <p:nvPr/>
        </p:nvSpPr>
        <p:spPr>
          <a:xfrm>
            <a:off x="4212776" y="4328939"/>
            <a:ext cx="1706482" cy="33855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spcAft>
                <a:spcPts val="400"/>
              </a:spcAft>
            </a:pP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Zu</a:t>
            </a:r>
            <a:r>
              <a:rPr lang="fr-BE" sz="1600" b="1" dirty="0">
                <a:solidFill>
                  <a:srgbClr val="00B050"/>
                </a:solidFill>
                <a:latin typeface="Calibri Light" panose="020F0302020204030204" pitchFamily="34" charset="0"/>
                <a:ea typeface="Calibri" panose="020F0502020204030204" pitchFamily="34" charset="0"/>
                <a:cs typeface="Arial" panose="020B0604020202020204" pitchFamily="34" charset="0"/>
              </a:rPr>
              <a:t> </a:t>
            </a: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fördern</a:t>
            </a:r>
            <a:endParaRPr lang="fr-BE" sz="1600" dirty="0">
              <a:solidFill>
                <a:srgbClr val="00B050"/>
              </a:solidFill>
              <a:latin typeface="Calibri Light" panose="020F0302020204030204" pitchFamily="34" charset="0"/>
              <a:ea typeface="Calibri" panose="020F0502020204030204" pitchFamily="34" charset="0"/>
              <a:cs typeface="Arial" panose="020B0604020202020204" pitchFamily="34" charset="0"/>
            </a:endParaRPr>
          </a:p>
        </p:txBody>
      </p:sp>
      <p:sp>
        <p:nvSpPr>
          <p:cNvPr id="30" name="ZoneTexte 89">
            <a:extLst>
              <a:ext uri="{FF2B5EF4-FFF2-40B4-BE49-F238E27FC236}">
                <a16:creationId xmlns:a16="http://schemas.microsoft.com/office/drawing/2014/main" id="{D68CA803-2FB3-0E70-EF71-64A6EE3F2F2F}"/>
              </a:ext>
            </a:extLst>
          </p:cNvPr>
          <p:cNvSpPr txBox="1"/>
          <p:nvPr/>
        </p:nvSpPr>
        <p:spPr>
          <a:xfrm>
            <a:off x="6077975" y="4344200"/>
            <a:ext cx="1727305" cy="1323439"/>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Zu</a:t>
            </a:r>
            <a:r>
              <a:rPr lang="fr-BE" sz="1600" b="1" dirty="0">
                <a:solidFill>
                  <a:srgbClr val="00B050"/>
                </a:solidFill>
                <a:latin typeface="Calibri Light" panose="020F0302020204030204" pitchFamily="34" charset="0"/>
                <a:ea typeface="Calibri" panose="020F0502020204030204" pitchFamily="34" charset="0"/>
                <a:cs typeface="Arial" panose="020B0604020202020204" pitchFamily="34" charset="0"/>
              </a:rPr>
              <a:t> </a:t>
            </a: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entwickeln</a:t>
            </a:r>
            <a:r>
              <a:rPr lang="fr-BE" sz="1600" b="1" dirty="0">
                <a:solidFill>
                  <a:srgbClr val="00B050"/>
                </a:solidFill>
                <a:latin typeface="Calibri Light" panose="020F0302020204030204" pitchFamily="34" charset="0"/>
                <a:ea typeface="Calibri" panose="020F0502020204030204" pitchFamily="34" charset="0"/>
                <a:cs typeface="Arial" panose="020B0604020202020204" pitchFamily="34" charset="0"/>
              </a:rPr>
              <a:t> in </a:t>
            </a: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großen</a:t>
            </a:r>
            <a:r>
              <a:rPr lang="fr-BE" sz="1600" b="1" dirty="0">
                <a:solidFill>
                  <a:srgbClr val="00B050"/>
                </a:solidFill>
                <a:latin typeface="Calibri Light" panose="020F0302020204030204" pitchFamily="34" charset="0"/>
                <a:ea typeface="Calibri" panose="020F0502020204030204" pitchFamily="34" charset="0"/>
                <a:cs typeface="Arial" panose="020B0604020202020204" pitchFamily="34" charset="0"/>
              </a:rPr>
              <a:t> </a:t>
            </a: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Immobilien-projekten</a:t>
            </a:r>
            <a:r>
              <a:rPr lang="fr-BE" sz="1600" b="1" dirty="0">
                <a:solidFill>
                  <a:srgbClr val="00B050"/>
                </a:solidFill>
                <a:latin typeface="Calibri Light" panose="020F0302020204030204" pitchFamily="34" charset="0"/>
                <a:ea typeface="Calibri" panose="020F0502020204030204" pitchFamily="34" charset="0"/>
                <a:cs typeface="Arial" panose="020B0604020202020204" pitchFamily="34" charset="0"/>
              </a:rPr>
              <a:t> und </a:t>
            </a:r>
            <a:r>
              <a:rPr lang="fr-BE" sz="1600" b="1" dirty="0" err="1">
                <a:solidFill>
                  <a:srgbClr val="00B050"/>
                </a:solidFill>
                <a:latin typeface="Calibri Light" panose="020F0302020204030204" pitchFamily="34" charset="0"/>
                <a:ea typeface="Calibri" panose="020F0502020204030204" pitchFamily="34" charset="0"/>
                <a:cs typeface="Arial" panose="020B0604020202020204" pitchFamily="34" charset="0"/>
              </a:rPr>
              <a:t>Dörfern</a:t>
            </a:r>
            <a:r>
              <a:rPr lang="fr-BE" sz="1600" b="1" dirty="0">
                <a:solidFill>
                  <a:srgbClr val="00B050"/>
                </a:solidFill>
                <a:latin typeface="Calibri Light" panose="020F0302020204030204" pitchFamily="34" charset="0"/>
                <a:ea typeface="Calibri" panose="020F0502020204030204" pitchFamily="34" charset="0"/>
                <a:cs typeface="Arial" panose="020B0604020202020204" pitchFamily="34" charset="0"/>
              </a:rPr>
              <a:t> </a:t>
            </a:r>
            <a:endParaRPr lang="fr-BE" sz="1600" dirty="0">
              <a:solidFill>
                <a:srgbClr val="00B050"/>
              </a:solidFill>
              <a:latin typeface="Calibri Light" panose="020F0302020204030204" pitchFamily="34" charset="0"/>
              <a:ea typeface="Calibri" panose="020F0502020204030204" pitchFamily="34" charset="0"/>
              <a:cs typeface="Arial" panose="020B0604020202020204" pitchFamily="34" charset="0"/>
            </a:endParaRPr>
          </a:p>
        </p:txBody>
      </p:sp>
      <p:sp>
        <p:nvSpPr>
          <p:cNvPr id="31" name="ZoneTexte 89">
            <a:extLst>
              <a:ext uri="{FF2B5EF4-FFF2-40B4-BE49-F238E27FC236}">
                <a16:creationId xmlns:a16="http://schemas.microsoft.com/office/drawing/2014/main" id="{AE6D3FA1-F70A-9AB1-5BCF-75DAC6206C37}"/>
              </a:ext>
            </a:extLst>
          </p:cNvPr>
          <p:cNvSpPr txBox="1"/>
          <p:nvPr/>
        </p:nvSpPr>
        <p:spPr>
          <a:xfrm>
            <a:off x="10084077" y="6642556"/>
            <a:ext cx="1988587"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Source :  Espace Mobilité</a:t>
            </a:r>
            <a:endParaRPr lang="fr-BE" sz="800" b="1" i="1">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6534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dirty="0"/>
              <a:t>KMP Kelmis</a:t>
            </a:r>
            <a:endParaRPr lang="fr-BE" dirty="0"/>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a:xfrm>
            <a:off x="2400300" y="2971798"/>
            <a:ext cx="7391400" cy="1118653"/>
          </a:xfrm>
        </p:spPr>
        <p:txBody>
          <a:bodyPr/>
          <a:lstStyle/>
          <a:p>
            <a:r>
              <a:rPr lang="fr-FR" sz="3600" dirty="0" err="1"/>
              <a:t>Maßnahme</a:t>
            </a:r>
            <a:r>
              <a:rPr lang="fr-FR" sz="3600" dirty="0"/>
              <a:t> 5 – </a:t>
            </a:r>
            <a:r>
              <a:rPr lang="fr-FR" sz="3600" dirty="0" err="1"/>
              <a:t>Mobilitätsdienste</a:t>
            </a:r>
            <a:r>
              <a:rPr lang="fr-FR" sz="3600" dirty="0"/>
              <a:t>: </a:t>
            </a:r>
            <a:r>
              <a:rPr lang="fr-FR" sz="3600" dirty="0" err="1"/>
              <a:t>Carsharing</a:t>
            </a:r>
            <a:endParaRPr lang="fr-FR" sz="3600" dirty="0"/>
          </a:p>
        </p:txBody>
      </p:sp>
    </p:spTree>
    <p:extLst>
      <p:ext uri="{BB962C8B-B14F-4D97-AF65-F5344CB8AC3E}">
        <p14:creationId xmlns:p14="http://schemas.microsoft.com/office/powerpoint/2010/main" val="530986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88DF30A-564F-B1B8-1D43-E670CFEF4AEE}"/>
              </a:ext>
            </a:extLst>
          </p:cNvPr>
          <p:cNvSpPr>
            <a:spLocks noGrp="1"/>
          </p:cNvSpPr>
          <p:nvPr>
            <p:ph type="sldNum" sz="quarter" idx="7"/>
          </p:nvPr>
        </p:nvSpPr>
        <p:spPr/>
        <p:txBody>
          <a:bodyPr/>
          <a:lstStyle/>
          <a:p>
            <a:fld id="{B6F15528-21DE-4FAA-801E-634DDDAF4B2B}" type="slidenum">
              <a:rPr lang="fr-BE" smtClean="0"/>
              <a:pPr/>
              <a:t>63</a:t>
            </a:fld>
            <a:endParaRPr lang="fr-BE"/>
          </a:p>
        </p:txBody>
      </p:sp>
      <p:sp>
        <p:nvSpPr>
          <p:cNvPr id="3" name="Titre 2">
            <a:extLst>
              <a:ext uri="{FF2B5EF4-FFF2-40B4-BE49-F238E27FC236}">
                <a16:creationId xmlns:a16="http://schemas.microsoft.com/office/drawing/2014/main" id="{86BB4178-401A-6FCD-0304-F7A72E5C2827}"/>
              </a:ext>
            </a:extLst>
          </p:cNvPr>
          <p:cNvSpPr>
            <a:spLocks noGrp="1"/>
          </p:cNvSpPr>
          <p:nvPr>
            <p:ph type="title"/>
          </p:nvPr>
        </p:nvSpPr>
        <p:spPr/>
        <p:txBody>
          <a:bodyPr/>
          <a:lstStyle/>
          <a:p>
            <a:r>
              <a:rPr lang="fr-BE" dirty="0"/>
              <a:t>Das </a:t>
            </a:r>
            <a:r>
              <a:rPr lang="fr-BE" dirty="0" err="1"/>
              <a:t>Carsharing</a:t>
            </a:r>
            <a:r>
              <a:rPr lang="fr-BE" dirty="0"/>
              <a:t> in </a:t>
            </a:r>
            <a:r>
              <a:rPr lang="fr-BE" dirty="0" err="1"/>
              <a:t>Belgien</a:t>
            </a:r>
            <a:r>
              <a:rPr lang="fr-BE" dirty="0"/>
              <a:t> und </a:t>
            </a:r>
            <a:r>
              <a:rPr lang="fr-BE" dirty="0" err="1"/>
              <a:t>angrenzenden</a:t>
            </a:r>
            <a:r>
              <a:rPr lang="fr-BE" dirty="0"/>
              <a:t> </a:t>
            </a:r>
            <a:r>
              <a:rPr lang="fr-BE" dirty="0" err="1"/>
              <a:t>Gemeinden</a:t>
            </a:r>
            <a:endParaRPr lang="fr-BE" dirty="0"/>
          </a:p>
        </p:txBody>
      </p:sp>
      <p:pic>
        <p:nvPicPr>
          <p:cNvPr id="6" name="Image 5">
            <a:extLst>
              <a:ext uri="{FF2B5EF4-FFF2-40B4-BE49-F238E27FC236}">
                <a16:creationId xmlns:a16="http://schemas.microsoft.com/office/drawing/2014/main" id="{011678A8-A104-3E48-889C-ED78164D65AD}"/>
              </a:ext>
            </a:extLst>
          </p:cNvPr>
          <p:cNvPicPr>
            <a:picLocks noChangeAspect="1"/>
          </p:cNvPicPr>
          <p:nvPr/>
        </p:nvPicPr>
        <p:blipFill>
          <a:blip r:embed="rId2"/>
          <a:stretch>
            <a:fillRect/>
          </a:stretch>
        </p:blipFill>
        <p:spPr>
          <a:xfrm>
            <a:off x="191344" y="2658490"/>
            <a:ext cx="7640370" cy="4104878"/>
          </a:xfrm>
          <a:prstGeom prst="rect">
            <a:avLst/>
          </a:prstGeom>
          <a:ln>
            <a:solidFill>
              <a:srgbClr val="000000"/>
            </a:solidFill>
          </a:ln>
        </p:spPr>
      </p:pic>
      <p:sp>
        <p:nvSpPr>
          <p:cNvPr id="7" name="Espace réservé du contenu 6">
            <a:extLst>
              <a:ext uri="{FF2B5EF4-FFF2-40B4-BE49-F238E27FC236}">
                <a16:creationId xmlns:a16="http://schemas.microsoft.com/office/drawing/2014/main" id="{05B1459D-14CB-5C5D-8B7F-821B054F3D71}"/>
              </a:ext>
            </a:extLst>
          </p:cNvPr>
          <p:cNvSpPr>
            <a:spLocks noGrp="1"/>
          </p:cNvSpPr>
          <p:nvPr>
            <p:ph idx="10"/>
          </p:nvPr>
        </p:nvSpPr>
        <p:spPr>
          <a:xfrm>
            <a:off x="8135769" y="3983322"/>
            <a:ext cx="3672408" cy="2564507"/>
          </a:xfrm>
        </p:spPr>
        <p:txBody>
          <a:bodyPr/>
          <a:lstStyle/>
          <a:p>
            <a:pPr marL="0" indent="0" algn="just">
              <a:buNone/>
            </a:pPr>
            <a:r>
              <a:rPr lang="fr-FR" sz="1800" dirty="0" err="1"/>
              <a:t>Andere</a:t>
            </a:r>
            <a:r>
              <a:rPr lang="fr-FR" sz="1800" dirty="0"/>
              <a:t> </a:t>
            </a:r>
            <a:r>
              <a:rPr lang="fr-FR" sz="1800" dirty="0" err="1"/>
              <a:t>wallonische</a:t>
            </a:r>
            <a:r>
              <a:rPr lang="fr-FR" sz="1800" dirty="0"/>
              <a:t> </a:t>
            </a:r>
            <a:r>
              <a:rPr lang="fr-FR" sz="1800" dirty="0" err="1"/>
              <a:t>bzw</a:t>
            </a:r>
            <a:r>
              <a:rPr lang="fr-FR" sz="1800" dirty="0"/>
              <a:t>. DG-</a:t>
            </a:r>
            <a:r>
              <a:rPr lang="fr-FR" sz="1800" dirty="0" err="1"/>
              <a:t>Gemeinden</a:t>
            </a:r>
            <a:r>
              <a:rPr lang="fr-FR" sz="1800" dirty="0"/>
              <a:t> </a:t>
            </a:r>
            <a:r>
              <a:rPr lang="fr-FR" sz="1800" dirty="0" err="1"/>
              <a:t>kleiner</a:t>
            </a:r>
            <a:r>
              <a:rPr lang="fr-FR" sz="1800" dirty="0"/>
              <a:t> </a:t>
            </a:r>
            <a:r>
              <a:rPr lang="fr-FR" sz="1800" dirty="0" err="1"/>
              <a:t>oder</a:t>
            </a:r>
            <a:r>
              <a:rPr lang="fr-FR" sz="1800" dirty="0"/>
              <a:t> </a:t>
            </a:r>
            <a:r>
              <a:rPr lang="fr-FR" sz="1800" dirty="0" err="1"/>
              <a:t>mittlerer</a:t>
            </a:r>
            <a:r>
              <a:rPr lang="fr-FR" sz="1800" dirty="0"/>
              <a:t> </a:t>
            </a:r>
            <a:r>
              <a:rPr lang="fr-FR" sz="1800" dirty="0" err="1"/>
              <a:t>Größe</a:t>
            </a:r>
            <a:r>
              <a:rPr lang="fr-FR" sz="1800" dirty="0"/>
              <a:t> </a:t>
            </a:r>
            <a:r>
              <a:rPr lang="fr-FR" sz="1800" dirty="0" err="1"/>
              <a:t>folgen</a:t>
            </a:r>
            <a:r>
              <a:rPr lang="fr-FR" sz="1800" dirty="0"/>
              <a:t> </a:t>
            </a:r>
            <a:r>
              <a:rPr lang="fr-FR" sz="1800" dirty="0" err="1"/>
              <a:t>dem</a:t>
            </a:r>
            <a:r>
              <a:rPr lang="fr-FR" sz="1800" dirty="0"/>
              <a:t> Trend und </a:t>
            </a:r>
            <a:r>
              <a:rPr lang="fr-FR" sz="1800" dirty="0" err="1"/>
              <a:t>verfügen</a:t>
            </a:r>
            <a:r>
              <a:rPr lang="fr-FR" sz="1800" dirty="0"/>
              <a:t> in </a:t>
            </a:r>
            <a:r>
              <a:rPr lang="fr-FR" sz="1800" dirty="0" err="1"/>
              <a:t>ihren</a:t>
            </a:r>
            <a:r>
              <a:rPr lang="fr-FR" sz="1800" dirty="0"/>
              <a:t> </a:t>
            </a:r>
            <a:r>
              <a:rPr lang="fr-FR" sz="1800" dirty="0" err="1"/>
              <a:t>Zentren</a:t>
            </a:r>
            <a:r>
              <a:rPr lang="fr-FR" sz="1800" dirty="0"/>
              <a:t> </a:t>
            </a:r>
            <a:r>
              <a:rPr lang="fr-FR" sz="1800" dirty="0" err="1"/>
              <a:t>über</a:t>
            </a:r>
            <a:r>
              <a:rPr lang="fr-FR" sz="1800" dirty="0"/>
              <a:t> </a:t>
            </a:r>
            <a:r>
              <a:rPr lang="fr-FR" sz="1800" dirty="0" err="1"/>
              <a:t>eine</a:t>
            </a:r>
            <a:r>
              <a:rPr lang="fr-FR" sz="1800" dirty="0"/>
              <a:t> </a:t>
            </a:r>
            <a:r>
              <a:rPr lang="fr-FR" sz="1800" dirty="0" err="1"/>
              <a:t>oder</a:t>
            </a:r>
            <a:r>
              <a:rPr lang="fr-FR" sz="1800" dirty="0"/>
              <a:t> </a:t>
            </a:r>
            <a:r>
              <a:rPr lang="fr-FR" sz="1800" dirty="0" err="1"/>
              <a:t>zwei</a:t>
            </a:r>
            <a:r>
              <a:rPr lang="fr-FR" sz="1800" dirty="0"/>
              <a:t> </a:t>
            </a:r>
            <a:r>
              <a:rPr lang="fr-FR" sz="1800" dirty="0" err="1"/>
              <a:t>Stationen</a:t>
            </a:r>
            <a:r>
              <a:rPr lang="fr-FR" sz="1800" dirty="0"/>
              <a:t>: </a:t>
            </a:r>
          </a:p>
          <a:p>
            <a:pPr algn="just">
              <a:buFont typeface="Arial" panose="020B0604020202020204" pitchFamily="34" charset="0"/>
              <a:buChar char="•"/>
            </a:pPr>
            <a:r>
              <a:rPr lang="fr-BE" sz="1800" dirty="0"/>
              <a:t>Eupen (20.000 </a:t>
            </a:r>
            <a:r>
              <a:rPr lang="fr-BE" sz="1800" dirty="0" err="1"/>
              <a:t>Einwohner</a:t>
            </a:r>
            <a:r>
              <a:rPr lang="fr-BE" sz="1800" dirty="0"/>
              <a:t>)</a:t>
            </a:r>
          </a:p>
          <a:p>
            <a:pPr algn="just">
              <a:buFont typeface="Arial" panose="020B0604020202020204" pitchFamily="34" charset="0"/>
              <a:buChar char="•"/>
            </a:pPr>
            <a:r>
              <a:rPr lang="fr-BE" sz="1800" dirty="0"/>
              <a:t>Ciney (17.000 </a:t>
            </a:r>
            <a:r>
              <a:rPr lang="fr-BE" sz="1800" dirty="0" err="1"/>
              <a:t>Einwohner</a:t>
            </a:r>
            <a:r>
              <a:rPr lang="fr-BE" sz="1800" dirty="0"/>
              <a:t>)</a:t>
            </a:r>
          </a:p>
          <a:p>
            <a:pPr algn="just">
              <a:buFont typeface="Arial" panose="020B0604020202020204" pitchFamily="34" charset="0"/>
              <a:buChar char="•"/>
            </a:pPr>
            <a:r>
              <a:rPr lang="fr-BE" sz="1800" dirty="0"/>
              <a:t>Genappe (15.000 </a:t>
            </a:r>
            <a:r>
              <a:rPr lang="fr-BE" sz="1800" dirty="0" err="1"/>
              <a:t>Einwohner</a:t>
            </a:r>
            <a:r>
              <a:rPr lang="fr-BE" sz="1800" dirty="0"/>
              <a:t>)</a:t>
            </a:r>
          </a:p>
          <a:p>
            <a:pPr algn="just">
              <a:buFont typeface="Arial" panose="020B0604020202020204" pitchFamily="34" charset="0"/>
              <a:buChar char="•"/>
            </a:pPr>
            <a:r>
              <a:rPr lang="fr-BE" sz="1800" dirty="0"/>
              <a:t>Libramont (11.000 </a:t>
            </a:r>
            <a:r>
              <a:rPr lang="fr-BE" sz="1800" dirty="0" err="1"/>
              <a:t>Einwohner</a:t>
            </a:r>
            <a:r>
              <a:rPr lang="fr-BE" sz="1800" dirty="0"/>
              <a:t>)</a:t>
            </a:r>
          </a:p>
          <a:p>
            <a:pPr algn="just">
              <a:buFont typeface="Arial" panose="020B0604020202020204" pitchFamily="34" charset="0"/>
              <a:buChar char="•"/>
            </a:pPr>
            <a:r>
              <a:rPr lang="fr-BE" sz="1800" dirty="0"/>
              <a:t>Neufchâteau (8.000 </a:t>
            </a:r>
            <a:r>
              <a:rPr lang="fr-BE" sz="1800" dirty="0" err="1"/>
              <a:t>Einwohner</a:t>
            </a:r>
            <a:r>
              <a:rPr lang="fr-BE" sz="1800" dirty="0"/>
              <a:t>)</a:t>
            </a:r>
          </a:p>
        </p:txBody>
      </p:sp>
      <p:sp>
        <p:nvSpPr>
          <p:cNvPr id="8" name="Espace réservé du contenu 6">
            <a:extLst>
              <a:ext uri="{FF2B5EF4-FFF2-40B4-BE49-F238E27FC236}">
                <a16:creationId xmlns:a16="http://schemas.microsoft.com/office/drawing/2014/main" id="{40FE9FE8-A485-6D23-1380-1E16F31BD819}"/>
              </a:ext>
            </a:extLst>
          </p:cNvPr>
          <p:cNvSpPr txBox="1">
            <a:spLocks/>
          </p:cNvSpPr>
          <p:nvPr/>
        </p:nvSpPr>
        <p:spPr>
          <a:xfrm>
            <a:off x="191344" y="1039077"/>
            <a:ext cx="7128792" cy="3290141"/>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3"/>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Tx/>
              <a:buNone/>
            </a:pPr>
            <a:r>
              <a:rPr lang="fr-FR" sz="1800" dirty="0"/>
              <a:t>Das </a:t>
            </a:r>
            <a:r>
              <a:rPr lang="fr-FR" sz="1800" dirty="0" err="1"/>
              <a:t>Carsharing</a:t>
            </a:r>
            <a:r>
              <a:rPr lang="fr-FR" sz="1800" dirty="0"/>
              <a:t> </a:t>
            </a:r>
            <a:r>
              <a:rPr lang="fr-FR" sz="1800" dirty="0" err="1"/>
              <a:t>hat</a:t>
            </a:r>
            <a:r>
              <a:rPr lang="fr-FR" sz="1800" dirty="0"/>
              <a:t> </a:t>
            </a:r>
            <a:r>
              <a:rPr lang="fr-FR" sz="1800" dirty="0" err="1"/>
              <a:t>sich</a:t>
            </a:r>
            <a:r>
              <a:rPr lang="fr-FR" sz="1800" dirty="0"/>
              <a:t> </a:t>
            </a:r>
            <a:r>
              <a:rPr lang="fr-FR" sz="1800" dirty="0" err="1"/>
              <a:t>gut</a:t>
            </a:r>
            <a:r>
              <a:rPr lang="fr-FR" sz="1800" dirty="0"/>
              <a:t> in </a:t>
            </a:r>
            <a:r>
              <a:rPr lang="fr-FR" sz="1800" dirty="0" err="1"/>
              <a:t>Flandern</a:t>
            </a:r>
            <a:r>
              <a:rPr lang="fr-FR" sz="1800" dirty="0"/>
              <a:t> und in der </a:t>
            </a:r>
            <a:r>
              <a:rPr lang="fr-FR" sz="1800" dirty="0" err="1"/>
              <a:t>Region</a:t>
            </a:r>
            <a:r>
              <a:rPr lang="fr-FR" sz="1800" dirty="0"/>
              <a:t> </a:t>
            </a:r>
            <a:r>
              <a:rPr lang="fr-FR" sz="1800" dirty="0" err="1"/>
              <a:t>Brüssel-Hauptstadt</a:t>
            </a:r>
            <a:r>
              <a:rPr lang="fr-FR" sz="1800" dirty="0"/>
              <a:t> </a:t>
            </a:r>
            <a:r>
              <a:rPr lang="fr-FR" sz="1800" dirty="0" err="1"/>
              <a:t>entwickelt</a:t>
            </a:r>
            <a:r>
              <a:rPr lang="fr-FR" sz="1800" dirty="0"/>
              <a:t>. In der </a:t>
            </a:r>
            <a:r>
              <a:rPr lang="fr-FR" sz="1800" dirty="0" err="1"/>
              <a:t>Wallonischen</a:t>
            </a:r>
            <a:r>
              <a:rPr lang="fr-FR" sz="1800" dirty="0"/>
              <a:t> </a:t>
            </a:r>
            <a:r>
              <a:rPr lang="fr-FR" sz="1800" dirty="0" err="1"/>
              <a:t>Region</a:t>
            </a:r>
            <a:r>
              <a:rPr lang="fr-FR" sz="1800" dirty="0"/>
              <a:t>, vor </a:t>
            </a:r>
            <a:r>
              <a:rPr lang="fr-FR" sz="1800" dirty="0" err="1"/>
              <a:t>allem</a:t>
            </a:r>
            <a:r>
              <a:rPr lang="fr-FR" sz="1800" dirty="0"/>
              <a:t> in den </a:t>
            </a:r>
            <a:r>
              <a:rPr lang="fr-FR" sz="1800" dirty="0" err="1"/>
              <a:t>Städten</a:t>
            </a:r>
            <a:r>
              <a:rPr lang="fr-FR" sz="1800" dirty="0"/>
              <a:t>, </a:t>
            </a:r>
            <a:r>
              <a:rPr lang="fr-FR" sz="1800" dirty="0" err="1"/>
              <a:t>nimmt</a:t>
            </a:r>
            <a:r>
              <a:rPr lang="fr-FR" sz="1800" dirty="0"/>
              <a:t> der Trend </a:t>
            </a:r>
            <a:r>
              <a:rPr lang="fr-FR" sz="1800" dirty="0" err="1"/>
              <a:t>auch</a:t>
            </a:r>
            <a:r>
              <a:rPr lang="fr-FR" sz="1800" dirty="0"/>
              <a:t> </a:t>
            </a:r>
            <a:r>
              <a:rPr lang="fr-FR" sz="1800" dirty="0" err="1"/>
              <a:t>Fahrt</a:t>
            </a:r>
            <a:r>
              <a:rPr lang="fr-FR" sz="1800" dirty="0"/>
              <a:t> </a:t>
            </a:r>
            <a:r>
              <a:rPr lang="fr-FR" sz="1800" dirty="0" err="1"/>
              <a:t>auf</a:t>
            </a:r>
            <a:r>
              <a:rPr lang="fr-FR" sz="1800" dirty="0"/>
              <a:t>. </a:t>
            </a:r>
          </a:p>
          <a:p>
            <a:pPr marL="0" indent="0" algn="just">
              <a:buFontTx/>
              <a:buNone/>
            </a:pPr>
            <a:r>
              <a:rPr lang="fr-FR" sz="1800" dirty="0" err="1"/>
              <a:t>Cambio</a:t>
            </a:r>
            <a:r>
              <a:rPr lang="fr-FR" sz="1800" dirty="0"/>
              <a:t> </a:t>
            </a:r>
            <a:r>
              <a:rPr lang="fr-FR" sz="1800" dirty="0" err="1"/>
              <a:t>ist</a:t>
            </a:r>
            <a:r>
              <a:rPr lang="fr-FR" sz="1800" dirty="0"/>
              <a:t> in </a:t>
            </a:r>
            <a:r>
              <a:rPr lang="fr-FR" sz="1800" dirty="0" err="1"/>
              <a:t>Deutschland</a:t>
            </a:r>
            <a:r>
              <a:rPr lang="fr-FR" sz="1800" dirty="0"/>
              <a:t> </a:t>
            </a:r>
            <a:r>
              <a:rPr lang="fr-FR" sz="1800" dirty="0" err="1"/>
              <a:t>bereits</a:t>
            </a:r>
            <a:r>
              <a:rPr lang="fr-FR" sz="1800" dirty="0"/>
              <a:t> </a:t>
            </a:r>
            <a:r>
              <a:rPr lang="fr-FR" sz="1800" dirty="0" err="1"/>
              <a:t>etabliert</a:t>
            </a:r>
            <a:r>
              <a:rPr lang="fr-FR" sz="1800" dirty="0"/>
              <a:t>, mit </a:t>
            </a:r>
            <a:r>
              <a:rPr lang="fr-FR" sz="1800" dirty="0" err="1"/>
              <a:t>beispielsweise</a:t>
            </a:r>
            <a:r>
              <a:rPr lang="fr-FR" sz="1800" dirty="0"/>
              <a:t> 250 </a:t>
            </a:r>
            <a:r>
              <a:rPr lang="fr-FR" sz="1800" dirty="0" err="1"/>
              <a:t>Fahrzeugen</a:t>
            </a:r>
            <a:r>
              <a:rPr lang="fr-FR" sz="1800" dirty="0"/>
              <a:t> in Aachen und </a:t>
            </a:r>
            <a:r>
              <a:rPr lang="fr-FR" sz="1800" dirty="0" err="1"/>
              <a:t>Umgebung</a:t>
            </a:r>
            <a:r>
              <a:rPr lang="fr-FR" sz="1800" dirty="0"/>
              <a:t>.</a:t>
            </a:r>
            <a:endParaRPr lang="fr-BE" sz="1800" dirty="0"/>
          </a:p>
        </p:txBody>
      </p:sp>
      <p:pic>
        <p:nvPicPr>
          <p:cNvPr id="10" name="Image 9">
            <a:extLst>
              <a:ext uri="{FF2B5EF4-FFF2-40B4-BE49-F238E27FC236}">
                <a16:creationId xmlns:a16="http://schemas.microsoft.com/office/drawing/2014/main" id="{0F2DB7AD-66E6-989E-B644-840D6A2D4222}"/>
              </a:ext>
            </a:extLst>
          </p:cNvPr>
          <p:cNvPicPr>
            <a:picLocks noChangeAspect="1"/>
          </p:cNvPicPr>
          <p:nvPr/>
        </p:nvPicPr>
        <p:blipFill>
          <a:blip r:embed="rId4"/>
          <a:stretch>
            <a:fillRect/>
          </a:stretch>
        </p:blipFill>
        <p:spPr>
          <a:xfrm>
            <a:off x="7511256" y="815720"/>
            <a:ext cx="4344776" cy="3102601"/>
          </a:xfrm>
          <a:prstGeom prst="rect">
            <a:avLst/>
          </a:prstGeom>
          <a:ln>
            <a:solidFill>
              <a:srgbClr val="000000"/>
            </a:solidFill>
          </a:ln>
        </p:spPr>
      </p:pic>
      <p:sp>
        <p:nvSpPr>
          <p:cNvPr id="11" name="Ellipse 10">
            <a:extLst>
              <a:ext uri="{FF2B5EF4-FFF2-40B4-BE49-F238E27FC236}">
                <a16:creationId xmlns:a16="http://schemas.microsoft.com/office/drawing/2014/main" id="{0BAB47CE-FE19-E951-8DA8-F9B5C47145AF}"/>
              </a:ext>
            </a:extLst>
          </p:cNvPr>
          <p:cNvSpPr/>
          <p:nvPr/>
        </p:nvSpPr>
        <p:spPr>
          <a:xfrm>
            <a:off x="5519936" y="4725143"/>
            <a:ext cx="460065" cy="460065"/>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5ABD4E54-D6A8-EFDF-1A5E-F4CC5DC6653F}"/>
              </a:ext>
            </a:extLst>
          </p:cNvPr>
          <p:cNvSpPr/>
          <p:nvPr/>
        </p:nvSpPr>
        <p:spPr>
          <a:xfrm>
            <a:off x="8472264" y="2924944"/>
            <a:ext cx="642206" cy="642206"/>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812615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FF6D32-E070-CF00-4160-DC35DCB6BDFF}"/>
              </a:ext>
            </a:extLst>
          </p:cNvPr>
          <p:cNvSpPr>
            <a:spLocks noGrp="1"/>
          </p:cNvSpPr>
          <p:nvPr>
            <p:ph type="sldNum" sz="quarter" idx="7"/>
          </p:nvPr>
        </p:nvSpPr>
        <p:spPr/>
        <p:txBody>
          <a:bodyPr/>
          <a:lstStyle/>
          <a:p>
            <a:fld id="{B6F15528-21DE-4FAA-801E-634DDDAF4B2B}" type="slidenum">
              <a:rPr lang="fr-BE" smtClean="0"/>
              <a:pPr/>
              <a:t>64</a:t>
            </a:fld>
            <a:endParaRPr lang="fr-BE"/>
          </a:p>
        </p:txBody>
      </p:sp>
      <p:sp>
        <p:nvSpPr>
          <p:cNvPr id="19" name="Titre 2">
            <a:extLst>
              <a:ext uri="{FF2B5EF4-FFF2-40B4-BE49-F238E27FC236}">
                <a16:creationId xmlns:a16="http://schemas.microsoft.com/office/drawing/2014/main" id="{C13BE77F-5500-0894-CA1E-5050B8AF791F}"/>
              </a:ext>
            </a:extLst>
          </p:cNvPr>
          <p:cNvSpPr>
            <a:spLocks noGrp="1"/>
          </p:cNvSpPr>
          <p:nvPr>
            <p:ph type="title"/>
          </p:nvPr>
        </p:nvSpPr>
        <p:spPr/>
        <p:txBody>
          <a:bodyPr/>
          <a:lstStyle/>
          <a:p>
            <a:r>
              <a:rPr lang="fr-BE" dirty="0" err="1"/>
              <a:t>Vorteile</a:t>
            </a:r>
            <a:r>
              <a:rPr lang="fr-BE" dirty="0"/>
              <a:t> des </a:t>
            </a:r>
            <a:r>
              <a:rPr lang="fr-BE" dirty="0" err="1"/>
              <a:t>Carsharing</a:t>
            </a:r>
            <a:endParaRPr lang="fr-BE" dirty="0">
              <a:solidFill>
                <a:schemeClr val="accent2"/>
              </a:solidFill>
            </a:endParaRPr>
          </a:p>
        </p:txBody>
      </p:sp>
      <p:pic>
        <p:nvPicPr>
          <p:cNvPr id="6" name="Image 5">
            <a:extLst>
              <a:ext uri="{FF2B5EF4-FFF2-40B4-BE49-F238E27FC236}">
                <a16:creationId xmlns:a16="http://schemas.microsoft.com/office/drawing/2014/main" id="{50F786B9-FC13-2FA4-D495-7E9A5538D3E9}"/>
              </a:ext>
            </a:extLst>
          </p:cNvPr>
          <p:cNvPicPr>
            <a:picLocks noChangeAspect="1"/>
          </p:cNvPicPr>
          <p:nvPr/>
        </p:nvPicPr>
        <p:blipFill>
          <a:blip r:embed="rId2"/>
          <a:stretch>
            <a:fillRect/>
          </a:stretch>
        </p:blipFill>
        <p:spPr>
          <a:xfrm>
            <a:off x="19168" y="1674342"/>
            <a:ext cx="3846346" cy="4766497"/>
          </a:xfrm>
          <a:prstGeom prst="rect">
            <a:avLst/>
          </a:prstGeom>
        </p:spPr>
      </p:pic>
      <p:pic>
        <p:nvPicPr>
          <p:cNvPr id="13" name="Image 12">
            <a:extLst>
              <a:ext uri="{FF2B5EF4-FFF2-40B4-BE49-F238E27FC236}">
                <a16:creationId xmlns:a16="http://schemas.microsoft.com/office/drawing/2014/main" id="{0CBD6CE3-8393-1D6F-6293-E7F69B0C0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674" y="4499552"/>
            <a:ext cx="2817134" cy="2010063"/>
          </a:xfrm>
          <a:prstGeom prst="rect">
            <a:avLst/>
          </a:prstGeom>
        </p:spPr>
      </p:pic>
      <p:sp>
        <p:nvSpPr>
          <p:cNvPr id="14" name="ZoneTexte 13">
            <a:extLst>
              <a:ext uri="{FF2B5EF4-FFF2-40B4-BE49-F238E27FC236}">
                <a16:creationId xmlns:a16="http://schemas.microsoft.com/office/drawing/2014/main" id="{E2FF953C-804F-C0D4-3C3A-D1E25FF651BD}"/>
              </a:ext>
            </a:extLst>
          </p:cNvPr>
          <p:cNvSpPr txBox="1"/>
          <p:nvPr/>
        </p:nvSpPr>
        <p:spPr>
          <a:xfrm>
            <a:off x="335968" y="972583"/>
            <a:ext cx="3529546" cy="707886"/>
          </a:xfrm>
          <a:prstGeom prst="rect">
            <a:avLst/>
          </a:prstGeom>
          <a:noFill/>
        </p:spPr>
        <p:txBody>
          <a:bodyPr wrap="square">
            <a:spAutoFit/>
          </a:bodyPr>
          <a:lstStyle/>
          <a:p>
            <a:pPr algn="ctr"/>
            <a:r>
              <a:rPr lang="fr-FR" sz="2000" dirty="0" err="1">
                <a:solidFill>
                  <a:schemeClr val="accent4"/>
                </a:solidFill>
              </a:rPr>
              <a:t>Ein</a:t>
            </a:r>
            <a:r>
              <a:rPr lang="fr-FR" sz="2000" dirty="0">
                <a:solidFill>
                  <a:schemeClr val="accent4"/>
                </a:solidFill>
              </a:rPr>
              <a:t> </a:t>
            </a:r>
            <a:r>
              <a:rPr lang="de-DE" sz="2000" dirty="0">
                <a:solidFill>
                  <a:schemeClr val="accent4"/>
                </a:solidFill>
              </a:rPr>
              <a:t>„</a:t>
            </a:r>
            <a:r>
              <a:rPr lang="fr-FR" sz="2000" dirty="0" err="1">
                <a:solidFill>
                  <a:schemeClr val="accent4"/>
                </a:solidFill>
              </a:rPr>
              <a:t>geteiltes</a:t>
            </a:r>
            <a:r>
              <a:rPr lang="de-DE" sz="2000" dirty="0">
                <a:solidFill>
                  <a:schemeClr val="accent4"/>
                </a:solidFill>
              </a:rPr>
              <a:t>“</a:t>
            </a:r>
            <a:r>
              <a:rPr lang="fr-FR" sz="2000" dirty="0">
                <a:solidFill>
                  <a:schemeClr val="accent4"/>
                </a:solidFill>
              </a:rPr>
              <a:t> Auto </a:t>
            </a:r>
            <a:r>
              <a:rPr lang="fr-FR" sz="2000" dirty="0" err="1">
                <a:solidFill>
                  <a:schemeClr val="accent4"/>
                </a:solidFill>
              </a:rPr>
              <a:t>ersetzt</a:t>
            </a:r>
            <a:r>
              <a:rPr lang="fr-FR" sz="2000" dirty="0">
                <a:solidFill>
                  <a:schemeClr val="accent4"/>
                </a:solidFill>
              </a:rPr>
              <a:t> 8 bis 15 </a:t>
            </a:r>
            <a:r>
              <a:rPr lang="fr-FR" sz="2000" dirty="0" err="1">
                <a:solidFill>
                  <a:schemeClr val="accent4"/>
                </a:solidFill>
              </a:rPr>
              <a:t>Privatautos</a:t>
            </a:r>
            <a:endParaRPr lang="fr-BE" sz="2000" dirty="0">
              <a:solidFill>
                <a:schemeClr val="accent4"/>
              </a:solidFill>
            </a:endParaRPr>
          </a:p>
        </p:txBody>
      </p:sp>
      <p:pic>
        <p:nvPicPr>
          <p:cNvPr id="15" name="Image 14">
            <a:extLst>
              <a:ext uri="{FF2B5EF4-FFF2-40B4-BE49-F238E27FC236}">
                <a16:creationId xmlns:a16="http://schemas.microsoft.com/office/drawing/2014/main" id="{4FBCE77C-9CD4-B0C4-3C36-03FEF373A18E}"/>
              </a:ext>
            </a:extLst>
          </p:cNvPr>
          <p:cNvPicPr>
            <a:picLocks noChangeAspect="1"/>
          </p:cNvPicPr>
          <p:nvPr/>
        </p:nvPicPr>
        <p:blipFill>
          <a:blip r:embed="rId4"/>
          <a:stretch>
            <a:fillRect/>
          </a:stretch>
        </p:blipFill>
        <p:spPr>
          <a:xfrm>
            <a:off x="7214969" y="4132753"/>
            <a:ext cx="4857695" cy="2580239"/>
          </a:xfrm>
          <a:prstGeom prst="rect">
            <a:avLst/>
          </a:prstGeom>
        </p:spPr>
      </p:pic>
      <p:sp>
        <p:nvSpPr>
          <p:cNvPr id="16" name="ZoneTexte 15">
            <a:extLst>
              <a:ext uri="{FF2B5EF4-FFF2-40B4-BE49-F238E27FC236}">
                <a16:creationId xmlns:a16="http://schemas.microsoft.com/office/drawing/2014/main" id="{E6C55B31-4A23-ECFF-19D1-212BCBFB5F48}"/>
              </a:ext>
            </a:extLst>
          </p:cNvPr>
          <p:cNvSpPr txBox="1"/>
          <p:nvPr/>
        </p:nvSpPr>
        <p:spPr>
          <a:xfrm>
            <a:off x="8640977" y="3730157"/>
            <a:ext cx="2661992" cy="400110"/>
          </a:xfrm>
          <a:prstGeom prst="rect">
            <a:avLst/>
          </a:prstGeom>
          <a:noFill/>
        </p:spPr>
        <p:txBody>
          <a:bodyPr wrap="square">
            <a:spAutoFit/>
          </a:bodyPr>
          <a:lstStyle>
            <a:defPPr>
              <a:defRPr lang="fr-FR"/>
            </a:defPPr>
            <a:lvl1pPr algn="ctr">
              <a:defRPr sz="2000">
                <a:solidFill>
                  <a:schemeClr val="accent4"/>
                </a:solidFill>
              </a:defRPr>
            </a:lvl1pPr>
          </a:lstStyle>
          <a:p>
            <a:r>
              <a:rPr lang="fr-FR" dirty="0" err="1"/>
              <a:t>Gewinn</a:t>
            </a:r>
            <a:r>
              <a:rPr lang="fr-FR" dirty="0"/>
              <a:t> an </a:t>
            </a:r>
            <a:r>
              <a:rPr lang="fr-FR" dirty="0" err="1"/>
              <a:t>Kaufkraft</a:t>
            </a:r>
            <a:endParaRPr lang="fr-BE" dirty="0"/>
          </a:p>
        </p:txBody>
      </p:sp>
      <p:sp>
        <p:nvSpPr>
          <p:cNvPr id="17" name="ZoneTexte 89">
            <a:extLst>
              <a:ext uri="{FF2B5EF4-FFF2-40B4-BE49-F238E27FC236}">
                <a16:creationId xmlns:a16="http://schemas.microsoft.com/office/drawing/2014/main" id="{D4DC6F3B-D33F-934E-7C5C-3B9FA72961A7}"/>
              </a:ext>
            </a:extLst>
          </p:cNvPr>
          <p:cNvSpPr txBox="1"/>
          <p:nvPr/>
        </p:nvSpPr>
        <p:spPr>
          <a:xfrm>
            <a:off x="8908381" y="6509615"/>
            <a:ext cx="2968340"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dirty="0">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Quelle: Todd </a:t>
            </a:r>
            <a:r>
              <a:rPr lang="fr-BE" sz="800" i="1" dirty="0" err="1">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Litman</a:t>
            </a:r>
            <a:r>
              <a:rPr lang="fr-BE" sz="800" i="1" dirty="0">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 2015. Victoria Transport Policy Institute</a:t>
            </a:r>
            <a:endParaRPr lang="fr-BE" sz="800" b="1" i="1" dirty="0">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
        <p:nvSpPr>
          <p:cNvPr id="18" name="ZoneTexte 89">
            <a:extLst>
              <a:ext uri="{FF2B5EF4-FFF2-40B4-BE49-F238E27FC236}">
                <a16:creationId xmlns:a16="http://schemas.microsoft.com/office/drawing/2014/main" id="{82D7086D-AC63-C17F-36CB-5F2A612BA628}"/>
              </a:ext>
            </a:extLst>
          </p:cNvPr>
          <p:cNvSpPr txBox="1"/>
          <p:nvPr/>
        </p:nvSpPr>
        <p:spPr>
          <a:xfrm>
            <a:off x="4960221" y="6519096"/>
            <a:ext cx="1988587"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dirty="0">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Quelle :  Espace Mobilité</a:t>
            </a:r>
            <a:endParaRPr lang="fr-BE" sz="800" b="1" i="1" dirty="0">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
        <p:nvSpPr>
          <p:cNvPr id="20" name="ZoneTexte 89">
            <a:extLst>
              <a:ext uri="{FF2B5EF4-FFF2-40B4-BE49-F238E27FC236}">
                <a16:creationId xmlns:a16="http://schemas.microsoft.com/office/drawing/2014/main" id="{D6F06B35-8280-3ACB-3D0D-200C03C7B41B}"/>
              </a:ext>
            </a:extLst>
          </p:cNvPr>
          <p:cNvSpPr txBox="1"/>
          <p:nvPr/>
        </p:nvSpPr>
        <p:spPr>
          <a:xfrm>
            <a:off x="1876927" y="6487809"/>
            <a:ext cx="1988587"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dirty="0">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Quelle:  </a:t>
            </a:r>
            <a:r>
              <a:rPr lang="fr-BE" sz="800" i="1" dirty="0" err="1">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Autodelen</a:t>
            </a:r>
            <a:endParaRPr lang="fr-BE" sz="800" b="1" i="1" dirty="0">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1E095444-241B-48B7-25AF-78E856AE4498}"/>
              </a:ext>
            </a:extLst>
          </p:cNvPr>
          <p:cNvSpPr txBox="1">
            <a:spLocks/>
          </p:cNvSpPr>
          <p:nvPr/>
        </p:nvSpPr>
        <p:spPr>
          <a:xfrm>
            <a:off x="4655840" y="972583"/>
            <a:ext cx="7055568" cy="264927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300"/>
              </a:spcBef>
            </a:pPr>
            <a:r>
              <a:rPr lang="fr-FR" sz="1800" dirty="0" err="1">
                <a:solidFill>
                  <a:schemeClr val="bg2">
                    <a:lumMod val="10000"/>
                  </a:schemeClr>
                </a:solidFill>
                <a:latin typeface="Calibri Light" panose="020F0302020204030204" pitchFamily="34" charset="0"/>
                <a:cs typeface="Calibri Light" panose="020F0302020204030204" pitchFamily="34" charset="0"/>
              </a:rPr>
              <a:t>Reduziert</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das</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Parken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auf</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öffentlichen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Straßen</a:t>
            </a: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nSpc>
                <a:spcPct val="100000"/>
              </a:lnSpc>
              <a:spcBef>
                <a:spcPts val="300"/>
              </a:spcBef>
            </a:pPr>
            <a:r>
              <a:rPr lang="fr-FR" sz="1800" dirty="0" err="1">
                <a:solidFill>
                  <a:schemeClr val="bg2">
                    <a:lumMod val="10000"/>
                  </a:schemeClr>
                </a:solidFill>
                <a:latin typeface="Calibri Light" panose="020F0302020204030204" pitchFamily="34" charset="0"/>
                <a:cs typeface="Calibri Light" panose="020F0302020204030204" pitchFamily="34" charset="0"/>
              </a:rPr>
              <a:t>wichtiger</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Anreiz</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Unterstützungsfahrzeug</a:t>
            </a:r>
            <a:r>
              <a:rPr lang="fr-FR" sz="1800" dirty="0">
                <a:solidFill>
                  <a:schemeClr val="bg2">
                    <a:lumMod val="10000"/>
                  </a:schemeClr>
                </a:solidFill>
                <a:latin typeface="Calibri Light" panose="020F0302020204030204" pitchFamily="34" charset="0"/>
                <a:cs typeface="Calibri Light" panose="020F0302020204030204" pitchFamily="34" charset="0"/>
              </a:rPr>
              <a:t>), um die </a:t>
            </a:r>
            <a:r>
              <a:rPr lang="fr-FR" sz="1800" dirty="0" err="1">
                <a:solidFill>
                  <a:schemeClr val="bg2">
                    <a:lumMod val="10000"/>
                  </a:schemeClr>
                </a:solidFill>
                <a:latin typeface="Calibri Light" panose="020F0302020204030204" pitchFamily="34" charset="0"/>
                <a:cs typeface="Calibri Light" panose="020F0302020204030204" pitchFamily="34" charset="0"/>
              </a:rPr>
              <a:t>Multimodalität</a:t>
            </a:r>
            <a:r>
              <a:rPr lang="fr-FR" sz="1800" dirty="0">
                <a:solidFill>
                  <a:schemeClr val="bg2">
                    <a:lumMod val="10000"/>
                  </a:schemeClr>
                </a:solidFill>
                <a:latin typeface="Calibri Light" panose="020F0302020204030204" pitchFamily="34" charset="0"/>
                <a:cs typeface="Calibri Light" panose="020F0302020204030204" pitchFamily="34" charset="0"/>
              </a:rPr>
              <a:t> und </a:t>
            </a:r>
            <a:r>
              <a:rPr lang="fr-FR" sz="1800" dirty="0" err="1">
                <a:solidFill>
                  <a:schemeClr val="bg2">
                    <a:lumMod val="10000"/>
                  </a:schemeClr>
                </a:solidFill>
                <a:latin typeface="Calibri Light" panose="020F0302020204030204" pitchFamily="34" charset="0"/>
                <a:cs typeface="Calibri Light" panose="020F0302020204030204" pitchFamily="34" charset="0"/>
              </a:rPr>
              <a:t>geringeres</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Nutzen</a:t>
            </a:r>
            <a:r>
              <a:rPr lang="fr-FR" sz="1800" dirty="0">
                <a:solidFill>
                  <a:schemeClr val="bg2">
                    <a:lumMod val="10000"/>
                  </a:schemeClr>
                </a:solidFill>
                <a:latin typeface="Calibri Light" panose="020F0302020204030204" pitchFamily="34" charset="0"/>
                <a:cs typeface="Calibri Light" panose="020F0302020204030204" pitchFamily="34" charset="0"/>
              </a:rPr>
              <a:t> von </a:t>
            </a:r>
            <a:r>
              <a:rPr lang="fr-FR" sz="1800" dirty="0" err="1">
                <a:solidFill>
                  <a:schemeClr val="bg2">
                    <a:lumMod val="10000"/>
                  </a:schemeClr>
                </a:solidFill>
                <a:latin typeface="Calibri Light" panose="020F0302020204030204" pitchFamily="34" charset="0"/>
                <a:cs typeface="Calibri Light" panose="020F0302020204030204" pitchFamily="34" charset="0"/>
              </a:rPr>
              <a:t>motorisierten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Fahrzeugen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innerhalb</a:t>
            </a:r>
            <a:r>
              <a:rPr lang="fr-FR" sz="1800" dirty="0">
                <a:solidFill>
                  <a:schemeClr val="bg2">
                    <a:lumMod val="10000"/>
                  </a:schemeClr>
                </a:solidFill>
                <a:latin typeface="Calibri Light" panose="020F0302020204030204" pitchFamily="34" charset="0"/>
                <a:cs typeface="Calibri Light" panose="020F0302020204030204" pitchFamily="34" charset="0"/>
              </a:rPr>
              <a:t> der </a:t>
            </a:r>
            <a:r>
              <a:rPr lang="fr-FR" sz="1800" dirty="0" err="1">
                <a:solidFill>
                  <a:schemeClr val="bg2">
                    <a:lumMod val="10000"/>
                  </a:schemeClr>
                </a:solidFill>
                <a:latin typeface="Calibri Light" panose="020F0302020204030204" pitchFamily="34" charset="0"/>
                <a:cs typeface="Calibri Light" panose="020F0302020204030204" pitchFamily="34" charset="0"/>
              </a:rPr>
              <a:t>Haushalte</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zu</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stimulieren</a:t>
            </a: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nSpc>
                <a:spcPct val="100000"/>
              </a:lnSpc>
              <a:spcBef>
                <a:spcPts val="300"/>
              </a:spcBef>
            </a:pPr>
            <a:r>
              <a:rPr lang="fr-FR" sz="1800" dirty="0">
                <a:solidFill>
                  <a:schemeClr val="bg2">
                    <a:lumMod val="10000"/>
                  </a:schemeClr>
                </a:solidFill>
                <a:latin typeface="Calibri Light" panose="020F0302020204030204" pitchFamily="34" charset="0"/>
                <a:cs typeface="Calibri Light" panose="020F0302020204030204" pitchFamily="34" charset="0"/>
              </a:rPr>
              <a:t>Backup </a:t>
            </a:r>
            <a:r>
              <a:rPr lang="fr-FR" sz="1800" dirty="0" err="1">
                <a:solidFill>
                  <a:schemeClr val="bg2">
                    <a:lumMod val="10000"/>
                  </a:schemeClr>
                </a:solidFill>
                <a:latin typeface="Calibri Light" panose="020F0302020204030204" pitchFamily="34" charset="0"/>
                <a:cs typeface="Calibri Light" panose="020F0302020204030204" pitchFamily="34" charset="0"/>
              </a:rPr>
              <a:t>für</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Personen</a:t>
            </a:r>
            <a:r>
              <a:rPr lang="fr-FR" sz="1800" dirty="0">
                <a:solidFill>
                  <a:schemeClr val="bg2">
                    <a:lumMod val="10000"/>
                  </a:schemeClr>
                </a:solidFill>
                <a:latin typeface="Calibri Light" panose="020F0302020204030204" pitchFamily="34" charset="0"/>
                <a:cs typeface="Calibri Light" panose="020F0302020204030204" pitchFamily="34" charset="0"/>
              </a:rPr>
              <a:t>, die </a:t>
            </a:r>
            <a:r>
              <a:rPr lang="fr-FR" sz="1800" dirty="0" err="1">
                <a:solidFill>
                  <a:schemeClr val="bg2">
                    <a:lumMod val="10000"/>
                  </a:schemeClr>
                </a:solidFill>
                <a:latin typeface="Calibri Light" panose="020F0302020204030204" pitchFamily="34" charset="0"/>
                <a:cs typeface="Calibri Light" panose="020F0302020204030204" pitchFamily="34" charset="0"/>
              </a:rPr>
              <a:t>keinen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Zugriff</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auf</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Fahrzeuge</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haben</a:t>
            </a: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nSpc>
                <a:spcPct val="100000"/>
              </a:lnSpc>
              <a:spcBef>
                <a:spcPts val="300"/>
              </a:spcBef>
            </a:pPr>
            <a:r>
              <a:rPr lang="fr-FR" sz="1800" dirty="0" err="1">
                <a:solidFill>
                  <a:schemeClr val="bg2">
                    <a:lumMod val="10000"/>
                  </a:schemeClr>
                </a:solidFill>
                <a:latin typeface="Calibri Light" panose="020F0302020204030204" pitchFamily="34" charset="0"/>
                <a:cs typeface="Calibri Light" panose="020F0302020204030204" pitchFamily="34" charset="0"/>
              </a:rPr>
              <a:t>Nützlich</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für</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Unternehmen</a:t>
            </a: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nSpc>
                <a:spcPct val="100000"/>
              </a:lnSpc>
              <a:spcBef>
                <a:spcPts val="300"/>
              </a:spcBef>
            </a:pPr>
            <a:r>
              <a:rPr lang="fr-FR" sz="1800" dirty="0" err="1">
                <a:solidFill>
                  <a:schemeClr val="bg2">
                    <a:lumMod val="10000"/>
                  </a:schemeClr>
                </a:solidFill>
                <a:latin typeface="Calibri Light" panose="020F0302020204030204" pitchFamily="34" charset="0"/>
                <a:cs typeface="Calibri Light" panose="020F0302020204030204" pitchFamily="34" charset="0"/>
              </a:rPr>
              <a:t>Kontrolle</a:t>
            </a:r>
            <a:r>
              <a:rPr lang="fr-FR" sz="1800" dirty="0">
                <a:solidFill>
                  <a:schemeClr val="bg2">
                    <a:lumMod val="10000"/>
                  </a:schemeClr>
                </a:solidFill>
                <a:latin typeface="Calibri Light" panose="020F0302020204030204" pitchFamily="34" charset="0"/>
                <a:cs typeface="Calibri Light" panose="020F0302020204030204" pitchFamily="34" charset="0"/>
              </a:rPr>
              <a:t> der </a:t>
            </a:r>
            <a:r>
              <a:rPr lang="fr-FR" sz="1800" dirty="0" err="1">
                <a:solidFill>
                  <a:schemeClr val="bg2">
                    <a:lumMod val="10000"/>
                  </a:schemeClr>
                </a:solidFill>
                <a:latin typeface="Calibri Light" panose="020F0302020204030204" pitchFamily="34" charset="0"/>
                <a:cs typeface="Calibri Light" panose="020F0302020204030204" pitchFamily="34" charset="0"/>
              </a:rPr>
              <a:t>autogebundenen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Kosten</a:t>
            </a:r>
            <a:r>
              <a:rPr lang="fr-FR" sz="1800" dirty="0">
                <a:solidFill>
                  <a:schemeClr val="bg2">
                    <a:lumMod val="10000"/>
                  </a:schemeClr>
                </a:solidFill>
                <a:latin typeface="Calibri Light" panose="020F0302020204030204" pitchFamily="34" charset="0"/>
                <a:cs typeface="Calibri Light" panose="020F0302020204030204" pitchFamily="34" charset="0"/>
              </a:rPr>
              <a:t> </a:t>
            </a:r>
          </a:p>
          <a:p>
            <a:pPr>
              <a:lnSpc>
                <a:spcPct val="100000"/>
              </a:lnSpc>
              <a:spcBef>
                <a:spcPts val="300"/>
              </a:spcBef>
            </a:pPr>
            <a:endParaRPr lang="fr-FR" sz="1800" dirty="0">
              <a:solidFill>
                <a:schemeClr val="bg2">
                  <a:lumMod val="10000"/>
                </a:schemeClr>
              </a:solidFill>
              <a:latin typeface="Calibri Light" panose="020F0302020204030204" pitchFamily="34" charset="0"/>
              <a:cs typeface="Calibri Light" panose="020F0302020204030204" pitchFamily="34" charset="0"/>
            </a:endParaRPr>
          </a:p>
          <a:p>
            <a:endParaRPr lang="fr-BE" sz="2000" dirty="0"/>
          </a:p>
        </p:txBody>
      </p:sp>
      <p:sp>
        <p:nvSpPr>
          <p:cNvPr id="7" name="ZoneTexte 6">
            <a:extLst>
              <a:ext uri="{FF2B5EF4-FFF2-40B4-BE49-F238E27FC236}">
                <a16:creationId xmlns:a16="http://schemas.microsoft.com/office/drawing/2014/main" id="{B0A86E10-2E11-5339-D138-64C64EFA9239}"/>
              </a:ext>
            </a:extLst>
          </p:cNvPr>
          <p:cNvSpPr txBox="1"/>
          <p:nvPr/>
        </p:nvSpPr>
        <p:spPr>
          <a:xfrm>
            <a:off x="4090026" y="3730157"/>
            <a:ext cx="2900430" cy="707886"/>
          </a:xfrm>
          <a:prstGeom prst="rect">
            <a:avLst/>
          </a:prstGeom>
          <a:noFill/>
        </p:spPr>
        <p:txBody>
          <a:bodyPr wrap="square">
            <a:spAutoFit/>
          </a:bodyPr>
          <a:lstStyle/>
          <a:p>
            <a:pPr algn="ctr"/>
            <a:r>
              <a:rPr lang="fr-FR" sz="2000" dirty="0" err="1">
                <a:solidFill>
                  <a:schemeClr val="accent4"/>
                </a:solidFill>
              </a:rPr>
              <a:t>Ein</a:t>
            </a:r>
            <a:r>
              <a:rPr lang="fr-FR" sz="2000" dirty="0">
                <a:solidFill>
                  <a:schemeClr val="accent4"/>
                </a:solidFill>
              </a:rPr>
              <a:t> Auto </a:t>
            </a:r>
            <a:r>
              <a:rPr lang="fr-FR" sz="2000" dirty="0" err="1">
                <a:solidFill>
                  <a:schemeClr val="accent4"/>
                </a:solidFill>
              </a:rPr>
              <a:t>steht</a:t>
            </a:r>
            <a:r>
              <a:rPr lang="fr-FR" sz="2000" dirty="0">
                <a:solidFill>
                  <a:schemeClr val="accent4"/>
                </a:solidFill>
              </a:rPr>
              <a:t> 95 </a:t>
            </a:r>
            <a:r>
              <a:rPr lang="fr-FR" sz="2000" dirty="0" err="1">
                <a:solidFill>
                  <a:schemeClr val="accent4"/>
                </a:solidFill>
              </a:rPr>
              <a:t>Prozent</a:t>
            </a:r>
            <a:r>
              <a:rPr lang="fr-FR" sz="2000" dirty="0">
                <a:solidFill>
                  <a:schemeClr val="accent4"/>
                </a:solidFill>
              </a:rPr>
              <a:t> der Zeit </a:t>
            </a:r>
            <a:r>
              <a:rPr lang="fr-FR" sz="2000" dirty="0" err="1">
                <a:solidFill>
                  <a:schemeClr val="accent4"/>
                </a:solidFill>
              </a:rPr>
              <a:t>geparkt</a:t>
            </a:r>
            <a:endParaRPr lang="fr-BE" sz="2000" dirty="0">
              <a:solidFill>
                <a:schemeClr val="accent4"/>
              </a:solidFill>
            </a:endParaRPr>
          </a:p>
        </p:txBody>
      </p:sp>
    </p:spTree>
    <p:extLst>
      <p:ext uri="{BB962C8B-B14F-4D97-AF65-F5344CB8AC3E}">
        <p14:creationId xmlns:p14="http://schemas.microsoft.com/office/powerpoint/2010/main" val="31992150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88DF30A-564F-B1B8-1D43-E670CFEF4AEE}"/>
              </a:ext>
            </a:extLst>
          </p:cNvPr>
          <p:cNvSpPr>
            <a:spLocks noGrp="1"/>
          </p:cNvSpPr>
          <p:nvPr>
            <p:ph type="sldNum" sz="quarter" idx="7"/>
          </p:nvPr>
        </p:nvSpPr>
        <p:spPr/>
        <p:txBody>
          <a:bodyPr/>
          <a:lstStyle/>
          <a:p>
            <a:fld id="{B6F15528-21DE-4FAA-801E-634DDDAF4B2B}" type="slidenum">
              <a:rPr lang="fr-BE" smtClean="0"/>
              <a:pPr/>
              <a:t>65</a:t>
            </a:fld>
            <a:endParaRPr lang="fr-BE"/>
          </a:p>
        </p:txBody>
      </p:sp>
      <p:sp>
        <p:nvSpPr>
          <p:cNvPr id="3" name="Titre 2">
            <a:extLst>
              <a:ext uri="{FF2B5EF4-FFF2-40B4-BE49-F238E27FC236}">
                <a16:creationId xmlns:a16="http://schemas.microsoft.com/office/drawing/2014/main" id="{86BB4178-401A-6FCD-0304-F7A72E5C2827}"/>
              </a:ext>
            </a:extLst>
          </p:cNvPr>
          <p:cNvSpPr>
            <a:spLocks noGrp="1"/>
          </p:cNvSpPr>
          <p:nvPr>
            <p:ph type="title"/>
          </p:nvPr>
        </p:nvSpPr>
        <p:spPr/>
        <p:txBody>
          <a:bodyPr/>
          <a:lstStyle/>
          <a:p>
            <a:r>
              <a:rPr lang="fr-BE" dirty="0" err="1"/>
              <a:t>Carsharing-Stationen</a:t>
            </a:r>
            <a:r>
              <a:rPr lang="fr-BE" dirty="0"/>
              <a:t> </a:t>
            </a:r>
            <a:r>
              <a:rPr lang="fr-BE" dirty="0" err="1"/>
              <a:t>aufbauen</a:t>
            </a:r>
            <a:endParaRPr lang="fr-BE" dirty="0"/>
          </a:p>
        </p:txBody>
      </p:sp>
      <p:sp>
        <p:nvSpPr>
          <p:cNvPr id="4" name="Espace réservé du contenu 3">
            <a:extLst>
              <a:ext uri="{FF2B5EF4-FFF2-40B4-BE49-F238E27FC236}">
                <a16:creationId xmlns:a16="http://schemas.microsoft.com/office/drawing/2014/main" id="{60B5454F-D0B4-9EA5-D601-B7C5BCE55C2F}"/>
              </a:ext>
            </a:extLst>
          </p:cNvPr>
          <p:cNvSpPr>
            <a:spLocks noGrp="1"/>
          </p:cNvSpPr>
          <p:nvPr>
            <p:ph idx="10"/>
          </p:nvPr>
        </p:nvSpPr>
        <p:spPr>
          <a:xfrm>
            <a:off x="335359" y="1082482"/>
            <a:ext cx="11304041" cy="1256918"/>
          </a:xfrm>
        </p:spPr>
        <p:txBody>
          <a:bodyPr/>
          <a:lstStyle/>
          <a:p>
            <a:pPr marL="0" indent="0" algn="just">
              <a:buNone/>
            </a:pPr>
            <a:r>
              <a:rPr lang="fr-FR" sz="1800" b="1" dirty="0" err="1">
                <a:solidFill>
                  <a:schemeClr val="accent4"/>
                </a:solidFill>
              </a:rPr>
              <a:t>Potenzial</a:t>
            </a:r>
            <a:r>
              <a:rPr lang="fr-FR" sz="1800" b="1" dirty="0">
                <a:solidFill>
                  <a:schemeClr val="accent4"/>
                </a:solidFill>
              </a:rPr>
              <a:t> </a:t>
            </a:r>
            <a:r>
              <a:rPr lang="fr-FR" sz="1800" b="1" dirty="0" err="1">
                <a:solidFill>
                  <a:schemeClr val="accent4"/>
                </a:solidFill>
              </a:rPr>
              <a:t>für</a:t>
            </a:r>
            <a:r>
              <a:rPr lang="fr-FR" sz="1800" b="1" dirty="0">
                <a:solidFill>
                  <a:schemeClr val="accent4"/>
                </a:solidFill>
              </a:rPr>
              <a:t> die </a:t>
            </a:r>
            <a:r>
              <a:rPr lang="fr-FR" sz="1800" b="1" dirty="0" err="1">
                <a:solidFill>
                  <a:schemeClr val="accent4"/>
                </a:solidFill>
              </a:rPr>
              <a:t>Ansiedlung</a:t>
            </a:r>
            <a:r>
              <a:rPr lang="fr-FR" sz="1800" b="1" dirty="0">
                <a:solidFill>
                  <a:schemeClr val="accent4"/>
                </a:solidFill>
              </a:rPr>
              <a:t> von </a:t>
            </a:r>
            <a:r>
              <a:rPr lang="fr-FR" sz="1800" b="1" dirty="0" err="1">
                <a:solidFill>
                  <a:schemeClr val="accent4"/>
                </a:solidFill>
              </a:rPr>
              <a:t>Carsharing-Stationen</a:t>
            </a:r>
            <a:endParaRPr lang="fr-FR" sz="1800" b="1" dirty="0">
              <a:solidFill>
                <a:schemeClr val="accent4"/>
              </a:solidFill>
            </a:endParaRPr>
          </a:p>
          <a:p>
            <a:pPr marL="0" indent="0" algn="just">
              <a:buNone/>
            </a:pPr>
            <a:r>
              <a:rPr lang="fr-FR" sz="1800" dirty="0"/>
              <a:t>Mit </a:t>
            </a:r>
            <a:r>
              <a:rPr lang="fr-FR" sz="1800" dirty="0" err="1"/>
              <a:t>Blick</a:t>
            </a:r>
            <a:r>
              <a:rPr lang="fr-FR" sz="1800" dirty="0"/>
              <a:t> </a:t>
            </a:r>
            <a:r>
              <a:rPr lang="fr-FR" sz="1800" dirty="0" err="1"/>
              <a:t>auf</a:t>
            </a:r>
            <a:r>
              <a:rPr lang="fr-FR" sz="1800" dirty="0"/>
              <a:t> die </a:t>
            </a:r>
            <a:r>
              <a:rPr lang="fr-FR" sz="1800" dirty="0" err="1"/>
              <a:t>Entwicklungen</a:t>
            </a:r>
            <a:r>
              <a:rPr lang="fr-FR" sz="1800" dirty="0"/>
              <a:t> </a:t>
            </a:r>
            <a:r>
              <a:rPr lang="fr-FR" sz="1800" dirty="0" err="1"/>
              <a:t>im</a:t>
            </a:r>
            <a:r>
              <a:rPr lang="fr-FR" sz="1800" dirty="0"/>
              <a:t> Zentrum, die </a:t>
            </a:r>
            <a:r>
              <a:rPr lang="fr-FR" sz="1800" dirty="0" err="1"/>
              <a:t>geplanten</a:t>
            </a:r>
            <a:r>
              <a:rPr lang="fr-FR" sz="1800" dirty="0"/>
              <a:t> </a:t>
            </a:r>
            <a:r>
              <a:rPr lang="fr-FR" sz="1800" dirty="0" err="1"/>
              <a:t>Parkanpassungen</a:t>
            </a:r>
            <a:r>
              <a:rPr lang="fr-FR" sz="1800" dirty="0"/>
              <a:t> und den </a:t>
            </a:r>
            <a:r>
              <a:rPr lang="fr-FR" sz="1800" dirty="0" err="1"/>
              <a:t>Ausbau</a:t>
            </a:r>
            <a:r>
              <a:rPr lang="fr-FR" sz="1800" dirty="0"/>
              <a:t> von </a:t>
            </a:r>
            <a:r>
              <a:rPr lang="fr-FR" sz="1800" dirty="0" err="1"/>
              <a:t>Intermodalität</a:t>
            </a:r>
            <a:r>
              <a:rPr lang="fr-FR" sz="1800" dirty="0"/>
              <a:t> </a:t>
            </a:r>
            <a:r>
              <a:rPr lang="fr-FR" sz="1800" dirty="0" err="1"/>
              <a:t>bzw</a:t>
            </a:r>
            <a:r>
              <a:rPr lang="fr-FR" sz="1800" dirty="0"/>
              <a:t>. </a:t>
            </a:r>
            <a:r>
              <a:rPr lang="fr-FR" sz="1800" dirty="0" err="1"/>
              <a:t>Multimodalität</a:t>
            </a:r>
            <a:r>
              <a:rPr lang="fr-FR" sz="1800" dirty="0"/>
              <a:t> </a:t>
            </a:r>
            <a:r>
              <a:rPr lang="fr-FR" sz="1800" dirty="0" err="1"/>
              <a:t>kann</a:t>
            </a:r>
            <a:r>
              <a:rPr lang="fr-FR" sz="1800" dirty="0"/>
              <a:t> </a:t>
            </a:r>
            <a:r>
              <a:rPr lang="fr-FR" sz="1800" dirty="0" err="1"/>
              <a:t>eine</a:t>
            </a:r>
            <a:r>
              <a:rPr lang="fr-FR" sz="1800" dirty="0"/>
              <a:t> </a:t>
            </a:r>
            <a:r>
              <a:rPr lang="fr-FR" sz="1800" dirty="0" err="1"/>
              <a:t>feste</a:t>
            </a:r>
            <a:r>
              <a:rPr lang="fr-FR" sz="1800" dirty="0"/>
              <a:t> </a:t>
            </a:r>
            <a:r>
              <a:rPr lang="fr-FR" sz="1800" dirty="0" err="1"/>
              <a:t>Carsharing</a:t>
            </a:r>
            <a:r>
              <a:rPr lang="fr-FR" sz="1800" dirty="0"/>
              <a:t>-Station in </a:t>
            </a:r>
            <a:r>
              <a:rPr lang="fr-FR" sz="1800" dirty="0" err="1"/>
              <a:t>Betracht</a:t>
            </a:r>
            <a:r>
              <a:rPr lang="fr-FR" sz="1800" dirty="0"/>
              <a:t> </a:t>
            </a:r>
            <a:r>
              <a:rPr lang="fr-FR" sz="1800" dirty="0" err="1"/>
              <a:t>gezogen</a:t>
            </a:r>
            <a:r>
              <a:rPr lang="fr-FR" sz="1800" dirty="0"/>
              <a:t> </a:t>
            </a:r>
            <a:r>
              <a:rPr lang="fr-FR" sz="1800" dirty="0" err="1"/>
              <a:t>werden</a:t>
            </a:r>
            <a:r>
              <a:rPr lang="fr-FR" sz="1800" dirty="0"/>
              <a:t>, </a:t>
            </a:r>
            <a:r>
              <a:rPr lang="fr-FR" sz="1800" dirty="0" err="1"/>
              <a:t>selbst</a:t>
            </a:r>
            <a:r>
              <a:rPr lang="fr-FR" sz="1800" dirty="0"/>
              <a:t> </a:t>
            </a:r>
            <a:r>
              <a:rPr lang="fr-FR" sz="1800" dirty="0" err="1"/>
              <a:t>wenn</a:t>
            </a:r>
            <a:r>
              <a:rPr lang="fr-FR" sz="1800" dirty="0"/>
              <a:t> die </a:t>
            </a:r>
            <a:r>
              <a:rPr lang="fr-FR" sz="1800" dirty="0" err="1"/>
              <a:t>Bevölkerungsdichte</a:t>
            </a:r>
            <a:r>
              <a:rPr lang="fr-FR" sz="1800" dirty="0"/>
              <a:t> </a:t>
            </a:r>
            <a:r>
              <a:rPr lang="fr-FR" sz="1800" dirty="0" err="1"/>
              <a:t>geringer</a:t>
            </a:r>
            <a:r>
              <a:rPr lang="fr-FR" sz="1800" dirty="0"/>
              <a:t> </a:t>
            </a:r>
            <a:r>
              <a:rPr lang="fr-FR" sz="1800" dirty="0" err="1"/>
              <a:t>ist</a:t>
            </a:r>
            <a:r>
              <a:rPr lang="fr-FR" sz="1800" dirty="0"/>
              <a:t> </a:t>
            </a:r>
            <a:r>
              <a:rPr lang="fr-FR" sz="1800" dirty="0" err="1"/>
              <a:t>als</a:t>
            </a:r>
            <a:r>
              <a:rPr lang="fr-FR" sz="1800" dirty="0"/>
              <a:t> in </a:t>
            </a:r>
            <a:r>
              <a:rPr lang="fr-FR" sz="1800" dirty="0" err="1"/>
              <a:t>Zonen</a:t>
            </a:r>
            <a:r>
              <a:rPr lang="fr-FR" sz="1800" dirty="0"/>
              <a:t>, die </a:t>
            </a:r>
            <a:r>
              <a:rPr lang="fr-FR" sz="1800" dirty="0" err="1"/>
              <a:t>momentan</a:t>
            </a:r>
            <a:r>
              <a:rPr lang="fr-FR" sz="1800" dirty="0"/>
              <a:t> </a:t>
            </a:r>
            <a:r>
              <a:rPr lang="fr-FR" sz="1800" dirty="0" err="1"/>
              <a:t>bedient</a:t>
            </a:r>
            <a:r>
              <a:rPr lang="fr-FR" sz="1800" dirty="0"/>
              <a:t> </a:t>
            </a:r>
            <a:r>
              <a:rPr lang="fr-FR" sz="1800" dirty="0" err="1"/>
              <a:t>werden</a:t>
            </a:r>
            <a:r>
              <a:rPr lang="fr-FR" sz="1800" dirty="0"/>
              <a:t>. </a:t>
            </a:r>
          </a:p>
          <a:p>
            <a:pPr algn="just"/>
            <a:endParaRPr lang="fr-BE" dirty="0"/>
          </a:p>
        </p:txBody>
      </p:sp>
      <p:pic>
        <p:nvPicPr>
          <p:cNvPr id="5" name="Picture 1">
            <a:extLst>
              <a:ext uri="{FF2B5EF4-FFF2-40B4-BE49-F238E27FC236}">
                <a16:creationId xmlns:a16="http://schemas.microsoft.com/office/drawing/2014/main" id="{3CC4E5FB-4105-5BF1-9481-18702AF14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338" y="2570134"/>
            <a:ext cx="5475062" cy="3434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89BB8790-F753-143A-8FC1-9ADE44B013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125"/>
          <a:stretch/>
        </p:blipFill>
        <p:spPr bwMode="auto">
          <a:xfrm>
            <a:off x="1990928" y="4187802"/>
            <a:ext cx="2140784" cy="1955826"/>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2">
            <a:extLst>
              <a:ext uri="{FF2B5EF4-FFF2-40B4-BE49-F238E27FC236}">
                <a16:creationId xmlns:a16="http://schemas.microsoft.com/office/drawing/2014/main" id="{0F097C25-9323-287F-F390-051BEEC03D62}"/>
              </a:ext>
            </a:extLst>
          </p:cNvPr>
          <p:cNvSpPr txBox="1">
            <a:spLocks/>
          </p:cNvSpPr>
          <p:nvPr/>
        </p:nvSpPr>
        <p:spPr>
          <a:xfrm>
            <a:off x="335360" y="2420888"/>
            <a:ext cx="5331910" cy="384308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spcBef>
                <a:spcPts val="300"/>
              </a:spcBef>
            </a:pP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marL="0" indent="0" algn="just">
              <a:spcBef>
                <a:spcPts val="300"/>
              </a:spcBef>
              <a:buNone/>
            </a:pPr>
            <a:r>
              <a:rPr lang="fr-FR" sz="1800" dirty="0">
                <a:solidFill>
                  <a:schemeClr val="bg2">
                    <a:lumMod val="10000"/>
                  </a:schemeClr>
                </a:solidFill>
                <a:latin typeface="Calibri Light" panose="020F0302020204030204" pitchFamily="34" charset="0"/>
                <a:cs typeface="Calibri Light" panose="020F0302020204030204" pitchFamily="34" charset="0"/>
                <a:sym typeface="Wingdings" panose="05000000000000000000" pitchFamily="2" charset="2"/>
              </a:rPr>
              <a:t> </a:t>
            </a:r>
            <a:r>
              <a:rPr lang="fr-FR" sz="1800" b="1" dirty="0">
                <a:solidFill>
                  <a:schemeClr val="bg2">
                    <a:lumMod val="10000"/>
                  </a:schemeClr>
                </a:solidFill>
                <a:latin typeface="Calibri Light" panose="020F0302020204030204" pitchFamily="34" charset="0"/>
                <a:cs typeface="Calibri Light" panose="020F0302020204030204" pitchFamily="34" charset="0"/>
                <a:sym typeface="Wingdings" panose="05000000000000000000" pitchFamily="2" charset="2"/>
              </a:rPr>
              <a:t>2</a:t>
            </a:r>
            <a:r>
              <a:rPr lang="fr-FR" sz="1800" b="1" dirty="0">
                <a:solidFill>
                  <a:schemeClr val="bg2">
                    <a:lumMod val="10000"/>
                  </a:schemeClr>
                </a:solidFill>
                <a:latin typeface="Calibri Light" panose="020F0302020204030204" pitchFamily="34" charset="0"/>
                <a:cs typeface="Calibri Light" panose="020F0302020204030204" pitchFamily="34" charset="0"/>
              </a:rPr>
              <a:t> </a:t>
            </a:r>
            <a:r>
              <a:rPr lang="fr-FR" sz="1800" b="1" dirty="0" err="1">
                <a:solidFill>
                  <a:schemeClr val="bg2">
                    <a:lumMod val="10000"/>
                  </a:schemeClr>
                </a:solidFill>
                <a:latin typeface="Calibri Light" panose="020F0302020204030204" pitchFamily="34" charset="0"/>
                <a:cs typeface="Calibri Light" panose="020F0302020204030204" pitchFamily="34" charset="0"/>
              </a:rPr>
              <a:t>Standorte</a:t>
            </a:r>
            <a:r>
              <a:rPr lang="fr-FR" sz="1800" b="1"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bieten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sich</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für</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eine</a:t>
            </a:r>
            <a:r>
              <a:rPr lang="fr-FR" sz="1800" dirty="0">
                <a:solidFill>
                  <a:schemeClr val="bg2">
                    <a:lumMod val="10000"/>
                  </a:schemeClr>
                </a:solidFill>
                <a:latin typeface="Calibri Light" panose="020F0302020204030204" pitchFamily="34" charset="0"/>
                <a:cs typeface="Calibri Light" panose="020F0302020204030204" pitchFamily="34" charset="0"/>
              </a:rPr>
              <a:t> Station an: der </a:t>
            </a:r>
            <a:r>
              <a:rPr lang="fr-FR" sz="1800" b="1" dirty="0" err="1">
                <a:solidFill>
                  <a:schemeClr val="bg2">
                    <a:lumMod val="10000"/>
                  </a:schemeClr>
                </a:solidFill>
                <a:latin typeface="Calibri Light" panose="020F0302020204030204" pitchFamily="34" charset="0"/>
                <a:cs typeface="Calibri Light" panose="020F0302020204030204" pitchFamily="34" charset="0"/>
              </a:rPr>
              <a:t>Kirchplatz</a:t>
            </a:r>
            <a:r>
              <a:rPr lang="fr-FR" sz="1800" b="1" dirty="0">
                <a:solidFill>
                  <a:schemeClr val="bg2">
                    <a:lumMod val="10000"/>
                  </a:schemeClr>
                </a:solidFill>
                <a:latin typeface="Calibri Light" panose="020F0302020204030204" pitchFamily="34" charset="0"/>
                <a:cs typeface="Calibri Light" panose="020F0302020204030204" pitchFamily="34" charset="0"/>
              </a:rPr>
              <a:t> </a:t>
            </a:r>
            <a:r>
              <a:rPr lang="fr-FR" sz="1800" dirty="0">
                <a:solidFill>
                  <a:schemeClr val="bg2">
                    <a:lumMod val="10000"/>
                  </a:schemeClr>
                </a:solidFill>
                <a:latin typeface="Calibri Light" panose="020F0302020204030204" pitchFamily="34" charset="0"/>
                <a:cs typeface="Calibri Light" panose="020F0302020204030204" pitchFamily="34" charset="0"/>
              </a:rPr>
              <a:t>und/</a:t>
            </a:r>
            <a:r>
              <a:rPr lang="fr-FR" sz="1800" dirty="0" err="1">
                <a:solidFill>
                  <a:schemeClr val="bg2">
                    <a:lumMod val="10000"/>
                  </a:schemeClr>
                </a:solidFill>
                <a:latin typeface="Calibri Light" panose="020F0302020204030204" pitchFamily="34" charset="0"/>
                <a:cs typeface="Calibri Light" panose="020F0302020204030204" pitchFamily="34" charset="0"/>
              </a:rPr>
              <a:t>oder</a:t>
            </a:r>
            <a:r>
              <a:rPr lang="fr-FR" sz="1800" dirty="0">
                <a:solidFill>
                  <a:schemeClr val="bg2">
                    <a:lumMod val="10000"/>
                  </a:schemeClr>
                </a:solidFill>
                <a:latin typeface="Calibri Light" panose="020F0302020204030204" pitchFamily="34" charset="0"/>
                <a:cs typeface="Calibri Light" panose="020F0302020204030204" pitchFamily="34" charset="0"/>
              </a:rPr>
              <a:t> die </a:t>
            </a:r>
            <a:r>
              <a:rPr lang="fr-FR" sz="1800" b="1" dirty="0" err="1">
                <a:solidFill>
                  <a:schemeClr val="bg2">
                    <a:lumMod val="10000"/>
                  </a:schemeClr>
                </a:solidFill>
                <a:latin typeface="Calibri Light" panose="020F0302020204030204" pitchFamily="34" charset="0"/>
                <a:cs typeface="Calibri Light" panose="020F0302020204030204" pitchFamily="34" charset="0"/>
              </a:rPr>
              <a:t>Lütticher</a:t>
            </a:r>
            <a:r>
              <a:rPr lang="fr-FR" sz="1800" b="1" dirty="0">
                <a:solidFill>
                  <a:schemeClr val="bg2">
                    <a:lumMod val="10000"/>
                  </a:schemeClr>
                </a:solidFill>
                <a:latin typeface="Calibri Light" panose="020F0302020204030204" pitchFamily="34" charset="0"/>
                <a:cs typeface="Calibri Light" panose="020F0302020204030204" pitchFamily="34" charset="0"/>
              </a:rPr>
              <a:t> </a:t>
            </a:r>
            <a:r>
              <a:rPr lang="fr-FR" sz="1800" b="1" dirty="0" err="1">
                <a:solidFill>
                  <a:schemeClr val="bg2">
                    <a:lumMod val="10000"/>
                  </a:schemeClr>
                </a:solidFill>
                <a:latin typeface="Calibri Light" panose="020F0302020204030204" pitchFamily="34" charset="0"/>
                <a:cs typeface="Calibri Light" panose="020F0302020204030204" pitchFamily="34" charset="0"/>
              </a:rPr>
              <a:t>Straße</a:t>
            </a:r>
            <a:r>
              <a:rPr lang="fr-FR" sz="1800" b="1" dirty="0">
                <a:solidFill>
                  <a:schemeClr val="bg2">
                    <a:lumMod val="10000"/>
                  </a:schemeClr>
                </a:solidFill>
                <a:latin typeface="Calibri Light" panose="020F0302020204030204" pitchFamily="34" charset="0"/>
                <a:cs typeface="Calibri Light" panose="020F0302020204030204" pitchFamily="34" charset="0"/>
              </a:rPr>
              <a:t> </a:t>
            </a:r>
            <a:r>
              <a:rPr lang="fr-FR" sz="1800" dirty="0">
                <a:solidFill>
                  <a:schemeClr val="bg2">
                    <a:lumMod val="10000"/>
                  </a:schemeClr>
                </a:solidFill>
                <a:latin typeface="Calibri Light" panose="020F0302020204030204" pitchFamily="34" charset="0"/>
                <a:cs typeface="Calibri Light" panose="020F0302020204030204" pitchFamily="34" charset="0"/>
              </a:rPr>
              <a:t> mit </a:t>
            </a:r>
            <a:r>
              <a:rPr lang="fr-FR" sz="1800" dirty="0" err="1">
                <a:solidFill>
                  <a:schemeClr val="bg2">
                    <a:lumMod val="10000"/>
                  </a:schemeClr>
                </a:solidFill>
                <a:latin typeface="Calibri Light" panose="020F0302020204030204" pitchFamily="34" charset="0"/>
                <a:cs typeface="Calibri Light" panose="020F0302020204030204" pitchFamily="34" charset="0"/>
              </a:rPr>
              <a:t>potentieller</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Entwicklung</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eines</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multimodalen</a:t>
            </a:r>
            <a:r>
              <a:rPr lang="fr-FR" sz="1800" dirty="0">
                <a:solidFill>
                  <a:schemeClr val="bg2">
                    <a:lumMod val="10000"/>
                  </a:schemeClr>
                </a:solidFill>
                <a:latin typeface="Calibri Light" panose="020F0302020204030204" pitchFamily="34" charset="0"/>
                <a:cs typeface="Calibri Light" panose="020F0302020204030204" pitchFamily="34" charset="0"/>
              </a:rPr>
              <a:t> </a:t>
            </a:r>
            <a:r>
              <a:rPr lang="fr-FR" sz="1800" dirty="0" err="1">
                <a:solidFill>
                  <a:schemeClr val="bg2">
                    <a:lumMod val="10000"/>
                  </a:schemeClr>
                </a:solidFill>
                <a:latin typeface="Calibri Light" panose="020F0302020204030204" pitchFamily="34" charset="0"/>
                <a:cs typeface="Calibri Light" panose="020F0302020204030204" pitchFamily="34" charset="0"/>
              </a:rPr>
              <a:t>Zentrums</a:t>
            </a:r>
            <a:r>
              <a:rPr lang="fr-FR" sz="1800" dirty="0">
                <a:solidFill>
                  <a:schemeClr val="bg2">
                    <a:lumMod val="10000"/>
                  </a:schemeClr>
                </a:solidFill>
                <a:latin typeface="Calibri Light" panose="020F0302020204030204" pitchFamily="34" charset="0"/>
                <a:cs typeface="Calibri Light" panose="020F0302020204030204" pitchFamily="34" charset="0"/>
              </a:rPr>
              <a:t>.</a:t>
            </a:r>
          </a:p>
          <a:p>
            <a:pPr algn="just">
              <a:spcBef>
                <a:spcPts val="300"/>
              </a:spcBef>
            </a:pP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gn="just"/>
            <a:endParaRPr lang="fr-BE" sz="1800" dirty="0"/>
          </a:p>
        </p:txBody>
      </p:sp>
    </p:spTree>
    <p:extLst>
      <p:ext uri="{BB962C8B-B14F-4D97-AF65-F5344CB8AC3E}">
        <p14:creationId xmlns:p14="http://schemas.microsoft.com/office/powerpoint/2010/main" val="1092546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88DF30A-564F-B1B8-1D43-E670CFEF4AEE}"/>
              </a:ext>
            </a:extLst>
          </p:cNvPr>
          <p:cNvSpPr>
            <a:spLocks noGrp="1"/>
          </p:cNvSpPr>
          <p:nvPr>
            <p:ph type="sldNum" sz="quarter" idx="7"/>
          </p:nvPr>
        </p:nvSpPr>
        <p:spPr/>
        <p:txBody>
          <a:bodyPr/>
          <a:lstStyle/>
          <a:p>
            <a:fld id="{B6F15528-21DE-4FAA-801E-634DDDAF4B2B}" type="slidenum">
              <a:rPr lang="fr-BE" smtClean="0"/>
              <a:pPr/>
              <a:t>66</a:t>
            </a:fld>
            <a:endParaRPr lang="fr-BE"/>
          </a:p>
        </p:txBody>
      </p:sp>
      <p:sp>
        <p:nvSpPr>
          <p:cNvPr id="3" name="Titre 2">
            <a:extLst>
              <a:ext uri="{FF2B5EF4-FFF2-40B4-BE49-F238E27FC236}">
                <a16:creationId xmlns:a16="http://schemas.microsoft.com/office/drawing/2014/main" id="{86BB4178-401A-6FCD-0304-F7A72E5C2827}"/>
              </a:ext>
            </a:extLst>
          </p:cNvPr>
          <p:cNvSpPr>
            <a:spLocks noGrp="1"/>
          </p:cNvSpPr>
          <p:nvPr>
            <p:ph type="title"/>
          </p:nvPr>
        </p:nvSpPr>
        <p:spPr/>
        <p:txBody>
          <a:bodyPr/>
          <a:lstStyle/>
          <a:p>
            <a:r>
              <a:rPr lang="fr-BE" dirty="0" err="1"/>
              <a:t>Carsharing</a:t>
            </a:r>
            <a:r>
              <a:rPr lang="fr-BE" dirty="0"/>
              <a:t> </a:t>
            </a:r>
            <a:r>
              <a:rPr lang="fr-BE" dirty="0" err="1"/>
              <a:t>zwischen</a:t>
            </a:r>
            <a:r>
              <a:rPr lang="fr-BE" dirty="0"/>
              <a:t> </a:t>
            </a:r>
            <a:r>
              <a:rPr lang="fr-BE" dirty="0" err="1"/>
              <a:t>Privatpersonen</a:t>
            </a:r>
            <a:r>
              <a:rPr lang="fr-BE" dirty="0"/>
              <a:t> </a:t>
            </a:r>
            <a:r>
              <a:rPr lang="fr-BE" dirty="0" err="1"/>
              <a:t>fördern</a:t>
            </a:r>
            <a:r>
              <a:rPr lang="fr-BE" dirty="0"/>
              <a:t> </a:t>
            </a:r>
          </a:p>
        </p:txBody>
      </p:sp>
      <p:pic>
        <p:nvPicPr>
          <p:cNvPr id="4" name="Picture 5" descr="D:\Dropbox (Espaces-Mobilités)\PCM Mont-Saint-Guibert\1_photos\2016-08-31 10.39.49.jpg">
            <a:extLst>
              <a:ext uri="{FF2B5EF4-FFF2-40B4-BE49-F238E27FC236}">
                <a16:creationId xmlns:a16="http://schemas.microsoft.com/office/drawing/2014/main" id="{6911004A-BA5D-711D-7C87-CA3C3F14A87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4162" r="10611" b="9425"/>
          <a:stretch/>
        </p:blipFill>
        <p:spPr bwMode="auto">
          <a:xfrm>
            <a:off x="8832304" y="1088851"/>
            <a:ext cx="2911623" cy="262927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09AE96F-1F39-CDA2-E31C-79491B3177A7}"/>
              </a:ext>
            </a:extLst>
          </p:cNvPr>
          <p:cNvSpPr txBox="1"/>
          <p:nvPr/>
        </p:nvSpPr>
        <p:spPr>
          <a:xfrm>
            <a:off x="6672064" y="1088851"/>
            <a:ext cx="2685318" cy="562201"/>
          </a:xfrm>
          <a:prstGeom prst="rect">
            <a:avLst/>
          </a:prstGeom>
          <a:noFill/>
          <a:ln>
            <a:noFill/>
          </a:ln>
          <a:effectLst/>
        </p:spPr>
        <p:txBody>
          <a:bodyPr wrap="square" lIns="0" tIns="49782" rIns="99562" bIns="49782" rtlCol="0">
            <a:spAutoFit/>
          </a:bodyPr>
          <a:lstStyle/>
          <a:p>
            <a:pPr>
              <a:lnSpc>
                <a:spcPts val="1800"/>
              </a:lnSpc>
              <a:spcBef>
                <a:spcPts val="0"/>
              </a:spcBef>
              <a:buSzPct val="100000"/>
            </a:pPr>
            <a:r>
              <a:rPr lang="fr-BE" sz="1600" b="1" i="1" dirty="0" err="1">
                <a:solidFill>
                  <a:srgbClr val="000000"/>
                </a:solidFill>
              </a:rPr>
              <a:t>Reservierter</a:t>
            </a:r>
            <a:r>
              <a:rPr lang="fr-BE" sz="1600" b="1" i="1" dirty="0">
                <a:solidFill>
                  <a:srgbClr val="000000"/>
                </a:solidFill>
              </a:rPr>
              <a:t> </a:t>
            </a:r>
            <a:r>
              <a:rPr lang="fr-BE" sz="1600" b="1" i="1" dirty="0" err="1">
                <a:solidFill>
                  <a:srgbClr val="000000"/>
                </a:solidFill>
              </a:rPr>
              <a:t>Stellplatz</a:t>
            </a:r>
            <a:r>
              <a:rPr lang="fr-BE" sz="1600" b="1" i="1" dirty="0">
                <a:solidFill>
                  <a:srgbClr val="000000"/>
                </a:solidFill>
              </a:rPr>
              <a:t> in</a:t>
            </a:r>
            <a:br>
              <a:rPr lang="fr-BE" sz="1600" b="1" i="1" dirty="0">
                <a:solidFill>
                  <a:srgbClr val="000000"/>
                </a:solidFill>
              </a:rPr>
            </a:br>
            <a:r>
              <a:rPr lang="fr-BE" sz="1600" b="1" i="1" dirty="0">
                <a:solidFill>
                  <a:srgbClr val="000000"/>
                </a:solidFill>
              </a:rPr>
              <a:t>Mont-St-Guibert</a:t>
            </a:r>
          </a:p>
        </p:txBody>
      </p:sp>
      <p:pic>
        <p:nvPicPr>
          <p:cNvPr id="8" name="Image 7">
            <a:extLst>
              <a:ext uri="{FF2B5EF4-FFF2-40B4-BE49-F238E27FC236}">
                <a16:creationId xmlns:a16="http://schemas.microsoft.com/office/drawing/2014/main" id="{47DEDCBC-3E24-9D0A-CF60-C28EA1123B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7673" y="4519544"/>
            <a:ext cx="5696254" cy="2067117"/>
          </a:xfrm>
          <a:prstGeom prst="rect">
            <a:avLst/>
          </a:prstGeom>
          <a:ln>
            <a:solidFill>
              <a:schemeClr val="tx1"/>
            </a:solidFill>
          </a:ln>
        </p:spPr>
      </p:pic>
      <p:pic>
        <p:nvPicPr>
          <p:cNvPr id="14" name="Image 13" descr="Une image contenant texte, capture d’écran&#10;&#10;Description générée automatiquement">
            <a:extLst>
              <a:ext uri="{FF2B5EF4-FFF2-40B4-BE49-F238E27FC236}">
                <a16:creationId xmlns:a16="http://schemas.microsoft.com/office/drawing/2014/main" id="{1315A38E-4DD3-69E8-3054-1EDE91540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56" y="1069429"/>
            <a:ext cx="3900683" cy="5517232"/>
          </a:xfrm>
          <a:prstGeom prst="rect">
            <a:avLst/>
          </a:prstGeom>
        </p:spPr>
      </p:pic>
    </p:spTree>
    <p:extLst>
      <p:ext uri="{BB962C8B-B14F-4D97-AF65-F5344CB8AC3E}">
        <p14:creationId xmlns:p14="http://schemas.microsoft.com/office/powerpoint/2010/main" val="646418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67</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dirty="0" err="1"/>
              <a:t>Aktionen</a:t>
            </a:r>
            <a:r>
              <a:rPr lang="fr-FR" dirty="0"/>
              <a:t> </a:t>
            </a:r>
            <a:r>
              <a:rPr lang="fr-FR" dirty="0" err="1"/>
              <a:t>Maßnahme</a:t>
            </a:r>
            <a:r>
              <a:rPr lang="fr-FR" dirty="0"/>
              <a:t> 5</a:t>
            </a:r>
            <a:endParaRPr lang="fr-BE" dirty="0"/>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3656924694"/>
              </p:ext>
            </p:extLst>
          </p:nvPr>
        </p:nvGraphicFramePr>
        <p:xfrm>
          <a:off x="680984" y="1772816"/>
          <a:ext cx="10944000" cy="2513070"/>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dirty="0" err="1">
                          <a:solidFill>
                            <a:schemeClr val="accent4"/>
                          </a:solidFill>
                          <a:latin typeface="+mj-lt"/>
                        </a:rPr>
                        <a:t>Maßnahme</a:t>
                      </a:r>
                      <a:r>
                        <a:rPr lang="fr-FR" sz="2000" b="1" dirty="0">
                          <a:solidFill>
                            <a:schemeClr val="accent4"/>
                          </a:solidFill>
                          <a:latin typeface="+mj-lt"/>
                        </a:rPr>
                        <a:t> 5: </a:t>
                      </a:r>
                      <a:r>
                        <a:rPr lang="fr-FR" sz="2000" b="1" dirty="0" err="1">
                          <a:solidFill>
                            <a:schemeClr val="accent4"/>
                          </a:solidFill>
                          <a:latin typeface="+mj-lt"/>
                        </a:rPr>
                        <a:t>Carsharing</a:t>
                      </a:r>
                      <a:endParaRPr lang="fr-BE" sz="2000" b="1" dirty="0">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5.1</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Entwicklungsziele</a:t>
                      </a:r>
                      <a:r>
                        <a:rPr lang="fr-FR" sz="2000" b="0" dirty="0">
                          <a:solidFill>
                            <a:schemeClr val="bg2">
                              <a:lumMod val="10000"/>
                            </a:schemeClr>
                          </a:solidFill>
                        </a:rPr>
                        <a:t> mit </a:t>
                      </a:r>
                      <a:r>
                        <a:rPr lang="fr-FR" sz="2000" b="0" dirty="0" err="1">
                          <a:solidFill>
                            <a:schemeClr val="bg2">
                              <a:lumMod val="10000"/>
                            </a:schemeClr>
                          </a:solidFill>
                        </a:rPr>
                        <a:t>einem</a:t>
                      </a:r>
                      <a:r>
                        <a:rPr lang="fr-FR" sz="2000" b="0" dirty="0">
                          <a:solidFill>
                            <a:schemeClr val="bg2">
                              <a:lumMod val="10000"/>
                            </a:schemeClr>
                          </a:solidFill>
                        </a:rPr>
                        <a:t> </a:t>
                      </a:r>
                      <a:r>
                        <a:rPr lang="fr-FR" sz="2000" b="0" dirty="0" err="1">
                          <a:solidFill>
                            <a:schemeClr val="bg2">
                              <a:lumMod val="10000"/>
                            </a:schemeClr>
                          </a:solidFill>
                        </a:rPr>
                        <a:t>Zeitfenster</a:t>
                      </a:r>
                      <a:r>
                        <a:rPr lang="fr-FR" sz="2000" b="0" dirty="0">
                          <a:solidFill>
                            <a:schemeClr val="bg2">
                              <a:lumMod val="10000"/>
                            </a:schemeClr>
                          </a:solidFill>
                        </a:rPr>
                        <a:t> bis 2030 und 2035 </a:t>
                      </a:r>
                      <a:r>
                        <a:rPr lang="fr-FR" sz="2000" b="0" dirty="0" err="1">
                          <a:solidFill>
                            <a:schemeClr val="bg2">
                              <a:lumMod val="10000"/>
                            </a:schemeClr>
                          </a:solidFill>
                        </a:rPr>
                        <a:t>entwickeln</a:t>
                      </a:r>
                      <a:r>
                        <a:rPr lang="fr-FR" sz="2000" b="0" dirty="0">
                          <a:solidFill>
                            <a:schemeClr val="bg2">
                              <a:lumMod val="10000"/>
                            </a:schemeClr>
                          </a:solidFill>
                        </a:rPr>
                        <a:t> und </a:t>
                      </a:r>
                      <a:r>
                        <a:rPr lang="fr-FR" sz="2000" b="0" dirty="0" err="1">
                          <a:solidFill>
                            <a:schemeClr val="bg2">
                              <a:lumMod val="10000"/>
                            </a:schemeClr>
                          </a:solidFill>
                        </a:rPr>
                        <a:t>Überwachen</a:t>
                      </a:r>
                      <a:r>
                        <a:rPr lang="fr-FR" sz="2000" b="0" dirty="0">
                          <a:solidFill>
                            <a:schemeClr val="bg2">
                              <a:lumMod val="10000"/>
                            </a:schemeClr>
                          </a:solidFill>
                        </a:rPr>
                        <a:t> der </a:t>
                      </a:r>
                      <a:r>
                        <a:rPr lang="fr-FR" sz="2000" b="0" dirty="0" err="1">
                          <a:solidFill>
                            <a:schemeClr val="bg2">
                              <a:lumMod val="10000"/>
                            </a:schemeClr>
                          </a:solidFill>
                        </a:rPr>
                        <a:t>Ziele</a:t>
                      </a:r>
                      <a:endParaRPr lang="fr-FR" sz="2000" b="0" dirty="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dirty="0">
                          <a:solidFill>
                            <a:schemeClr val="bg2">
                              <a:lumMod val="10000"/>
                            </a:schemeClr>
                          </a:solidFill>
                        </a:rPr>
                        <a:t>5.2</a:t>
                      </a:r>
                      <a:endParaRPr lang="fr-BE" sz="2000" b="0" dirty="0">
                        <a:solidFill>
                          <a:schemeClr val="bg2">
                            <a:lumMod val="10000"/>
                          </a:schemeClr>
                        </a:solidFill>
                      </a:endParaRPr>
                    </a:p>
                  </a:txBody>
                  <a:tcPr/>
                </a:tc>
                <a:tc>
                  <a:txBody>
                    <a:bodyPr/>
                    <a:lstStyle/>
                    <a:p>
                      <a:r>
                        <a:rPr lang="fr-FR" sz="2000" b="0" dirty="0">
                          <a:solidFill>
                            <a:schemeClr val="bg2">
                              <a:lumMod val="10000"/>
                            </a:schemeClr>
                          </a:solidFill>
                        </a:rPr>
                        <a:t>Progressive </a:t>
                      </a:r>
                      <a:r>
                        <a:rPr lang="fr-FR" sz="2000" b="0" dirty="0" err="1">
                          <a:solidFill>
                            <a:schemeClr val="bg2">
                              <a:lumMod val="10000"/>
                            </a:schemeClr>
                          </a:solidFill>
                        </a:rPr>
                        <a:t>Entwicklung</a:t>
                      </a:r>
                      <a:r>
                        <a:rPr lang="fr-FR" sz="2000" b="0" dirty="0">
                          <a:solidFill>
                            <a:schemeClr val="bg2">
                              <a:lumMod val="10000"/>
                            </a:schemeClr>
                          </a:solidFill>
                        </a:rPr>
                        <a:t> von </a:t>
                      </a:r>
                      <a:r>
                        <a:rPr lang="fr-FR" sz="2000" b="0" dirty="0" err="1">
                          <a:solidFill>
                            <a:schemeClr val="bg2">
                              <a:lumMod val="10000"/>
                            </a:schemeClr>
                          </a:solidFill>
                        </a:rPr>
                        <a:t>Ladestationen</a:t>
                      </a:r>
                      <a:endParaRPr lang="fr-FR" sz="2000" b="0" dirty="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dirty="0">
                          <a:solidFill>
                            <a:schemeClr val="bg2">
                              <a:lumMod val="10000"/>
                            </a:schemeClr>
                          </a:solidFill>
                        </a:rPr>
                        <a:t>5.3</a:t>
                      </a:r>
                      <a:endParaRPr lang="fr-BE" sz="2000" b="0" dirty="0">
                        <a:solidFill>
                          <a:schemeClr val="bg2">
                            <a:lumMod val="10000"/>
                          </a:schemeClr>
                        </a:solidFill>
                      </a:endParaRPr>
                    </a:p>
                  </a:txBody>
                  <a:tcPr/>
                </a:tc>
                <a:tc>
                  <a:txBody>
                    <a:bodyPr/>
                    <a:lstStyle/>
                    <a:p>
                      <a:r>
                        <a:rPr lang="fr-FR" sz="2000" b="0" dirty="0" err="1">
                          <a:solidFill>
                            <a:schemeClr val="bg2">
                              <a:lumMod val="10000"/>
                            </a:schemeClr>
                          </a:solidFill>
                        </a:rPr>
                        <a:t>Carsharing</a:t>
                      </a:r>
                      <a:r>
                        <a:rPr lang="fr-FR" sz="2000" b="0" dirty="0">
                          <a:solidFill>
                            <a:schemeClr val="bg2">
                              <a:lumMod val="10000"/>
                            </a:schemeClr>
                          </a:solidFill>
                        </a:rPr>
                        <a:t> </a:t>
                      </a:r>
                      <a:r>
                        <a:rPr lang="fr-FR" sz="2000" b="0" dirty="0" err="1">
                          <a:solidFill>
                            <a:schemeClr val="bg2">
                              <a:lumMod val="10000"/>
                            </a:schemeClr>
                          </a:solidFill>
                        </a:rPr>
                        <a:t>zwischen</a:t>
                      </a:r>
                      <a:r>
                        <a:rPr lang="fr-FR" sz="2000" b="0" dirty="0">
                          <a:solidFill>
                            <a:schemeClr val="bg2">
                              <a:lumMod val="10000"/>
                            </a:schemeClr>
                          </a:solidFill>
                        </a:rPr>
                        <a:t> </a:t>
                      </a:r>
                      <a:r>
                        <a:rPr lang="fr-FR" sz="2000" b="0" dirty="0" err="1">
                          <a:solidFill>
                            <a:schemeClr val="bg2">
                              <a:lumMod val="10000"/>
                            </a:schemeClr>
                          </a:solidFill>
                        </a:rPr>
                        <a:t>Privatpersonen</a:t>
                      </a:r>
                      <a:r>
                        <a:rPr lang="fr-FR" sz="2000" b="0" dirty="0">
                          <a:solidFill>
                            <a:schemeClr val="bg2">
                              <a:lumMod val="10000"/>
                            </a:schemeClr>
                          </a:solidFill>
                        </a:rPr>
                        <a:t> </a:t>
                      </a:r>
                      <a:r>
                        <a:rPr lang="fr-FR" sz="2000" b="0" dirty="0" err="1">
                          <a:solidFill>
                            <a:schemeClr val="bg2">
                              <a:lumMod val="10000"/>
                            </a:schemeClr>
                          </a:solidFill>
                        </a:rPr>
                        <a:t>unterstützen</a:t>
                      </a:r>
                      <a:r>
                        <a:rPr lang="fr-FR" sz="2000" b="0" dirty="0">
                          <a:solidFill>
                            <a:schemeClr val="bg2">
                              <a:lumMod val="10000"/>
                            </a:schemeClr>
                          </a:solidFill>
                        </a:rPr>
                        <a:t> und </a:t>
                      </a:r>
                      <a:r>
                        <a:rPr lang="fr-FR" sz="2000" b="0" dirty="0" err="1">
                          <a:solidFill>
                            <a:schemeClr val="bg2">
                              <a:lumMod val="10000"/>
                            </a:schemeClr>
                          </a:solidFill>
                        </a:rPr>
                        <a:t>das</a:t>
                      </a:r>
                      <a:r>
                        <a:rPr lang="fr-FR" sz="2000" b="0" dirty="0">
                          <a:solidFill>
                            <a:schemeClr val="bg2">
                              <a:lumMod val="10000"/>
                            </a:schemeClr>
                          </a:solidFill>
                        </a:rPr>
                        <a:t> </a:t>
                      </a:r>
                      <a:r>
                        <a:rPr lang="fr-FR" sz="2000" b="0" dirty="0" err="1">
                          <a:solidFill>
                            <a:schemeClr val="bg2">
                              <a:lumMod val="10000"/>
                            </a:schemeClr>
                          </a:solidFill>
                        </a:rPr>
                        <a:t>Parken</a:t>
                      </a:r>
                      <a:r>
                        <a:rPr lang="fr-FR" sz="2000" b="0" dirty="0">
                          <a:solidFill>
                            <a:schemeClr val="bg2">
                              <a:lumMod val="10000"/>
                            </a:schemeClr>
                          </a:solidFill>
                        </a:rPr>
                        <a:t> von </a:t>
                      </a:r>
                      <a:r>
                        <a:rPr lang="fr-FR" sz="2000" b="0" dirty="0" err="1">
                          <a:solidFill>
                            <a:schemeClr val="bg2">
                              <a:lumMod val="10000"/>
                            </a:schemeClr>
                          </a:solidFill>
                        </a:rPr>
                        <a:t>Carsharern</a:t>
                      </a:r>
                      <a:r>
                        <a:rPr lang="fr-FR" sz="2000" b="0" dirty="0">
                          <a:solidFill>
                            <a:schemeClr val="bg2">
                              <a:lumMod val="10000"/>
                            </a:schemeClr>
                          </a:solidFill>
                        </a:rPr>
                        <a:t> </a:t>
                      </a:r>
                      <a:r>
                        <a:rPr lang="fr-FR" sz="2000" b="0" dirty="0" err="1">
                          <a:solidFill>
                            <a:schemeClr val="bg2">
                              <a:lumMod val="10000"/>
                            </a:schemeClr>
                          </a:solidFill>
                        </a:rPr>
                        <a:t>erleichtern</a:t>
                      </a:r>
                      <a:endParaRPr lang="fr-FR" sz="2000" b="0" dirty="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5.4</a:t>
                      </a:r>
                      <a:endParaRPr lang="fr-BE" sz="2000" b="0">
                        <a:solidFill>
                          <a:schemeClr val="bg2">
                            <a:lumMod val="10000"/>
                          </a:schemeClr>
                        </a:solidFill>
                      </a:endParaRPr>
                    </a:p>
                  </a:txBody>
                  <a:tcPr/>
                </a:tc>
                <a:tc>
                  <a:txBody>
                    <a:bodyPr/>
                    <a:lstStyle/>
                    <a:p>
                      <a:pPr marL="0" indent="0" algn="just">
                        <a:buNone/>
                      </a:pPr>
                      <a:r>
                        <a:rPr lang="fr-FR" sz="2000" b="0" kern="1200" dirty="0" err="1">
                          <a:solidFill>
                            <a:schemeClr val="bg2">
                              <a:lumMod val="10000"/>
                            </a:schemeClr>
                          </a:solidFill>
                          <a:latin typeface="+mn-lt"/>
                          <a:ea typeface="+mn-ea"/>
                          <a:cs typeface="+mn-cs"/>
                        </a:rPr>
                        <a:t>Carsharing</a:t>
                      </a:r>
                      <a:r>
                        <a:rPr lang="fr-FR" sz="2000" b="0" kern="1200" dirty="0">
                          <a:solidFill>
                            <a:schemeClr val="bg2">
                              <a:lumMod val="10000"/>
                            </a:schemeClr>
                          </a:solidFill>
                          <a:latin typeface="+mn-lt"/>
                          <a:ea typeface="+mn-ea"/>
                          <a:cs typeface="+mn-cs"/>
                        </a:rPr>
                        <a:t> </a:t>
                      </a:r>
                      <a:r>
                        <a:rPr lang="fr-FR" sz="2000" b="0" kern="1200" dirty="0" err="1">
                          <a:solidFill>
                            <a:schemeClr val="bg2">
                              <a:lumMod val="10000"/>
                            </a:schemeClr>
                          </a:solidFill>
                          <a:latin typeface="+mn-lt"/>
                          <a:ea typeface="+mn-ea"/>
                          <a:cs typeface="+mn-cs"/>
                        </a:rPr>
                        <a:t>innerhalb</a:t>
                      </a:r>
                      <a:r>
                        <a:rPr lang="fr-FR" sz="2000" b="0" kern="1200" dirty="0">
                          <a:solidFill>
                            <a:schemeClr val="bg2">
                              <a:lumMod val="10000"/>
                            </a:schemeClr>
                          </a:solidFill>
                          <a:latin typeface="+mn-lt"/>
                          <a:ea typeface="+mn-ea"/>
                          <a:cs typeface="+mn-cs"/>
                        </a:rPr>
                        <a:t> der Gemeindeverwaltung </a:t>
                      </a:r>
                      <a:r>
                        <a:rPr lang="fr-FR" sz="2000" b="0" kern="1200" dirty="0" err="1">
                          <a:solidFill>
                            <a:schemeClr val="bg2">
                              <a:lumMod val="10000"/>
                            </a:schemeClr>
                          </a:solidFill>
                          <a:latin typeface="+mn-lt"/>
                          <a:ea typeface="+mn-ea"/>
                          <a:cs typeface="+mn-cs"/>
                        </a:rPr>
                        <a:t>für</a:t>
                      </a:r>
                      <a:r>
                        <a:rPr lang="fr-FR" sz="2000" b="0" kern="1200" dirty="0">
                          <a:solidFill>
                            <a:schemeClr val="bg2">
                              <a:lumMod val="10000"/>
                            </a:schemeClr>
                          </a:solidFill>
                          <a:latin typeface="+mn-lt"/>
                          <a:ea typeface="+mn-ea"/>
                          <a:cs typeface="+mn-cs"/>
                        </a:rPr>
                        <a:t> </a:t>
                      </a:r>
                      <a:r>
                        <a:rPr lang="fr-FR" sz="2000" b="0" kern="1200" dirty="0" err="1">
                          <a:solidFill>
                            <a:schemeClr val="bg2">
                              <a:lumMod val="10000"/>
                            </a:schemeClr>
                          </a:solidFill>
                          <a:latin typeface="+mn-lt"/>
                          <a:ea typeface="+mn-ea"/>
                          <a:cs typeface="+mn-cs"/>
                        </a:rPr>
                        <a:t>berufliche</a:t>
                      </a:r>
                      <a:r>
                        <a:rPr lang="fr-FR" sz="2000" b="0" kern="1200" dirty="0">
                          <a:solidFill>
                            <a:schemeClr val="bg2">
                              <a:lumMod val="10000"/>
                            </a:schemeClr>
                          </a:solidFill>
                          <a:latin typeface="+mn-lt"/>
                          <a:ea typeface="+mn-ea"/>
                          <a:cs typeface="+mn-cs"/>
                        </a:rPr>
                        <a:t> </a:t>
                      </a:r>
                      <a:r>
                        <a:rPr lang="fr-FR" sz="2000" b="0" kern="1200" dirty="0" err="1">
                          <a:solidFill>
                            <a:schemeClr val="bg2">
                              <a:lumMod val="10000"/>
                            </a:schemeClr>
                          </a:solidFill>
                          <a:latin typeface="+mn-lt"/>
                          <a:ea typeface="+mn-ea"/>
                          <a:cs typeface="+mn-cs"/>
                        </a:rPr>
                        <a:t>Fahrten</a:t>
                      </a:r>
                      <a:endParaRPr lang="fr-FR" sz="2000" b="0" kern="1200" dirty="0">
                        <a:solidFill>
                          <a:schemeClr val="bg2">
                            <a:lumMod val="10000"/>
                          </a:schemeClr>
                        </a:solidFill>
                        <a:latin typeface="+mn-lt"/>
                        <a:ea typeface="+mn-ea"/>
                        <a:cs typeface="+mn-cs"/>
                      </a:endParaRP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5.5</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Carsharing</a:t>
                      </a:r>
                      <a:r>
                        <a:rPr lang="fr-FR" sz="2000" b="0" dirty="0">
                          <a:solidFill>
                            <a:schemeClr val="bg2">
                              <a:lumMod val="10000"/>
                            </a:schemeClr>
                          </a:solidFill>
                        </a:rPr>
                        <a:t> in </a:t>
                      </a:r>
                      <a:r>
                        <a:rPr lang="fr-FR" sz="2000" b="0" dirty="0" err="1">
                          <a:solidFill>
                            <a:schemeClr val="bg2">
                              <a:lumMod val="10000"/>
                            </a:schemeClr>
                          </a:solidFill>
                        </a:rPr>
                        <a:t>Immobilienprojekte</a:t>
                      </a:r>
                      <a:r>
                        <a:rPr lang="fr-FR" sz="2000" b="0" dirty="0">
                          <a:solidFill>
                            <a:schemeClr val="bg2">
                              <a:lumMod val="10000"/>
                            </a:schemeClr>
                          </a:solidFill>
                        </a:rPr>
                        <a:t> (</a:t>
                      </a:r>
                      <a:r>
                        <a:rPr lang="fr-FR" sz="2000" b="0" dirty="0" err="1">
                          <a:solidFill>
                            <a:schemeClr val="bg2">
                              <a:lumMod val="10000"/>
                            </a:schemeClr>
                          </a:solidFill>
                        </a:rPr>
                        <a:t>über</a:t>
                      </a:r>
                      <a:r>
                        <a:rPr lang="fr-FR" sz="2000" b="0" dirty="0">
                          <a:solidFill>
                            <a:schemeClr val="bg2">
                              <a:lumMod val="10000"/>
                            </a:schemeClr>
                          </a:solidFill>
                        </a:rPr>
                        <a:t> </a:t>
                      </a:r>
                      <a:r>
                        <a:rPr lang="fr-FR" sz="2000" b="0" dirty="0" err="1">
                          <a:solidFill>
                            <a:schemeClr val="bg2">
                              <a:lumMod val="10000"/>
                            </a:schemeClr>
                          </a:solidFill>
                        </a:rPr>
                        <a:t>Bauabgaben</a:t>
                      </a:r>
                      <a:r>
                        <a:rPr lang="fr-FR" sz="2000" b="0" dirty="0">
                          <a:solidFill>
                            <a:schemeClr val="bg2">
                              <a:lumMod val="10000"/>
                            </a:schemeClr>
                          </a:solidFill>
                        </a:rPr>
                        <a:t>) </a:t>
                      </a:r>
                      <a:r>
                        <a:rPr lang="fr-FR" sz="2000" b="0" dirty="0" err="1">
                          <a:solidFill>
                            <a:schemeClr val="bg2">
                              <a:lumMod val="10000"/>
                            </a:schemeClr>
                          </a:solidFill>
                        </a:rPr>
                        <a:t>einbauen</a:t>
                      </a:r>
                      <a:endParaRPr lang="fr-FR" sz="2000" b="0" dirty="0">
                        <a:solidFill>
                          <a:schemeClr val="bg2">
                            <a:lumMod val="10000"/>
                          </a:schemeClr>
                        </a:solidFill>
                      </a:endParaRPr>
                    </a:p>
                  </a:txBody>
                  <a:tcPr/>
                </a:tc>
                <a:extLst>
                  <a:ext uri="{0D108BD9-81ED-4DB2-BD59-A6C34878D82A}">
                    <a16:rowId xmlns:a16="http://schemas.microsoft.com/office/drawing/2014/main" val="2000975676"/>
                  </a:ext>
                </a:extLst>
              </a:tr>
            </a:tbl>
          </a:graphicData>
        </a:graphic>
      </p:graphicFrame>
    </p:spTree>
    <p:extLst>
      <p:ext uri="{BB962C8B-B14F-4D97-AF65-F5344CB8AC3E}">
        <p14:creationId xmlns:p14="http://schemas.microsoft.com/office/powerpoint/2010/main" val="2253416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dirty="0"/>
              <a:t>KMP Kelmis</a:t>
            </a:r>
            <a:endParaRPr lang="fr-BE" dirty="0"/>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a:xfrm>
            <a:off x="2400300" y="2971799"/>
            <a:ext cx="7391400" cy="1167494"/>
          </a:xfrm>
        </p:spPr>
        <p:txBody>
          <a:bodyPr/>
          <a:lstStyle/>
          <a:p>
            <a:r>
              <a:rPr lang="fr-FR" sz="3600" dirty="0" err="1"/>
              <a:t>Maßnahme</a:t>
            </a:r>
            <a:r>
              <a:rPr lang="fr-FR" sz="3600" dirty="0"/>
              <a:t> 6 – </a:t>
            </a:r>
            <a:r>
              <a:rPr lang="fr-FR" sz="3600" dirty="0" err="1"/>
              <a:t>Entwicklung</a:t>
            </a:r>
            <a:r>
              <a:rPr lang="fr-FR" sz="3600" dirty="0"/>
              <a:t> von  </a:t>
            </a:r>
            <a:r>
              <a:rPr lang="fr-FR" sz="3600" dirty="0" err="1"/>
              <a:t>Verbindungspunkten</a:t>
            </a:r>
            <a:r>
              <a:rPr lang="fr-FR" sz="3600" dirty="0"/>
              <a:t> (</a:t>
            </a:r>
            <a:r>
              <a:rPr lang="fr-FR" sz="3600" dirty="0" err="1"/>
              <a:t>Mobipole</a:t>
            </a:r>
            <a:r>
              <a:rPr lang="fr-FR" sz="3600" dirty="0"/>
              <a:t>)</a:t>
            </a:r>
          </a:p>
        </p:txBody>
      </p:sp>
    </p:spTree>
    <p:extLst>
      <p:ext uri="{BB962C8B-B14F-4D97-AF65-F5344CB8AC3E}">
        <p14:creationId xmlns:p14="http://schemas.microsoft.com/office/powerpoint/2010/main" val="1726349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rrain de jeux, Modèle réduit, jouet&#10;&#10;Description générée automatiquement">
            <a:extLst>
              <a:ext uri="{FF2B5EF4-FFF2-40B4-BE49-F238E27FC236}">
                <a16:creationId xmlns:a16="http://schemas.microsoft.com/office/drawing/2014/main" id="{198539D3-7CC2-8037-A620-9AFB953C9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7371" y="2485855"/>
            <a:ext cx="4252029" cy="4247600"/>
          </a:xfrm>
          <a:prstGeom prst="rect">
            <a:avLst/>
          </a:prstGeom>
        </p:spPr>
      </p:pic>
      <p:sp>
        <p:nvSpPr>
          <p:cNvPr id="2" name="Espace réservé du numéro de diapositive 1">
            <a:extLst>
              <a:ext uri="{FF2B5EF4-FFF2-40B4-BE49-F238E27FC236}">
                <a16:creationId xmlns:a16="http://schemas.microsoft.com/office/drawing/2014/main" id="{5724125D-12C7-ADFA-77A2-78CD60826541}"/>
              </a:ext>
            </a:extLst>
          </p:cNvPr>
          <p:cNvSpPr>
            <a:spLocks noGrp="1"/>
          </p:cNvSpPr>
          <p:nvPr>
            <p:ph type="sldNum" sz="quarter" idx="7"/>
          </p:nvPr>
        </p:nvSpPr>
        <p:spPr/>
        <p:txBody>
          <a:bodyPr/>
          <a:lstStyle/>
          <a:p>
            <a:fld id="{B6F15528-21DE-4FAA-801E-634DDDAF4B2B}" type="slidenum">
              <a:rPr lang="fr-BE" smtClean="0"/>
              <a:pPr/>
              <a:t>69</a:t>
            </a:fld>
            <a:endParaRPr lang="fr-BE"/>
          </a:p>
        </p:txBody>
      </p:sp>
      <p:sp>
        <p:nvSpPr>
          <p:cNvPr id="3" name="Titre 2">
            <a:extLst>
              <a:ext uri="{FF2B5EF4-FFF2-40B4-BE49-F238E27FC236}">
                <a16:creationId xmlns:a16="http://schemas.microsoft.com/office/drawing/2014/main" id="{58A812E8-289A-F9A5-10BF-0DCDC38406AD}"/>
              </a:ext>
            </a:extLst>
          </p:cNvPr>
          <p:cNvSpPr>
            <a:spLocks noGrp="1"/>
          </p:cNvSpPr>
          <p:nvPr>
            <p:ph type="title"/>
          </p:nvPr>
        </p:nvSpPr>
        <p:spPr/>
        <p:txBody>
          <a:bodyPr/>
          <a:lstStyle/>
          <a:p>
            <a:r>
              <a:rPr lang="fr-BE" dirty="0" err="1"/>
              <a:t>Definition</a:t>
            </a:r>
            <a:r>
              <a:rPr lang="fr-BE" dirty="0"/>
              <a:t> der </a:t>
            </a:r>
            <a:r>
              <a:rPr lang="fr-BE" dirty="0" err="1"/>
              <a:t>Mobipole</a:t>
            </a:r>
            <a:r>
              <a:rPr lang="fr-BE" dirty="0"/>
              <a:t>/</a:t>
            </a:r>
            <a:r>
              <a:rPr lang="fr-BE" dirty="0" err="1"/>
              <a:t>Mobipunkte</a:t>
            </a:r>
            <a:endParaRPr lang="fr-BE" dirty="0"/>
          </a:p>
        </p:txBody>
      </p:sp>
      <p:sp>
        <p:nvSpPr>
          <p:cNvPr id="4" name="Espace réservé du contenu 3">
            <a:extLst>
              <a:ext uri="{FF2B5EF4-FFF2-40B4-BE49-F238E27FC236}">
                <a16:creationId xmlns:a16="http://schemas.microsoft.com/office/drawing/2014/main" id="{72D17BF2-0CA3-EF83-AF1F-B76ADF258418}"/>
              </a:ext>
            </a:extLst>
          </p:cNvPr>
          <p:cNvSpPr>
            <a:spLocks noGrp="1"/>
          </p:cNvSpPr>
          <p:nvPr>
            <p:ph idx="10"/>
          </p:nvPr>
        </p:nvSpPr>
        <p:spPr>
          <a:xfrm>
            <a:off x="335359" y="1002955"/>
            <a:ext cx="7488833" cy="5594397"/>
          </a:xfrm>
        </p:spPr>
        <p:txBody>
          <a:bodyPr/>
          <a:lstStyle/>
          <a:p>
            <a:pPr marL="0" indent="0" algn="just">
              <a:buNone/>
            </a:pPr>
            <a:r>
              <a:rPr lang="fr-FR" sz="1800" b="1" dirty="0" err="1">
                <a:solidFill>
                  <a:schemeClr val="accent4"/>
                </a:solidFill>
              </a:rPr>
              <a:t>Definitionen</a:t>
            </a:r>
            <a:r>
              <a:rPr lang="fr-FR" sz="1800" b="1" dirty="0">
                <a:solidFill>
                  <a:schemeClr val="accent4"/>
                </a:solidFill>
              </a:rPr>
              <a:t>:</a:t>
            </a:r>
          </a:p>
          <a:p>
            <a:pPr marL="0" indent="0" algn="just">
              <a:buNone/>
            </a:pPr>
            <a:endParaRPr lang="fr-FR" sz="1800" dirty="0"/>
          </a:p>
          <a:p>
            <a:pPr algn="just">
              <a:buFont typeface="Arial" panose="020B0604020202020204" pitchFamily="34" charset="0"/>
              <a:buChar char="•"/>
            </a:pPr>
            <a:r>
              <a:rPr lang="fr-FR" sz="1800" b="1" dirty="0" err="1"/>
              <a:t>Mobipole</a:t>
            </a:r>
            <a:r>
              <a:rPr lang="fr-FR" sz="1800" b="1" dirty="0"/>
              <a:t> </a:t>
            </a:r>
            <a:r>
              <a:rPr lang="fr-FR" sz="1800" dirty="0" err="1"/>
              <a:t>sind</a:t>
            </a:r>
            <a:r>
              <a:rPr lang="fr-FR" sz="1800" dirty="0"/>
              <a:t> </a:t>
            </a:r>
            <a:r>
              <a:rPr lang="fr-FR" sz="1800" dirty="0" err="1"/>
              <a:t>Orte</a:t>
            </a:r>
            <a:r>
              <a:rPr lang="fr-FR" sz="1800" dirty="0"/>
              <a:t>, an </a:t>
            </a:r>
            <a:r>
              <a:rPr lang="fr-FR" sz="1800" dirty="0" err="1"/>
              <a:t>denen</a:t>
            </a:r>
            <a:r>
              <a:rPr lang="fr-FR" sz="1800" dirty="0"/>
              <a:t> </a:t>
            </a:r>
            <a:r>
              <a:rPr lang="fr-FR" sz="1800" dirty="0" err="1"/>
              <a:t>mehrere</a:t>
            </a:r>
            <a:r>
              <a:rPr lang="fr-FR" sz="1800" dirty="0"/>
              <a:t> </a:t>
            </a:r>
            <a:r>
              <a:rPr lang="fr-FR" sz="1800" dirty="0" err="1"/>
              <a:t>Mobilitätsangebote</a:t>
            </a:r>
            <a:r>
              <a:rPr lang="fr-FR" sz="1800" dirty="0"/>
              <a:t> (Rad- und </a:t>
            </a:r>
            <a:r>
              <a:rPr lang="fr-FR" sz="1800" dirty="0" err="1"/>
              <a:t>Carsharing</a:t>
            </a:r>
            <a:r>
              <a:rPr lang="fr-FR" sz="1800" dirty="0"/>
              <a:t>, </a:t>
            </a:r>
            <a:r>
              <a:rPr lang="fr-FR" sz="1800" dirty="0" err="1"/>
              <a:t>Lastenfahrrad</a:t>
            </a:r>
            <a:r>
              <a:rPr lang="fr-FR" sz="1800" dirty="0"/>
              <a:t> </a:t>
            </a:r>
            <a:r>
              <a:rPr lang="fr-FR" sz="1800" dirty="0" err="1"/>
              <a:t>usw</a:t>
            </a:r>
            <a:r>
              <a:rPr lang="fr-FR" sz="1800" dirty="0"/>
              <a:t>.) und </a:t>
            </a:r>
            <a:r>
              <a:rPr lang="fr-FR" sz="1800" dirty="0" err="1"/>
              <a:t>Mobilitätinfrastrukturen</a:t>
            </a:r>
            <a:r>
              <a:rPr lang="fr-FR" sz="1800" dirty="0"/>
              <a:t> (</a:t>
            </a:r>
            <a:r>
              <a:rPr lang="fr-FR" sz="1800" dirty="0" err="1"/>
              <a:t>gemütliche</a:t>
            </a:r>
            <a:r>
              <a:rPr lang="fr-FR" sz="1800" dirty="0"/>
              <a:t> </a:t>
            </a:r>
            <a:r>
              <a:rPr lang="fr-FR" sz="1800" dirty="0" err="1"/>
              <a:t>Wartebereiche</a:t>
            </a:r>
            <a:r>
              <a:rPr lang="fr-FR" sz="1800" dirty="0"/>
              <a:t>, </a:t>
            </a:r>
            <a:r>
              <a:rPr lang="fr-FR" sz="1800" dirty="0" err="1"/>
              <a:t>Radparkplätze</a:t>
            </a:r>
            <a:r>
              <a:rPr lang="fr-FR" sz="1800" dirty="0"/>
              <a:t>, </a:t>
            </a:r>
            <a:r>
              <a:rPr lang="fr-FR" sz="1800" dirty="0" err="1"/>
              <a:t>Aufladestationen</a:t>
            </a:r>
            <a:r>
              <a:rPr lang="fr-FR" sz="1800" dirty="0"/>
              <a:t> </a:t>
            </a:r>
            <a:r>
              <a:rPr lang="fr-FR" sz="1800" dirty="0" err="1"/>
              <a:t>usw</a:t>
            </a:r>
            <a:r>
              <a:rPr lang="fr-FR" sz="1800" dirty="0"/>
              <a:t>.) </a:t>
            </a:r>
            <a:r>
              <a:rPr lang="fr-FR" sz="1800" dirty="0" err="1"/>
              <a:t>zusammenlaufen</a:t>
            </a:r>
            <a:r>
              <a:rPr lang="fr-FR" sz="1800" dirty="0"/>
              <a:t> und </a:t>
            </a:r>
            <a:r>
              <a:rPr lang="fr-FR" sz="1800" dirty="0" err="1"/>
              <a:t>eine</a:t>
            </a:r>
            <a:r>
              <a:rPr lang="fr-FR" sz="1800" dirty="0"/>
              <a:t> </a:t>
            </a:r>
            <a:r>
              <a:rPr lang="fr-FR" sz="1800" dirty="0" err="1"/>
              <a:t>direkte</a:t>
            </a:r>
            <a:r>
              <a:rPr lang="fr-FR" sz="1800" dirty="0"/>
              <a:t> </a:t>
            </a:r>
            <a:r>
              <a:rPr lang="fr-FR" sz="1800" dirty="0" err="1"/>
              <a:t>Verbindung</a:t>
            </a:r>
            <a:r>
              <a:rPr lang="fr-FR" sz="1800" dirty="0"/>
              <a:t> </a:t>
            </a:r>
            <a:r>
              <a:rPr lang="fr-FR" sz="1800" dirty="0" err="1"/>
              <a:t>zum</a:t>
            </a:r>
            <a:r>
              <a:rPr lang="fr-FR" sz="1800" dirty="0"/>
              <a:t> </a:t>
            </a:r>
            <a:r>
              <a:rPr lang="fr-FR" sz="1800" b="1" dirty="0" err="1"/>
              <a:t>strukturierenden</a:t>
            </a:r>
            <a:r>
              <a:rPr lang="fr-FR" sz="1800" b="1" dirty="0"/>
              <a:t> </a:t>
            </a:r>
            <a:r>
              <a:rPr lang="fr-FR" sz="1800" b="1" dirty="0" err="1"/>
              <a:t>öffentlichen</a:t>
            </a:r>
            <a:r>
              <a:rPr lang="fr-FR" sz="1800" b="1" dirty="0"/>
              <a:t> </a:t>
            </a:r>
            <a:r>
              <a:rPr lang="fr-FR" sz="1800" b="1" dirty="0" err="1"/>
              <a:t>Nahverkehr</a:t>
            </a:r>
            <a:r>
              <a:rPr lang="fr-FR" sz="1800" b="1" dirty="0"/>
              <a:t> </a:t>
            </a:r>
            <a:r>
              <a:rPr lang="fr-FR" sz="1800" dirty="0" err="1"/>
              <a:t>anbieten</a:t>
            </a:r>
            <a:r>
              <a:rPr lang="fr-FR" sz="1800" dirty="0"/>
              <a:t> (</a:t>
            </a:r>
            <a:r>
              <a:rPr lang="fr-FR" sz="1800" dirty="0" err="1"/>
              <a:t>Zug</a:t>
            </a:r>
            <a:r>
              <a:rPr lang="fr-FR" sz="1800" dirty="0"/>
              <a:t> Express-Bus). </a:t>
            </a:r>
          </a:p>
          <a:p>
            <a:pPr algn="just">
              <a:buFont typeface="Arial" panose="020B0604020202020204" pitchFamily="34" charset="0"/>
              <a:buChar char="•"/>
            </a:pPr>
            <a:endParaRPr lang="fr-FR" sz="1800" dirty="0"/>
          </a:p>
          <a:p>
            <a:pPr algn="just">
              <a:buFont typeface="Arial" panose="020B0604020202020204" pitchFamily="34" charset="0"/>
              <a:buChar char="•"/>
            </a:pPr>
            <a:r>
              <a:rPr lang="fr-FR" sz="1800" dirty="0"/>
              <a:t>Die </a:t>
            </a:r>
            <a:r>
              <a:rPr lang="fr-FR" sz="1800" b="1" dirty="0" err="1"/>
              <a:t>Mobipunkte</a:t>
            </a:r>
            <a:r>
              <a:rPr lang="fr-FR" sz="1800" dirty="0"/>
              <a:t> </a:t>
            </a:r>
            <a:r>
              <a:rPr lang="fr-FR" sz="1800" dirty="0" err="1"/>
              <a:t>sind</a:t>
            </a:r>
            <a:r>
              <a:rPr lang="fr-FR" sz="1800" dirty="0"/>
              <a:t> </a:t>
            </a:r>
            <a:r>
              <a:rPr lang="fr-FR" sz="1800" dirty="0" err="1"/>
              <a:t>auch</a:t>
            </a:r>
            <a:r>
              <a:rPr lang="fr-FR" sz="1800" dirty="0"/>
              <a:t> </a:t>
            </a:r>
            <a:r>
              <a:rPr lang="fr-FR" sz="1800" dirty="0" err="1"/>
              <a:t>Orte</a:t>
            </a:r>
            <a:r>
              <a:rPr lang="fr-FR" sz="1800" dirty="0"/>
              <a:t>, </a:t>
            </a:r>
            <a:r>
              <a:rPr lang="fr-FR" sz="1800" dirty="0" err="1"/>
              <a:t>wo</a:t>
            </a:r>
            <a:r>
              <a:rPr lang="fr-FR" sz="1800" dirty="0"/>
              <a:t> </a:t>
            </a:r>
            <a:r>
              <a:rPr lang="fr-FR" sz="1800" dirty="0" err="1"/>
              <a:t>verschiedene</a:t>
            </a:r>
            <a:r>
              <a:rPr lang="fr-FR" sz="1800" dirty="0"/>
              <a:t> </a:t>
            </a:r>
            <a:r>
              <a:rPr lang="fr-FR" sz="1800" dirty="0" err="1"/>
              <a:t>Mobilitätsangebote</a:t>
            </a:r>
            <a:r>
              <a:rPr lang="fr-FR" sz="1800" dirty="0"/>
              <a:t> und </a:t>
            </a:r>
            <a:r>
              <a:rPr lang="fr-FR" sz="1800" dirty="0" err="1"/>
              <a:t>Mobilitätsinfrastrukturen</a:t>
            </a:r>
            <a:r>
              <a:rPr lang="fr-FR" sz="1800" dirty="0"/>
              <a:t> </a:t>
            </a:r>
            <a:r>
              <a:rPr lang="fr-FR" sz="1800" dirty="0" err="1"/>
              <a:t>zusammenlaufen</a:t>
            </a:r>
            <a:r>
              <a:rPr lang="fr-FR" sz="1800" dirty="0"/>
              <a:t>. </a:t>
            </a:r>
            <a:r>
              <a:rPr lang="fr-FR" sz="1800" dirty="0" err="1"/>
              <a:t>Letztere</a:t>
            </a:r>
            <a:r>
              <a:rPr lang="fr-FR" sz="1800" dirty="0"/>
              <a:t> </a:t>
            </a:r>
            <a:r>
              <a:rPr lang="fr-FR" sz="1800" dirty="0" err="1"/>
              <a:t>sind</a:t>
            </a:r>
            <a:r>
              <a:rPr lang="fr-FR" sz="1800" dirty="0"/>
              <a:t> aber </a:t>
            </a:r>
            <a:r>
              <a:rPr lang="fr-FR" sz="1800" dirty="0" err="1"/>
              <a:t>nicht</a:t>
            </a:r>
            <a:r>
              <a:rPr lang="fr-FR" sz="1800" dirty="0"/>
              <a:t> </a:t>
            </a:r>
            <a:r>
              <a:rPr lang="fr-FR" sz="1800" dirty="0" err="1"/>
              <a:t>direkt</a:t>
            </a:r>
            <a:r>
              <a:rPr lang="fr-FR" sz="1800" dirty="0"/>
              <a:t> mit </a:t>
            </a:r>
            <a:r>
              <a:rPr lang="fr-FR" sz="1800" dirty="0" err="1"/>
              <a:t>dem</a:t>
            </a:r>
            <a:r>
              <a:rPr lang="fr-FR" sz="1800" dirty="0"/>
              <a:t> </a:t>
            </a:r>
            <a:r>
              <a:rPr lang="fr-FR" sz="1800" dirty="0" err="1"/>
              <a:t>Nahverkehrsnetz</a:t>
            </a:r>
            <a:r>
              <a:rPr lang="fr-FR" sz="1800" dirty="0"/>
              <a:t> </a:t>
            </a:r>
            <a:r>
              <a:rPr lang="fr-FR" sz="1800" dirty="0" err="1"/>
              <a:t>verbunden</a:t>
            </a:r>
            <a:r>
              <a:rPr lang="fr-FR" sz="1800" dirty="0"/>
              <a:t>. </a:t>
            </a:r>
          </a:p>
          <a:p>
            <a:pPr algn="just"/>
            <a:endParaRPr lang="fr-FR" sz="1800" dirty="0"/>
          </a:p>
        </p:txBody>
      </p:sp>
      <p:pic>
        <p:nvPicPr>
          <p:cNvPr id="5" name="Image 4" descr="Une image contenant symbole, logo, Graphique, Police&#10;&#10;Description générée automatiquement">
            <a:extLst>
              <a:ext uri="{FF2B5EF4-FFF2-40B4-BE49-F238E27FC236}">
                <a16:creationId xmlns:a16="http://schemas.microsoft.com/office/drawing/2014/main" id="{1D2A3BA4-8F78-C8EA-6177-9B5B0F53E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397" y="4247961"/>
            <a:ext cx="2088232" cy="2078950"/>
          </a:xfrm>
          <a:prstGeom prst="rect">
            <a:avLst/>
          </a:prstGeom>
        </p:spPr>
      </p:pic>
      <p:pic>
        <p:nvPicPr>
          <p:cNvPr id="4098" name="Picture 2" descr="Signalétique des MobiPôles et MobiPoints - Sécurothèque">
            <a:extLst>
              <a:ext uri="{FF2B5EF4-FFF2-40B4-BE49-F238E27FC236}">
                <a16:creationId xmlns:a16="http://schemas.microsoft.com/office/drawing/2014/main" id="{819F44B6-D577-F790-D9C7-BA667023A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094" y="4247961"/>
            <a:ext cx="1949040" cy="212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69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7</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dirty="0" err="1"/>
              <a:t>Ein</a:t>
            </a:r>
            <a:r>
              <a:rPr lang="fr-BE" dirty="0"/>
              <a:t> </a:t>
            </a:r>
            <a:r>
              <a:rPr lang="fr-BE" dirty="0" err="1"/>
              <a:t>Aktionsplan</a:t>
            </a:r>
            <a:r>
              <a:rPr lang="fr-BE" dirty="0"/>
              <a:t> </a:t>
            </a:r>
            <a:r>
              <a:rPr lang="fr-BE" dirty="0" err="1"/>
              <a:t>nach</a:t>
            </a:r>
            <a:r>
              <a:rPr lang="fr-BE" dirty="0"/>
              <a:t> </a:t>
            </a:r>
            <a:r>
              <a:rPr lang="fr-BE" dirty="0" err="1"/>
              <a:t>Modulen</a:t>
            </a:r>
            <a:endParaRPr lang="fr-BE" dirty="0"/>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59" y="1013988"/>
            <a:ext cx="11593287" cy="5583364"/>
          </a:xfrm>
        </p:spPr>
        <p:txBody>
          <a:bodyPr/>
          <a:lstStyle/>
          <a:p>
            <a:pPr marL="0" indent="0" algn="just">
              <a:spcAft>
                <a:spcPts val="600"/>
              </a:spcAft>
              <a:buNone/>
            </a:pPr>
            <a:r>
              <a:rPr lang="fr-BE" sz="1900" b="1" dirty="0" err="1">
                <a:latin typeface="+mj-lt"/>
              </a:rPr>
              <a:t>Ein</a:t>
            </a:r>
            <a:r>
              <a:rPr lang="fr-BE" sz="1900" b="1" dirty="0">
                <a:latin typeface="+mj-lt"/>
              </a:rPr>
              <a:t> </a:t>
            </a:r>
            <a:r>
              <a:rPr lang="fr-BE" sz="1900" b="1" dirty="0" err="1">
                <a:latin typeface="+mj-lt"/>
              </a:rPr>
              <a:t>Aktionsplan</a:t>
            </a:r>
            <a:r>
              <a:rPr lang="fr-BE" sz="1900" b="1" dirty="0">
                <a:latin typeface="+mj-lt"/>
              </a:rPr>
              <a:t> </a:t>
            </a:r>
            <a:r>
              <a:rPr lang="fr-BE" sz="1900" dirty="0" err="1"/>
              <a:t>wurde</a:t>
            </a:r>
            <a:r>
              <a:rPr lang="fr-BE" sz="1900" dirty="0"/>
              <a:t> mit der </a:t>
            </a:r>
            <a:r>
              <a:rPr lang="fr-BE" sz="1900" dirty="0" err="1"/>
              <a:t>Gemeinde</a:t>
            </a:r>
            <a:r>
              <a:rPr lang="fr-BE" sz="1900" dirty="0"/>
              <a:t> in </a:t>
            </a:r>
            <a:r>
              <a:rPr lang="fr-BE" sz="1900" dirty="0" err="1"/>
              <a:t>Zusammenarbeit</a:t>
            </a:r>
            <a:r>
              <a:rPr lang="fr-BE" sz="1900" dirty="0"/>
              <a:t> mit </a:t>
            </a:r>
            <a:r>
              <a:rPr lang="fr-BE" sz="1900" dirty="0" err="1"/>
              <a:t>dem</a:t>
            </a:r>
            <a:r>
              <a:rPr lang="fr-BE" sz="1900" dirty="0"/>
              <a:t> </a:t>
            </a:r>
            <a:r>
              <a:rPr lang="fr-BE" sz="1900" dirty="0" err="1"/>
              <a:t>technischen</a:t>
            </a:r>
            <a:r>
              <a:rPr lang="fr-BE" sz="1900" dirty="0"/>
              <a:t> </a:t>
            </a:r>
            <a:r>
              <a:rPr lang="fr-BE" sz="1900" dirty="0" err="1"/>
              <a:t>Komitee</a:t>
            </a:r>
            <a:r>
              <a:rPr lang="fr-BE" sz="1900" dirty="0"/>
              <a:t> </a:t>
            </a:r>
            <a:r>
              <a:rPr lang="fr-BE" sz="1900" dirty="0" err="1"/>
              <a:t>erstellt</a:t>
            </a:r>
            <a:r>
              <a:rPr lang="fr-BE" sz="1900" dirty="0"/>
              <a:t>.  Er </a:t>
            </a:r>
            <a:r>
              <a:rPr lang="fr-BE" sz="1900" dirty="0" err="1"/>
              <a:t>besteht</a:t>
            </a:r>
            <a:r>
              <a:rPr lang="fr-BE" sz="1900" dirty="0"/>
              <a:t> </a:t>
            </a:r>
            <a:r>
              <a:rPr lang="fr-BE" sz="1900" dirty="0" err="1"/>
              <a:t>aus</a:t>
            </a:r>
            <a:r>
              <a:rPr lang="fr-BE" sz="1900" dirty="0"/>
              <a:t> </a:t>
            </a:r>
            <a:r>
              <a:rPr lang="fr-BE" sz="1900" dirty="0" err="1"/>
              <a:t>verschiedenen</a:t>
            </a:r>
            <a:r>
              <a:rPr lang="fr-BE" sz="1900" dirty="0"/>
              <a:t> </a:t>
            </a:r>
            <a:r>
              <a:rPr lang="fr-BE" sz="1900" dirty="0" err="1"/>
              <a:t>Modulen</a:t>
            </a:r>
            <a:r>
              <a:rPr lang="fr-BE" sz="1900" dirty="0"/>
              <a:t>, die den </a:t>
            </a:r>
            <a:r>
              <a:rPr lang="fr-BE" sz="1900" b="1" dirty="0" err="1"/>
              <a:t>folgereichen</a:t>
            </a:r>
            <a:r>
              <a:rPr lang="fr-BE" sz="1900" dirty="0"/>
              <a:t>, </a:t>
            </a:r>
            <a:r>
              <a:rPr lang="fr-BE" sz="1900" dirty="0" err="1"/>
              <a:t>vom</a:t>
            </a:r>
            <a:r>
              <a:rPr lang="fr-BE" sz="1900" dirty="0"/>
              <a:t> </a:t>
            </a:r>
            <a:r>
              <a:rPr lang="fr-BE" sz="1900" dirty="0" err="1"/>
              <a:t>Studienbüro</a:t>
            </a:r>
            <a:r>
              <a:rPr lang="fr-BE" sz="1900" dirty="0"/>
              <a:t> </a:t>
            </a:r>
            <a:r>
              <a:rPr lang="fr-BE" sz="1900" dirty="0" err="1"/>
              <a:t>untersuchten</a:t>
            </a:r>
            <a:r>
              <a:rPr lang="fr-BE" sz="1900" dirty="0"/>
              <a:t> </a:t>
            </a:r>
            <a:r>
              <a:rPr lang="fr-BE" sz="1900" dirty="0" err="1"/>
              <a:t>Maßnahmen</a:t>
            </a:r>
            <a:r>
              <a:rPr lang="fr-BE" sz="1900" dirty="0"/>
              <a:t> </a:t>
            </a:r>
            <a:r>
              <a:rPr lang="fr-BE" sz="1900" dirty="0" err="1"/>
              <a:t>entsprechen</a:t>
            </a:r>
            <a:r>
              <a:rPr lang="fr-BE" sz="1900" dirty="0"/>
              <a:t>. </a:t>
            </a:r>
            <a:endParaRPr lang="fr-BE" sz="1050" dirty="0"/>
          </a:p>
          <a:p>
            <a:pPr marL="0" indent="0" algn="just">
              <a:spcAft>
                <a:spcPts val="600"/>
              </a:spcAft>
              <a:buNone/>
            </a:pPr>
            <a:r>
              <a:rPr lang="fr-BE" sz="1900" b="1" dirty="0" err="1">
                <a:latin typeface="+mj-lt"/>
              </a:rPr>
              <a:t>Jede</a:t>
            </a:r>
            <a:r>
              <a:rPr lang="fr-BE" sz="1900" b="1" dirty="0">
                <a:latin typeface="+mj-lt"/>
              </a:rPr>
              <a:t> </a:t>
            </a:r>
            <a:r>
              <a:rPr lang="fr-BE" sz="1900" b="1" dirty="0" err="1">
                <a:latin typeface="+mj-lt"/>
              </a:rPr>
              <a:t>Maßnahme</a:t>
            </a:r>
            <a:r>
              <a:rPr lang="fr-BE" sz="1900" b="1" dirty="0">
                <a:latin typeface="+mj-lt"/>
              </a:rPr>
              <a:t> </a:t>
            </a:r>
            <a:r>
              <a:rPr lang="fr-BE" sz="1900" b="1" dirty="0" err="1">
                <a:latin typeface="+mj-lt"/>
              </a:rPr>
              <a:t>besteht</a:t>
            </a:r>
            <a:r>
              <a:rPr lang="fr-BE" sz="1900" b="1" dirty="0">
                <a:latin typeface="+mj-lt"/>
              </a:rPr>
              <a:t> </a:t>
            </a:r>
            <a:r>
              <a:rPr lang="fr-BE" sz="1900" b="1" dirty="0" err="1">
                <a:latin typeface="+mj-lt"/>
              </a:rPr>
              <a:t>aus</a:t>
            </a:r>
            <a:r>
              <a:rPr lang="fr-BE" sz="1900" b="1" dirty="0">
                <a:latin typeface="+mj-lt"/>
              </a:rPr>
              <a:t> </a:t>
            </a:r>
            <a:r>
              <a:rPr lang="fr-BE" sz="1900" b="1" dirty="0" err="1">
                <a:latin typeface="+mj-lt"/>
              </a:rPr>
              <a:t>unterschiedlichen</a:t>
            </a:r>
            <a:r>
              <a:rPr lang="fr-BE" sz="1900" b="1" dirty="0">
                <a:latin typeface="+mj-lt"/>
              </a:rPr>
              <a:t> </a:t>
            </a:r>
            <a:r>
              <a:rPr lang="fr-BE" sz="1900" b="1" dirty="0" err="1">
                <a:latin typeface="+mj-lt"/>
              </a:rPr>
              <a:t>Aktionen</a:t>
            </a:r>
            <a:r>
              <a:rPr lang="fr-BE" sz="1900" b="1" dirty="0">
                <a:latin typeface="+mj-lt"/>
              </a:rPr>
              <a:t>, </a:t>
            </a:r>
            <a:r>
              <a:rPr lang="fr-BE" sz="1900" dirty="0" err="1">
                <a:latin typeface="+mn-lt"/>
              </a:rPr>
              <a:t>gemäß</a:t>
            </a:r>
            <a:r>
              <a:rPr lang="fr-BE" sz="1900" b="1" dirty="0">
                <a:latin typeface="+mj-lt"/>
              </a:rPr>
              <a:t> </a:t>
            </a:r>
            <a:r>
              <a:rPr lang="fr-BE" sz="1900" dirty="0" err="1"/>
              <a:t>einer</a:t>
            </a:r>
            <a:r>
              <a:rPr lang="fr-BE" sz="1900" dirty="0"/>
              <a:t> </a:t>
            </a:r>
            <a:r>
              <a:rPr lang="fr-BE" sz="1900" dirty="0" err="1"/>
              <a:t>Thematik</a:t>
            </a:r>
            <a:r>
              <a:rPr lang="fr-BE" sz="1900" dirty="0"/>
              <a:t> </a:t>
            </a:r>
            <a:r>
              <a:rPr lang="fr-BE" sz="1900" dirty="0" err="1"/>
              <a:t>oder</a:t>
            </a:r>
            <a:r>
              <a:rPr lang="fr-BE" sz="1900" dirty="0"/>
              <a:t> </a:t>
            </a:r>
            <a:r>
              <a:rPr lang="fr-BE" sz="1900" dirty="0" err="1"/>
              <a:t>eines</a:t>
            </a:r>
            <a:r>
              <a:rPr lang="fr-BE" sz="1900" dirty="0"/>
              <a:t> </a:t>
            </a:r>
            <a:r>
              <a:rPr lang="fr-BE" sz="1900" dirty="0" err="1"/>
              <a:t>Teilgebiets</a:t>
            </a:r>
            <a:r>
              <a:rPr lang="fr-BE" sz="1900" dirty="0"/>
              <a:t>, </a:t>
            </a:r>
            <a:r>
              <a:rPr lang="fr-BE" sz="1900" dirty="0" err="1"/>
              <a:t>kurzfristig</a:t>
            </a:r>
            <a:r>
              <a:rPr lang="fr-BE" sz="1900" dirty="0"/>
              <a:t> (1 bis 5 </a:t>
            </a:r>
            <a:r>
              <a:rPr lang="fr-BE" sz="1900" dirty="0" err="1"/>
              <a:t>Jahre</a:t>
            </a:r>
            <a:r>
              <a:rPr lang="fr-BE" sz="1900" dirty="0"/>
              <a:t>) </a:t>
            </a:r>
            <a:r>
              <a:rPr lang="fr-BE" sz="1900" dirty="0" err="1"/>
              <a:t>oder</a:t>
            </a:r>
            <a:r>
              <a:rPr lang="fr-BE" sz="1900" dirty="0"/>
              <a:t> </a:t>
            </a:r>
            <a:r>
              <a:rPr lang="fr-BE" sz="1900" dirty="0" err="1"/>
              <a:t>mittelfristig</a:t>
            </a:r>
            <a:r>
              <a:rPr lang="fr-BE" sz="1900" dirty="0"/>
              <a:t> (5-10 </a:t>
            </a:r>
            <a:r>
              <a:rPr lang="fr-BE" sz="1900" dirty="0" err="1"/>
              <a:t>Jahre</a:t>
            </a:r>
            <a:r>
              <a:rPr lang="fr-BE" sz="1900" dirty="0"/>
              <a:t>) </a:t>
            </a:r>
            <a:r>
              <a:rPr lang="fr-BE" sz="1900" dirty="0" err="1"/>
              <a:t>umsetzbar</a:t>
            </a:r>
            <a:r>
              <a:rPr lang="fr-BE" sz="1900" dirty="0"/>
              <a:t>, </a:t>
            </a:r>
            <a:r>
              <a:rPr lang="fr-BE" sz="1900" dirty="0" err="1"/>
              <a:t>sodass</a:t>
            </a:r>
            <a:r>
              <a:rPr lang="fr-BE" sz="1900" dirty="0"/>
              <a:t> die </a:t>
            </a:r>
            <a:r>
              <a:rPr lang="fr-BE" sz="1900" dirty="0" err="1"/>
              <a:t>Etappen</a:t>
            </a:r>
            <a:r>
              <a:rPr lang="fr-BE" sz="1900" dirty="0"/>
              <a:t> der </a:t>
            </a:r>
            <a:r>
              <a:rPr lang="fr-BE" sz="1900" dirty="0" err="1"/>
              <a:t>Umsetzung</a:t>
            </a:r>
            <a:r>
              <a:rPr lang="fr-BE" sz="1900" dirty="0"/>
              <a:t> </a:t>
            </a:r>
            <a:r>
              <a:rPr lang="fr-BE" sz="1900" dirty="0" err="1"/>
              <a:t>jeder</a:t>
            </a:r>
            <a:r>
              <a:rPr lang="fr-BE" sz="1900" dirty="0"/>
              <a:t> </a:t>
            </a:r>
            <a:r>
              <a:rPr lang="fr-BE" sz="1900" dirty="0" err="1"/>
              <a:t>Maßnahme</a:t>
            </a:r>
            <a:r>
              <a:rPr lang="fr-BE" sz="1900" dirty="0"/>
              <a:t> </a:t>
            </a:r>
            <a:r>
              <a:rPr lang="fr-BE" sz="1900" dirty="0" err="1"/>
              <a:t>definiert</a:t>
            </a:r>
            <a:r>
              <a:rPr lang="fr-BE" sz="1900" dirty="0"/>
              <a:t> </a:t>
            </a:r>
            <a:r>
              <a:rPr lang="fr-BE" sz="1900" dirty="0" err="1"/>
              <a:t>werden</a:t>
            </a:r>
            <a:r>
              <a:rPr lang="fr-BE" sz="1900" dirty="0"/>
              <a:t>.  </a:t>
            </a:r>
          </a:p>
          <a:p>
            <a:pPr marL="0" indent="0" algn="just">
              <a:spcAft>
                <a:spcPts val="600"/>
              </a:spcAft>
              <a:buNone/>
            </a:pPr>
            <a:endParaRPr lang="fr-BE" sz="1900" dirty="0"/>
          </a:p>
        </p:txBody>
      </p:sp>
      <p:graphicFrame>
        <p:nvGraphicFramePr>
          <p:cNvPr id="6" name="Tableau 5">
            <a:extLst>
              <a:ext uri="{FF2B5EF4-FFF2-40B4-BE49-F238E27FC236}">
                <a16:creationId xmlns:a16="http://schemas.microsoft.com/office/drawing/2014/main" id="{E653405F-35A5-896A-4E62-C129ABFC8A90}"/>
              </a:ext>
            </a:extLst>
          </p:cNvPr>
          <p:cNvGraphicFramePr>
            <a:graphicFrameLocks noGrp="1"/>
          </p:cNvGraphicFramePr>
          <p:nvPr>
            <p:extLst>
              <p:ext uri="{D42A27DB-BD31-4B8C-83A1-F6EECF244321}">
                <p14:modId xmlns:p14="http://schemas.microsoft.com/office/powerpoint/2010/main" val="61920151"/>
              </p:ext>
            </p:extLst>
          </p:nvPr>
        </p:nvGraphicFramePr>
        <p:xfrm>
          <a:off x="2945960" y="2405202"/>
          <a:ext cx="6300080" cy="4307790"/>
        </p:xfrm>
        <a:graphic>
          <a:graphicData uri="http://schemas.openxmlformats.org/drawingml/2006/table">
            <a:tbl>
              <a:tblPr firstRow="1" bandRow="1">
                <a:tableStyleId>{2D5ABB26-0587-4C30-8999-92F81FD0307C}</a:tableStyleId>
              </a:tblPr>
              <a:tblGrid>
                <a:gridCol w="494532">
                  <a:extLst>
                    <a:ext uri="{9D8B030D-6E8A-4147-A177-3AD203B41FA5}">
                      <a16:colId xmlns:a16="http://schemas.microsoft.com/office/drawing/2014/main" val="4158675971"/>
                    </a:ext>
                  </a:extLst>
                </a:gridCol>
                <a:gridCol w="5805548">
                  <a:extLst>
                    <a:ext uri="{9D8B030D-6E8A-4147-A177-3AD203B41FA5}">
                      <a16:colId xmlns:a16="http://schemas.microsoft.com/office/drawing/2014/main" val="3778891654"/>
                    </a:ext>
                  </a:extLst>
                </a:gridCol>
              </a:tblGrid>
              <a:tr h="554382">
                <a:tc gridSpan="2">
                  <a:txBody>
                    <a:bodyPr/>
                    <a:lstStyle/>
                    <a:p>
                      <a:pPr marL="0" indent="0" algn="just">
                        <a:spcBef>
                          <a:spcPts val="400"/>
                        </a:spcBef>
                        <a:buFont typeface="+mj-lt"/>
                        <a:buNone/>
                      </a:pPr>
                      <a:r>
                        <a:rPr lang="fr-FR" sz="1800" b="1" kern="1200" dirty="0" err="1">
                          <a:solidFill>
                            <a:schemeClr val="bg1"/>
                          </a:solidFill>
                          <a:latin typeface="+mj-lt"/>
                          <a:ea typeface="+mn-ea"/>
                          <a:cs typeface="+mn-cs"/>
                        </a:rPr>
                        <a:t>Maßnahmen</a:t>
                      </a:r>
                      <a:endParaRPr lang="fr-FR" sz="1800" b="1" kern="1200" dirty="0">
                        <a:solidFill>
                          <a:schemeClr val="bg1"/>
                        </a:solidFill>
                        <a:latin typeface="+mj-lt"/>
                        <a:ea typeface="+mn-ea"/>
                        <a:cs typeface="+mn-cs"/>
                      </a:endParaRPr>
                    </a:p>
                  </a:txBody>
                  <a:tcPr anchor="ctr">
                    <a:lnB w="12700" cap="flat" cmpd="sng" algn="ctr">
                      <a:solidFill>
                        <a:schemeClr val="accent1"/>
                      </a:solidFill>
                      <a:prstDash val="solid"/>
                      <a:round/>
                      <a:headEnd type="none" w="med" len="med"/>
                      <a:tailEnd type="none" w="med" len="med"/>
                    </a:lnB>
                    <a:solidFill>
                      <a:schemeClr val="accent1"/>
                    </a:solidFill>
                  </a:tcPr>
                </a:tc>
                <a:tc hMerge="1">
                  <a:txBody>
                    <a:bodyPr/>
                    <a:lstStyle/>
                    <a:p>
                      <a:pPr marL="0" indent="0" algn="just">
                        <a:spcBef>
                          <a:spcPts val="400"/>
                        </a:spcBef>
                        <a:buFont typeface="+mj-lt"/>
                        <a:buNone/>
                      </a:pPr>
                      <a:endParaRPr lang="fr-FR" sz="1800" b="1">
                        <a:solidFill>
                          <a:schemeClr val="bg2">
                            <a:lumMod val="10000"/>
                          </a:schemeClr>
                        </a:solidFill>
                        <a:latin typeface="+mj-lt"/>
                      </a:endParaRPr>
                    </a:p>
                  </a:txBody>
                  <a:tcPr/>
                </a:tc>
                <a:extLst>
                  <a:ext uri="{0D108BD9-81ED-4DB2-BD59-A6C34878D82A}">
                    <a16:rowId xmlns:a16="http://schemas.microsoft.com/office/drawing/2014/main" val="338200765"/>
                  </a:ext>
                </a:extLst>
              </a:tr>
              <a:tr h="389166">
                <a:tc>
                  <a:txBody>
                    <a:bodyPr/>
                    <a:lstStyle/>
                    <a:p>
                      <a:pPr marL="0" indent="0" algn="just">
                        <a:spcBef>
                          <a:spcPts val="400"/>
                        </a:spcBef>
                        <a:buFont typeface="+mj-lt"/>
                        <a:buNone/>
                      </a:pPr>
                      <a:r>
                        <a:rPr lang="fr-FR" sz="1800" b="0">
                          <a:solidFill>
                            <a:schemeClr val="bg2">
                              <a:lumMod val="10000"/>
                            </a:schemeClr>
                          </a:solidFill>
                          <a:latin typeface="+mn-lt"/>
                        </a:rPr>
                        <a:t>0.</a:t>
                      </a: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pPr marL="0" indent="0" algn="just">
                        <a:spcBef>
                          <a:spcPts val="400"/>
                        </a:spcBef>
                        <a:buFont typeface="+mj-lt"/>
                        <a:buNone/>
                      </a:pPr>
                      <a:r>
                        <a:rPr lang="fr-FR" sz="1800" b="0" dirty="0">
                          <a:solidFill>
                            <a:schemeClr val="bg2">
                              <a:lumMod val="10000"/>
                            </a:schemeClr>
                          </a:solidFill>
                          <a:latin typeface="+mn-lt"/>
                        </a:rPr>
                        <a:t> </a:t>
                      </a:r>
                      <a:r>
                        <a:rPr lang="fr-FR" sz="1800" b="0" dirty="0" err="1">
                          <a:solidFill>
                            <a:schemeClr val="bg2">
                              <a:lumMod val="10000"/>
                            </a:schemeClr>
                          </a:solidFill>
                          <a:latin typeface="+mn-lt"/>
                        </a:rPr>
                        <a:t>Begleitung</a:t>
                      </a:r>
                      <a:r>
                        <a:rPr lang="fr-FR" sz="1800" b="0" dirty="0">
                          <a:solidFill>
                            <a:schemeClr val="bg2">
                              <a:lumMod val="10000"/>
                            </a:schemeClr>
                          </a:solidFill>
                          <a:latin typeface="+mn-lt"/>
                        </a:rPr>
                        <a:t> der </a:t>
                      </a:r>
                      <a:r>
                        <a:rPr lang="fr-FR" sz="1800" b="0" dirty="0" err="1">
                          <a:solidFill>
                            <a:schemeClr val="bg2">
                              <a:lumMod val="10000"/>
                            </a:schemeClr>
                          </a:solidFill>
                          <a:latin typeface="+mn-lt"/>
                        </a:rPr>
                        <a:t>Gemeinden</a:t>
                      </a:r>
                      <a:r>
                        <a:rPr lang="fr-FR" sz="1800" b="0" dirty="0">
                          <a:solidFill>
                            <a:schemeClr val="bg2">
                              <a:lumMod val="10000"/>
                            </a:schemeClr>
                          </a:solidFill>
                          <a:latin typeface="+mn-lt"/>
                        </a:rPr>
                        <a:t> in </a:t>
                      </a:r>
                      <a:r>
                        <a:rPr lang="fr-FR" sz="1800" b="0" dirty="0" err="1">
                          <a:solidFill>
                            <a:schemeClr val="bg2">
                              <a:lumMod val="10000"/>
                            </a:schemeClr>
                          </a:solidFill>
                          <a:latin typeface="+mn-lt"/>
                        </a:rPr>
                        <a:t>unterschiedlichen</a:t>
                      </a:r>
                      <a:r>
                        <a:rPr lang="fr-FR" sz="1800" b="0" dirty="0">
                          <a:solidFill>
                            <a:schemeClr val="bg2">
                              <a:lumMod val="10000"/>
                            </a:schemeClr>
                          </a:solidFill>
                          <a:latin typeface="+mn-lt"/>
                        </a:rPr>
                        <a:t> </a:t>
                      </a:r>
                      <a:r>
                        <a:rPr lang="fr-FR" sz="1800" b="0" dirty="0" err="1">
                          <a:solidFill>
                            <a:schemeClr val="bg2">
                              <a:lumMod val="10000"/>
                            </a:schemeClr>
                          </a:solidFill>
                          <a:latin typeface="+mn-lt"/>
                        </a:rPr>
                        <a:t>Akten</a:t>
                      </a:r>
                      <a:endParaRPr lang="fr-FR" sz="1800" b="0" dirty="0">
                        <a:solidFill>
                          <a:schemeClr val="bg2">
                            <a:lumMod val="10000"/>
                          </a:schemeClr>
                        </a:solidFill>
                        <a:latin typeface="+mn-lt"/>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787264161"/>
                  </a:ext>
                </a:extLst>
              </a:tr>
              <a:tr h="389166">
                <a:tc>
                  <a:txBody>
                    <a:bodyPr/>
                    <a:lstStyle/>
                    <a:p>
                      <a:pPr marL="0" indent="0" algn="just">
                        <a:spcBef>
                          <a:spcPts val="400"/>
                        </a:spcBef>
                        <a:buFont typeface="+mj-lt"/>
                        <a:buNone/>
                      </a:pPr>
                      <a:r>
                        <a:rPr lang="fr-FR" sz="1800" b="0">
                          <a:solidFill>
                            <a:schemeClr val="bg2">
                              <a:lumMod val="10000"/>
                            </a:schemeClr>
                          </a:solidFill>
                          <a:latin typeface="+mn-lt"/>
                        </a:rPr>
                        <a:t>1.</a:t>
                      </a:r>
                    </a:p>
                  </a:txBody>
                  <a:tcPr>
                    <a:lnL w="12700" cap="flat" cmpd="sng" algn="ctr">
                      <a:solidFill>
                        <a:schemeClr val="accent1"/>
                      </a:solidFill>
                      <a:prstDash val="solid"/>
                      <a:round/>
                      <a:headEnd type="none" w="med" len="med"/>
                      <a:tailEnd type="none" w="med" len="med"/>
                    </a:lnL>
                  </a:tcPr>
                </a:tc>
                <a:tc>
                  <a:txBody>
                    <a:bodyPr/>
                    <a:lstStyle/>
                    <a:p>
                      <a:pPr marL="0" indent="0" algn="just">
                        <a:spcBef>
                          <a:spcPts val="400"/>
                        </a:spcBef>
                        <a:buFont typeface="+mj-lt"/>
                        <a:buNone/>
                      </a:pPr>
                      <a:r>
                        <a:rPr lang="fr-FR" sz="1800" b="0" dirty="0">
                          <a:solidFill>
                            <a:schemeClr val="bg2">
                              <a:lumMod val="10000"/>
                            </a:schemeClr>
                          </a:solidFill>
                          <a:latin typeface="+mn-lt"/>
                        </a:rPr>
                        <a:t>Multimodale </a:t>
                      </a:r>
                      <a:r>
                        <a:rPr lang="fr-FR" sz="1800" b="0" dirty="0" err="1">
                          <a:solidFill>
                            <a:schemeClr val="bg2">
                              <a:lumMod val="10000"/>
                            </a:schemeClr>
                          </a:solidFill>
                          <a:latin typeface="+mn-lt"/>
                        </a:rPr>
                        <a:t>Strategie</a:t>
                      </a:r>
                      <a:r>
                        <a:rPr lang="fr-FR" sz="1800" b="0" dirty="0">
                          <a:solidFill>
                            <a:schemeClr val="bg2">
                              <a:lumMod val="10000"/>
                            </a:schemeClr>
                          </a:solidFill>
                          <a:latin typeface="+mn-lt"/>
                        </a:rPr>
                        <a:t> </a:t>
                      </a:r>
                      <a:r>
                        <a:rPr lang="fr-FR" sz="1800" b="0" dirty="0" err="1">
                          <a:solidFill>
                            <a:schemeClr val="bg2">
                              <a:lumMod val="10000"/>
                            </a:schemeClr>
                          </a:solidFill>
                          <a:latin typeface="+mn-lt"/>
                        </a:rPr>
                        <a:t>für</a:t>
                      </a:r>
                      <a:r>
                        <a:rPr lang="fr-FR" sz="1800" b="0" dirty="0">
                          <a:solidFill>
                            <a:schemeClr val="bg2">
                              <a:lumMod val="10000"/>
                            </a:schemeClr>
                          </a:solidFill>
                          <a:latin typeface="+mn-lt"/>
                        </a:rPr>
                        <a:t> </a:t>
                      </a:r>
                      <a:r>
                        <a:rPr lang="fr-FR" sz="1800" b="0" dirty="0" err="1">
                          <a:solidFill>
                            <a:schemeClr val="bg2">
                              <a:lumMod val="10000"/>
                            </a:schemeClr>
                          </a:solidFill>
                          <a:latin typeface="+mn-lt"/>
                        </a:rPr>
                        <a:t>das</a:t>
                      </a:r>
                      <a:r>
                        <a:rPr lang="fr-FR" sz="1800" b="0" dirty="0">
                          <a:solidFill>
                            <a:schemeClr val="bg2">
                              <a:lumMod val="10000"/>
                            </a:schemeClr>
                          </a:solidFill>
                          <a:latin typeface="+mn-lt"/>
                        </a:rPr>
                        <a:t> </a:t>
                      </a:r>
                      <a:r>
                        <a:rPr lang="fr-FR" sz="1800" b="0" dirty="0" err="1">
                          <a:solidFill>
                            <a:schemeClr val="bg2">
                              <a:lumMod val="10000"/>
                            </a:schemeClr>
                          </a:solidFill>
                          <a:latin typeface="+mn-lt"/>
                        </a:rPr>
                        <a:t>Dorfzentrum</a:t>
                      </a:r>
                      <a:endParaRPr lang="fr-FR" sz="1800" b="0" dirty="0">
                        <a:solidFill>
                          <a:schemeClr val="bg2">
                            <a:lumMod val="10000"/>
                          </a:schemeClr>
                        </a:solidFill>
                        <a:latin typeface="+mn-lt"/>
                      </a:endParaRP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869255015"/>
                  </a:ext>
                </a:extLst>
              </a:tr>
              <a:tr h="389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a:solidFill>
                            <a:schemeClr val="bg2">
                              <a:lumMod val="10000"/>
                            </a:schemeClr>
                          </a:solidFill>
                          <a:latin typeface="+mn-lt"/>
                        </a:rPr>
                        <a:t>2.</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err="1">
                          <a:solidFill>
                            <a:schemeClr val="bg2">
                              <a:lumMod val="10000"/>
                            </a:schemeClr>
                          </a:solidFill>
                          <a:latin typeface="+mn-lt"/>
                        </a:rPr>
                        <a:t>Parkpolitik</a:t>
                      </a:r>
                      <a:endParaRPr lang="fr-FR" sz="1800" b="0" dirty="0">
                        <a:solidFill>
                          <a:schemeClr val="bg2">
                            <a:lumMod val="10000"/>
                          </a:schemeClr>
                        </a:solidFill>
                        <a:latin typeface="+mn-lt"/>
                      </a:endParaRP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283363017"/>
                  </a:ext>
                </a:extLst>
              </a:tr>
              <a:tr h="389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a:solidFill>
                            <a:schemeClr val="bg2">
                              <a:lumMod val="10000"/>
                            </a:schemeClr>
                          </a:solidFill>
                          <a:latin typeface="+mn-lt"/>
                        </a:rPr>
                        <a:t>3.</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err="1">
                          <a:solidFill>
                            <a:schemeClr val="bg2">
                              <a:lumMod val="10000"/>
                            </a:schemeClr>
                          </a:solidFill>
                          <a:latin typeface="+mn-lt"/>
                        </a:rPr>
                        <a:t>Kommunales</a:t>
                      </a:r>
                      <a:r>
                        <a:rPr lang="fr-FR" sz="1800" b="0" dirty="0">
                          <a:solidFill>
                            <a:schemeClr val="bg2">
                              <a:lumMod val="10000"/>
                            </a:schemeClr>
                          </a:solidFill>
                          <a:latin typeface="+mn-lt"/>
                        </a:rPr>
                        <a:t> </a:t>
                      </a:r>
                      <a:r>
                        <a:rPr lang="fr-FR" sz="1800" b="0" dirty="0" err="1">
                          <a:solidFill>
                            <a:schemeClr val="bg2">
                              <a:lumMod val="10000"/>
                            </a:schemeClr>
                          </a:solidFill>
                          <a:latin typeface="+mn-lt"/>
                        </a:rPr>
                        <a:t>Fahrradnetz</a:t>
                      </a:r>
                      <a:endParaRPr lang="fr-FR" sz="1800" b="0" dirty="0">
                        <a:solidFill>
                          <a:schemeClr val="bg2">
                            <a:lumMod val="10000"/>
                          </a:schemeClr>
                        </a:solidFill>
                        <a:latin typeface="+mn-lt"/>
                      </a:endParaRP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552671532"/>
                  </a:ext>
                </a:extLst>
              </a:tr>
              <a:tr h="389166">
                <a:tc>
                  <a:txBody>
                    <a:bodyPr/>
                    <a:lstStyle/>
                    <a:p>
                      <a:pPr marL="0" indent="0" algn="just">
                        <a:spcBef>
                          <a:spcPts val="400"/>
                        </a:spcBef>
                        <a:buFont typeface="+mj-lt"/>
                        <a:buNone/>
                      </a:pPr>
                      <a:r>
                        <a:rPr lang="fr-FR" sz="1800" b="0" kern="1200">
                          <a:solidFill>
                            <a:schemeClr val="bg2">
                              <a:lumMod val="10000"/>
                            </a:schemeClr>
                          </a:solidFill>
                          <a:latin typeface="+mn-lt"/>
                          <a:ea typeface="+mn-ea"/>
                          <a:cs typeface="+mn-cs"/>
                        </a:rPr>
                        <a:t>4.</a:t>
                      </a:r>
                    </a:p>
                  </a:txBody>
                  <a:tcPr>
                    <a:lnL w="12700" cap="flat" cmpd="sng" algn="ctr">
                      <a:solidFill>
                        <a:schemeClr val="accent1"/>
                      </a:solidFill>
                      <a:prstDash val="solid"/>
                      <a:round/>
                      <a:headEnd type="none" w="med" len="med"/>
                      <a:tailEnd type="none" w="med" len="med"/>
                    </a:lnL>
                  </a:tcPr>
                </a:tc>
                <a:tc>
                  <a:txBody>
                    <a:bodyPr/>
                    <a:lstStyle/>
                    <a:p>
                      <a:pPr marL="0" indent="0" algn="just">
                        <a:spcBef>
                          <a:spcPts val="400"/>
                        </a:spcBef>
                        <a:buFont typeface="+mj-lt"/>
                        <a:buNone/>
                      </a:pPr>
                      <a:r>
                        <a:rPr lang="fr-FR" sz="1800" b="0" kern="1200" dirty="0" err="1">
                          <a:solidFill>
                            <a:schemeClr val="bg2">
                              <a:lumMod val="10000"/>
                            </a:schemeClr>
                          </a:solidFill>
                          <a:latin typeface="+mn-lt"/>
                          <a:ea typeface="+mn-ea"/>
                          <a:cs typeface="+mn-cs"/>
                        </a:rPr>
                        <a:t>Hierarchisierung</a:t>
                      </a:r>
                      <a:r>
                        <a:rPr lang="fr-FR" sz="1800" b="0" kern="1200" dirty="0">
                          <a:solidFill>
                            <a:schemeClr val="bg2">
                              <a:lumMod val="10000"/>
                            </a:schemeClr>
                          </a:solidFill>
                          <a:latin typeface="+mn-lt"/>
                          <a:ea typeface="+mn-ea"/>
                          <a:cs typeface="+mn-cs"/>
                        </a:rPr>
                        <a:t> des </a:t>
                      </a:r>
                      <a:r>
                        <a:rPr lang="fr-FR" sz="1800" b="0" kern="1200" dirty="0" err="1">
                          <a:solidFill>
                            <a:schemeClr val="bg2">
                              <a:lumMod val="10000"/>
                            </a:schemeClr>
                          </a:solidFill>
                          <a:latin typeface="+mn-lt"/>
                          <a:ea typeface="+mn-ea"/>
                          <a:cs typeface="+mn-cs"/>
                        </a:rPr>
                        <a:t>Straßennetzes</a:t>
                      </a:r>
                      <a:r>
                        <a:rPr lang="fr-FR" sz="1800" b="0" kern="1200" dirty="0">
                          <a:solidFill>
                            <a:schemeClr val="bg2">
                              <a:lumMod val="10000"/>
                            </a:schemeClr>
                          </a:solidFill>
                          <a:latin typeface="+mn-lt"/>
                          <a:ea typeface="+mn-ea"/>
                          <a:cs typeface="+mn-cs"/>
                        </a:rPr>
                        <a:t> und der </a:t>
                      </a:r>
                      <a:r>
                        <a:rPr lang="fr-FR" sz="1800" b="0" kern="1200" dirty="0" err="1">
                          <a:solidFill>
                            <a:schemeClr val="bg2">
                              <a:lumMod val="10000"/>
                            </a:schemeClr>
                          </a:solidFill>
                          <a:latin typeface="+mn-lt"/>
                          <a:ea typeface="+mn-ea"/>
                          <a:cs typeface="+mn-cs"/>
                        </a:rPr>
                        <a:t>Verkehrssicherheit</a:t>
                      </a:r>
                      <a:endParaRPr lang="fr-FR" sz="1800" b="0" kern="1200" dirty="0">
                        <a:solidFill>
                          <a:schemeClr val="bg2">
                            <a:lumMod val="10000"/>
                          </a:schemeClr>
                        </a:solidFill>
                        <a:latin typeface="+mn-lt"/>
                        <a:ea typeface="+mn-ea"/>
                        <a:cs typeface="+mn-cs"/>
                      </a:endParaRP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573887844"/>
                  </a:ext>
                </a:extLst>
              </a:tr>
              <a:tr h="389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5.</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err="1">
                          <a:solidFill>
                            <a:schemeClr val="bg2">
                              <a:lumMod val="10000"/>
                            </a:schemeClr>
                          </a:solidFill>
                          <a:latin typeface="+mn-lt"/>
                          <a:ea typeface="+mn-ea"/>
                          <a:cs typeface="+mn-cs"/>
                        </a:rPr>
                        <a:t>Mobilitätsdienste</a:t>
                      </a:r>
                      <a:r>
                        <a:rPr lang="fr-FR" sz="1800" b="0" kern="1200" dirty="0">
                          <a:solidFill>
                            <a:schemeClr val="bg2">
                              <a:lumMod val="10000"/>
                            </a:schemeClr>
                          </a:solidFill>
                          <a:latin typeface="+mn-lt"/>
                          <a:ea typeface="+mn-ea"/>
                          <a:cs typeface="+mn-cs"/>
                        </a:rPr>
                        <a:t> (</a:t>
                      </a:r>
                      <a:r>
                        <a:rPr lang="fr-FR" sz="1800" b="0" kern="1200" dirty="0" err="1">
                          <a:solidFill>
                            <a:schemeClr val="bg2">
                              <a:lumMod val="10000"/>
                            </a:schemeClr>
                          </a:solidFill>
                          <a:latin typeface="+mn-lt"/>
                          <a:ea typeface="+mn-ea"/>
                          <a:cs typeface="+mn-cs"/>
                        </a:rPr>
                        <a:t>Carsharing</a:t>
                      </a:r>
                      <a:r>
                        <a:rPr lang="fr-FR" sz="1800" b="0" kern="1200" dirty="0">
                          <a:solidFill>
                            <a:schemeClr val="bg2">
                              <a:lumMod val="10000"/>
                            </a:schemeClr>
                          </a:solidFill>
                          <a:latin typeface="+mn-lt"/>
                          <a:ea typeface="+mn-ea"/>
                          <a:cs typeface="+mn-cs"/>
                        </a:rPr>
                        <a:t>)</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149923553"/>
                  </a:ext>
                </a:extLst>
              </a:tr>
              <a:tr h="389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6.</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err="1">
                          <a:solidFill>
                            <a:schemeClr val="bg2">
                              <a:lumMod val="10000"/>
                            </a:schemeClr>
                          </a:solidFill>
                          <a:latin typeface="+mn-lt"/>
                          <a:ea typeface="+mn-ea"/>
                          <a:cs typeface="+mn-cs"/>
                        </a:rPr>
                        <a:t>Intermodalität</a:t>
                      </a:r>
                      <a:r>
                        <a:rPr lang="fr-FR" sz="1800" b="0" kern="1200" dirty="0">
                          <a:solidFill>
                            <a:schemeClr val="bg2">
                              <a:lumMod val="10000"/>
                            </a:schemeClr>
                          </a:solidFill>
                          <a:latin typeface="+mn-lt"/>
                          <a:ea typeface="+mn-ea"/>
                          <a:cs typeface="+mn-cs"/>
                        </a:rPr>
                        <a:t>  (</a:t>
                      </a:r>
                      <a:r>
                        <a:rPr lang="fr-FR" sz="1800" b="0" kern="1200" dirty="0" err="1">
                          <a:solidFill>
                            <a:schemeClr val="bg2">
                              <a:lumMod val="10000"/>
                            </a:schemeClr>
                          </a:solidFill>
                          <a:latin typeface="+mn-lt"/>
                          <a:ea typeface="+mn-ea"/>
                          <a:cs typeface="+mn-cs"/>
                        </a:rPr>
                        <a:t>Entwicklung</a:t>
                      </a:r>
                      <a:r>
                        <a:rPr lang="fr-FR" sz="1800" b="0" kern="1200" dirty="0">
                          <a:solidFill>
                            <a:schemeClr val="bg2">
                              <a:lumMod val="10000"/>
                            </a:schemeClr>
                          </a:solidFill>
                          <a:latin typeface="+mn-lt"/>
                          <a:ea typeface="+mn-ea"/>
                          <a:cs typeface="+mn-cs"/>
                        </a:rPr>
                        <a:t> von </a:t>
                      </a:r>
                      <a:r>
                        <a:rPr lang="fr-FR" sz="1800" b="0" kern="1200" dirty="0" err="1">
                          <a:solidFill>
                            <a:schemeClr val="bg2">
                              <a:lumMod val="10000"/>
                            </a:schemeClr>
                          </a:solidFill>
                          <a:latin typeface="+mn-lt"/>
                          <a:ea typeface="+mn-ea"/>
                          <a:cs typeface="+mn-cs"/>
                        </a:rPr>
                        <a:t>Mobipolen</a:t>
                      </a:r>
                      <a:r>
                        <a:rPr lang="fr-FR" sz="1800" b="0" kern="1200" dirty="0">
                          <a:solidFill>
                            <a:schemeClr val="bg2">
                              <a:lumMod val="10000"/>
                            </a:schemeClr>
                          </a:solidFill>
                          <a:latin typeface="+mn-lt"/>
                          <a:ea typeface="+mn-ea"/>
                          <a:cs typeface="+mn-cs"/>
                        </a:rPr>
                        <a:t>)</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77153932"/>
                  </a:ext>
                </a:extLst>
              </a:tr>
              <a:tr h="389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7.</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err="1">
                          <a:solidFill>
                            <a:schemeClr val="bg2">
                              <a:lumMod val="10000"/>
                            </a:schemeClr>
                          </a:solidFill>
                          <a:latin typeface="+mn-lt"/>
                          <a:ea typeface="+mn-ea"/>
                          <a:cs typeface="+mn-cs"/>
                        </a:rPr>
                        <a:t>Schulische</a:t>
                      </a:r>
                      <a:r>
                        <a:rPr lang="fr-FR" sz="1800" b="0" kern="1200" dirty="0">
                          <a:solidFill>
                            <a:schemeClr val="bg2">
                              <a:lumMod val="10000"/>
                            </a:schemeClr>
                          </a:solidFill>
                          <a:latin typeface="+mn-lt"/>
                          <a:ea typeface="+mn-ea"/>
                          <a:cs typeface="+mn-cs"/>
                        </a:rPr>
                        <a:t> </a:t>
                      </a:r>
                      <a:r>
                        <a:rPr lang="fr-FR" sz="1800" b="0" kern="1200" dirty="0" err="1">
                          <a:solidFill>
                            <a:schemeClr val="bg2">
                              <a:lumMod val="10000"/>
                            </a:schemeClr>
                          </a:solidFill>
                          <a:latin typeface="+mn-lt"/>
                          <a:ea typeface="+mn-ea"/>
                          <a:cs typeface="+mn-cs"/>
                        </a:rPr>
                        <a:t>Mobilität</a:t>
                      </a:r>
                      <a:endParaRPr lang="fr-FR" sz="1800" b="0" kern="1200" dirty="0">
                        <a:solidFill>
                          <a:schemeClr val="bg2">
                            <a:lumMod val="10000"/>
                          </a:schemeClr>
                        </a:solidFill>
                        <a:latin typeface="+mn-lt"/>
                        <a:ea typeface="+mn-ea"/>
                        <a:cs typeface="+mn-cs"/>
                      </a:endParaRP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206765512"/>
                  </a:ext>
                </a:extLst>
              </a:tr>
              <a:tr h="389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8.</a:t>
                      </a:r>
                    </a:p>
                  </a:txBody>
                  <a:tcP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err="1">
                          <a:solidFill>
                            <a:schemeClr val="bg2">
                              <a:lumMod val="10000"/>
                            </a:schemeClr>
                          </a:solidFill>
                          <a:latin typeface="+mn-lt"/>
                          <a:ea typeface="+mn-ea"/>
                          <a:cs typeface="+mn-cs"/>
                        </a:rPr>
                        <a:t>Kommunikation</a:t>
                      </a:r>
                      <a:r>
                        <a:rPr lang="fr-FR" sz="1800" b="0" kern="1200" dirty="0">
                          <a:solidFill>
                            <a:schemeClr val="bg2">
                              <a:lumMod val="10000"/>
                            </a:schemeClr>
                          </a:solidFill>
                          <a:latin typeface="+mn-lt"/>
                          <a:ea typeface="+mn-ea"/>
                          <a:cs typeface="+mn-cs"/>
                        </a:rPr>
                        <a:t> und </a:t>
                      </a:r>
                      <a:r>
                        <a:rPr lang="fr-FR" sz="1800" b="0" kern="1200" dirty="0" err="1">
                          <a:solidFill>
                            <a:schemeClr val="bg2">
                              <a:lumMod val="10000"/>
                            </a:schemeClr>
                          </a:solidFill>
                          <a:latin typeface="+mn-lt"/>
                          <a:ea typeface="+mn-ea"/>
                          <a:cs typeface="+mn-cs"/>
                        </a:rPr>
                        <a:t>Steuerung</a:t>
                      </a:r>
                      <a:endParaRPr lang="fr-FR" sz="1800" b="0" kern="1200" dirty="0">
                        <a:solidFill>
                          <a:schemeClr val="bg2">
                            <a:lumMod val="10000"/>
                          </a:schemeClr>
                        </a:solidFill>
                        <a:latin typeface="+mn-lt"/>
                        <a:ea typeface="+mn-ea"/>
                        <a:cs typeface="+mn-cs"/>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54023599"/>
                  </a:ext>
                </a:extLst>
              </a:tr>
            </a:tbl>
          </a:graphicData>
        </a:graphic>
      </p:graphicFrame>
    </p:spTree>
    <p:extLst>
      <p:ext uri="{BB962C8B-B14F-4D97-AF65-F5344CB8AC3E}">
        <p14:creationId xmlns:p14="http://schemas.microsoft.com/office/powerpoint/2010/main" val="1656374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8DBDE3-29F4-3AAF-64F0-27F25F56F728}"/>
              </a:ext>
            </a:extLst>
          </p:cNvPr>
          <p:cNvSpPr>
            <a:spLocks noGrp="1"/>
          </p:cNvSpPr>
          <p:nvPr>
            <p:ph type="sldNum" sz="quarter" idx="7"/>
          </p:nvPr>
        </p:nvSpPr>
        <p:spPr/>
        <p:txBody>
          <a:bodyPr/>
          <a:lstStyle/>
          <a:p>
            <a:fld id="{B6F15528-21DE-4FAA-801E-634DDDAF4B2B}" type="slidenum">
              <a:rPr lang="fr-BE" smtClean="0"/>
              <a:pPr/>
              <a:t>70</a:t>
            </a:fld>
            <a:endParaRPr lang="fr-BE"/>
          </a:p>
        </p:txBody>
      </p:sp>
      <p:sp>
        <p:nvSpPr>
          <p:cNvPr id="3" name="Titre 2">
            <a:extLst>
              <a:ext uri="{FF2B5EF4-FFF2-40B4-BE49-F238E27FC236}">
                <a16:creationId xmlns:a16="http://schemas.microsoft.com/office/drawing/2014/main" id="{61B015C2-E2C6-D19D-72E2-1BC25F299B9E}"/>
              </a:ext>
            </a:extLst>
          </p:cNvPr>
          <p:cNvSpPr>
            <a:spLocks noGrp="1"/>
          </p:cNvSpPr>
          <p:nvPr>
            <p:ph type="title"/>
          </p:nvPr>
        </p:nvSpPr>
        <p:spPr/>
        <p:txBody>
          <a:bodyPr/>
          <a:lstStyle/>
          <a:p>
            <a:r>
              <a:rPr lang="fr-BE" dirty="0"/>
              <a:t>Lage </a:t>
            </a:r>
            <a:r>
              <a:rPr lang="fr-BE" dirty="0" err="1"/>
              <a:t>auf</a:t>
            </a:r>
            <a:r>
              <a:rPr lang="fr-BE" dirty="0"/>
              <a:t> </a:t>
            </a:r>
            <a:r>
              <a:rPr lang="fr-BE" dirty="0" err="1"/>
              <a:t>kommunaler</a:t>
            </a:r>
            <a:r>
              <a:rPr lang="fr-BE" dirty="0"/>
              <a:t> </a:t>
            </a:r>
            <a:r>
              <a:rPr lang="fr-BE" dirty="0" err="1"/>
              <a:t>Ebene</a:t>
            </a:r>
            <a:endParaRPr lang="fr-BE" dirty="0"/>
          </a:p>
        </p:txBody>
      </p:sp>
      <p:pic>
        <p:nvPicPr>
          <p:cNvPr id="5" name="Image 4" descr="Une image contenant carte&#10;&#10;Description générée automatiquement">
            <a:extLst>
              <a:ext uri="{FF2B5EF4-FFF2-40B4-BE49-F238E27FC236}">
                <a16:creationId xmlns:a16="http://schemas.microsoft.com/office/drawing/2014/main" id="{19C8EC11-82B8-8AB4-58F6-DF69C230D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6" b="737"/>
          <a:stretch/>
        </p:blipFill>
        <p:spPr>
          <a:xfrm>
            <a:off x="3497345" y="823864"/>
            <a:ext cx="8616281" cy="6034135"/>
          </a:xfrm>
          <a:prstGeom prst="rect">
            <a:avLst/>
          </a:prstGeom>
        </p:spPr>
      </p:pic>
      <p:sp>
        <p:nvSpPr>
          <p:cNvPr id="4" name="Ellipse 3">
            <a:extLst>
              <a:ext uri="{FF2B5EF4-FFF2-40B4-BE49-F238E27FC236}">
                <a16:creationId xmlns:a16="http://schemas.microsoft.com/office/drawing/2014/main" id="{AAEE9DB1-C705-D10C-B8A0-CA45B5306DE5}"/>
              </a:ext>
            </a:extLst>
          </p:cNvPr>
          <p:cNvSpPr/>
          <p:nvPr/>
        </p:nvSpPr>
        <p:spPr>
          <a:xfrm>
            <a:off x="9906057" y="4843252"/>
            <a:ext cx="432048" cy="432048"/>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llipse 5">
            <a:extLst>
              <a:ext uri="{FF2B5EF4-FFF2-40B4-BE49-F238E27FC236}">
                <a16:creationId xmlns:a16="http://schemas.microsoft.com/office/drawing/2014/main" id="{DFDD77B5-8148-154A-ABAA-5F1B985F85E8}"/>
              </a:ext>
            </a:extLst>
          </p:cNvPr>
          <p:cNvSpPr/>
          <p:nvPr/>
        </p:nvSpPr>
        <p:spPr>
          <a:xfrm>
            <a:off x="5729593" y="3547108"/>
            <a:ext cx="432048" cy="432048"/>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F5166384-F2DC-A502-D659-29397AFC7EFB}"/>
              </a:ext>
            </a:extLst>
          </p:cNvPr>
          <p:cNvSpPr txBox="1"/>
          <p:nvPr/>
        </p:nvSpPr>
        <p:spPr>
          <a:xfrm>
            <a:off x="172016" y="910669"/>
            <a:ext cx="3177765" cy="5509200"/>
          </a:xfrm>
          <a:prstGeom prst="rect">
            <a:avLst/>
          </a:prstGeom>
          <a:noFill/>
        </p:spPr>
        <p:txBody>
          <a:bodyPr wrap="square" rtlCol="0">
            <a:spAutoFit/>
          </a:bodyPr>
          <a:lstStyle/>
          <a:p>
            <a:pPr algn="just"/>
            <a:r>
              <a:rPr lang="fr-BE" sz="1600" dirty="0" err="1">
                <a:solidFill>
                  <a:schemeClr val="tx2">
                    <a:lumMod val="50000"/>
                  </a:schemeClr>
                </a:solidFill>
              </a:rPr>
              <a:t>Neben</a:t>
            </a:r>
            <a:r>
              <a:rPr lang="fr-BE" sz="1600" dirty="0">
                <a:solidFill>
                  <a:schemeClr val="tx2">
                    <a:lumMod val="50000"/>
                  </a:schemeClr>
                </a:solidFill>
              </a:rPr>
              <a:t> </a:t>
            </a:r>
            <a:r>
              <a:rPr lang="fr-BE" sz="1600" dirty="0" err="1">
                <a:solidFill>
                  <a:schemeClr val="tx2">
                    <a:lumMod val="50000"/>
                  </a:schemeClr>
                </a:solidFill>
              </a:rPr>
              <a:t>dem</a:t>
            </a:r>
            <a:r>
              <a:rPr lang="fr-BE" sz="1600" dirty="0">
                <a:solidFill>
                  <a:schemeClr val="tx2">
                    <a:lumMod val="50000"/>
                  </a:schemeClr>
                </a:solidFill>
              </a:rPr>
              <a:t> </a:t>
            </a:r>
            <a:r>
              <a:rPr lang="fr-BE" sz="1600" dirty="0" err="1">
                <a:solidFill>
                  <a:schemeClr val="tx2">
                    <a:lumMod val="50000"/>
                  </a:schemeClr>
                </a:solidFill>
              </a:rPr>
              <a:t>Hergenrather</a:t>
            </a:r>
            <a:r>
              <a:rPr lang="fr-BE" sz="1600" dirty="0">
                <a:solidFill>
                  <a:schemeClr val="tx2">
                    <a:lumMod val="50000"/>
                  </a:schemeClr>
                </a:solidFill>
              </a:rPr>
              <a:t> Bahnhof, </a:t>
            </a:r>
            <a:r>
              <a:rPr lang="fr-BE" sz="1600" dirty="0" err="1">
                <a:solidFill>
                  <a:schemeClr val="tx2">
                    <a:lumMod val="50000"/>
                  </a:schemeClr>
                </a:solidFill>
              </a:rPr>
              <a:t>auf</a:t>
            </a:r>
            <a:r>
              <a:rPr lang="fr-BE" sz="1600" dirty="0">
                <a:solidFill>
                  <a:schemeClr val="tx2">
                    <a:lumMod val="50000"/>
                  </a:schemeClr>
                </a:solidFill>
              </a:rPr>
              <a:t> </a:t>
            </a:r>
            <a:r>
              <a:rPr lang="fr-BE" sz="1600" dirty="0" err="1">
                <a:solidFill>
                  <a:schemeClr val="tx2">
                    <a:lumMod val="50000"/>
                  </a:schemeClr>
                </a:solidFill>
              </a:rPr>
              <a:t>einem</a:t>
            </a:r>
            <a:r>
              <a:rPr lang="fr-BE" sz="1600" dirty="0">
                <a:solidFill>
                  <a:schemeClr val="tx2">
                    <a:lumMod val="50000"/>
                  </a:schemeClr>
                </a:solidFill>
              </a:rPr>
              <a:t> </a:t>
            </a:r>
            <a:r>
              <a:rPr lang="fr-BE" sz="1600" dirty="0" err="1">
                <a:solidFill>
                  <a:schemeClr val="tx2">
                    <a:lumMod val="50000"/>
                  </a:schemeClr>
                </a:solidFill>
              </a:rPr>
              <a:t>strukturierenden</a:t>
            </a:r>
            <a:r>
              <a:rPr lang="fr-BE" sz="1600" dirty="0">
                <a:solidFill>
                  <a:schemeClr val="tx2">
                    <a:lumMod val="50000"/>
                  </a:schemeClr>
                </a:solidFill>
              </a:rPr>
              <a:t> </a:t>
            </a:r>
            <a:r>
              <a:rPr lang="fr-BE" sz="1600" dirty="0" err="1">
                <a:solidFill>
                  <a:schemeClr val="tx2">
                    <a:lumMod val="50000"/>
                  </a:schemeClr>
                </a:solidFill>
              </a:rPr>
              <a:t>Nahverkehrsnetz</a:t>
            </a:r>
            <a:r>
              <a:rPr lang="fr-BE" sz="1600" dirty="0">
                <a:solidFill>
                  <a:schemeClr val="tx2">
                    <a:lumMod val="50000"/>
                  </a:schemeClr>
                </a:solidFill>
              </a:rPr>
              <a:t> </a:t>
            </a:r>
            <a:r>
              <a:rPr lang="fr-BE" sz="1600" dirty="0" err="1">
                <a:solidFill>
                  <a:schemeClr val="tx2">
                    <a:lumMod val="50000"/>
                  </a:schemeClr>
                </a:solidFill>
              </a:rPr>
              <a:t>gelegen</a:t>
            </a:r>
            <a:r>
              <a:rPr lang="fr-BE" sz="1600" dirty="0">
                <a:solidFill>
                  <a:schemeClr val="tx2">
                    <a:lumMod val="50000"/>
                  </a:schemeClr>
                </a:solidFill>
              </a:rPr>
              <a:t>, </a:t>
            </a:r>
            <a:r>
              <a:rPr lang="fr-BE" sz="1600" dirty="0" err="1">
                <a:solidFill>
                  <a:schemeClr val="tx2">
                    <a:lumMod val="50000"/>
                  </a:schemeClr>
                </a:solidFill>
              </a:rPr>
              <a:t>hat</a:t>
            </a:r>
            <a:r>
              <a:rPr lang="fr-BE" sz="1600" dirty="0">
                <a:solidFill>
                  <a:schemeClr val="tx2">
                    <a:lumMod val="50000"/>
                  </a:schemeClr>
                </a:solidFill>
              </a:rPr>
              <a:t> die Diagnose </a:t>
            </a:r>
            <a:r>
              <a:rPr lang="fr-BE" sz="1600" dirty="0" err="1">
                <a:solidFill>
                  <a:schemeClr val="tx2">
                    <a:lumMod val="50000"/>
                  </a:schemeClr>
                </a:solidFill>
              </a:rPr>
              <a:t>eine</a:t>
            </a:r>
            <a:r>
              <a:rPr lang="fr-BE" sz="1600" dirty="0">
                <a:solidFill>
                  <a:schemeClr val="tx2">
                    <a:lumMod val="50000"/>
                  </a:schemeClr>
                </a:solidFill>
              </a:rPr>
              <a:t> </a:t>
            </a:r>
            <a:r>
              <a:rPr lang="fr-BE" sz="1600" b="1" dirty="0" err="1">
                <a:solidFill>
                  <a:schemeClr val="tx2">
                    <a:lumMod val="50000"/>
                  </a:schemeClr>
                </a:solidFill>
              </a:rPr>
              <a:t>Haupt-Bushaltestelle</a:t>
            </a:r>
            <a:r>
              <a:rPr lang="fr-BE" sz="1600" dirty="0">
                <a:solidFill>
                  <a:schemeClr val="tx2">
                    <a:lumMod val="50000"/>
                  </a:schemeClr>
                </a:solidFill>
              </a:rPr>
              <a:t> </a:t>
            </a:r>
            <a:r>
              <a:rPr lang="fr-BE" sz="1600" dirty="0" err="1">
                <a:solidFill>
                  <a:schemeClr val="tx2">
                    <a:lumMod val="50000"/>
                  </a:schemeClr>
                </a:solidFill>
              </a:rPr>
              <a:t>entlang</a:t>
            </a:r>
            <a:r>
              <a:rPr lang="fr-BE" sz="1600" dirty="0">
                <a:solidFill>
                  <a:schemeClr val="tx2">
                    <a:lumMod val="50000"/>
                  </a:schemeClr>
                </a:solidFill>
              </a:rPr>
              <a:t> der N3 (</a:t>
            </a:r>
            <a:r>
              <a:rPr lang="fr-BE" sz="1600" dirty="0" err="1">
                <a:solidFill>
                  <a:schemeClr val="tx2">
                    <a:lumMod val="50000"/>
                  </a:schemeClr>
                </a:solidFill>
              </a:rPr>
              <a:t>Haltestelle</a:t>
            </a:r>
            <a:r>
              <a:rPr lang="fr-BE" sz="1600" dirty="0">
                <a:solidFill>
                  <a:schemeClr val="tx2">
                    <a:lumMod val="50000"/>
                  </a:schemeClr>
                </a:solidFill>
              </a:rPr>
              <a:t> </a:t>
            </a:r>
            <a:r>
              <a:rPr lang="fr-BE" sz="1600" b="1" dirty="0">
                <a:solidFill>
                  <a:schemeClr val="tx2">
                    <a:lumMod val="50000"/>
                  </a:schemeClr>
                </a:solidFill>
              </a:rPr>
              <a:t>BBL</a:t>
            </a:r>
            <a:r>
              <a:rPr lang="fr-BE" sz="1600" dirty="0">
                <a:solidFill>
                  <a:schemeClr val="tx2">
                    <a:lumMod val="50000"/>
                  </a:schemeClr>
                </a:solidFill>
              </a:rPr>
              <a:t>) </a:t>
            </a:r>
            <a:r>
              <a:rPr lang="fr-BE" sz="1600" dirty="0" err="1">
                <a:solidFill>
                  <a:schemeClr val="tx2">
                    <a:lumMod val="50000"/>
                  </a:schemeClr>
                </a:solidFill>
              </a:rPr>
              <a:t>aufgezeigt</a:t>
            </a:r>
            <a:r>
              <a:rPr lang="fr-BE" sz="1600" dirty="0">
                <a:solidFill>
                  <a:schemeClr val="tx2">
                    <a:lumMod val="50000"/>
                  </a:schemeClr>
                </a:solidFill>
              </a:rPr>
              <a:t>. An </a:t>
            </a:r>
            <a:r>
              <a:rPr lang="fr-BE" sz="1600" dirty="0" err="1">
                <a:solidFill>
                  <a:schemeClr val="tx2">
                    <a:lumMod val="50000"/>
                  </a:schemeClr>
                </a:solidFill>
              </a:rPr>
              <a:t>dieser</a:t>
            </a:r>
            <a:r>
              <a:rPr lang="fr-BE" sz="1600" dirty="0">
                <a:solidFill>
                  <a:schemeClr val="tx2">
                    <a:lumMod val="50000"/>
                  </a:schemeClr>
                </a:solidFill>
              </a:rPr>
              <a:t> </a:t>
            </a:r>
            <a:r>
              <a:rPr lang="fr-BE" sz="1600" dirty="0" err="1">
                <a:solidFill>
                  <a:schemeClr val="tx2">
                    <a:lumMod val="50000"/>
                  </a:schemeClr>
                </a:solidFill>
              </a:rPr>
              <a:t>Stelle</a:t>
            </a:r>
            <a:r>
              <a:rPr lang="fr-BE" sz="1600" dirty="0">
                <a:solidFill>
                  <a:schemeClr val="tx2">
                    <a:lumMod val="50000"/>
                  </a:schemeClr>
                </a:solidFill>
              </a:rPr>
              <a:t>  </a:t>
            </a:r>
            <a:r>
              <a:rPr lang="fr-BE" sz="1600" dirty="0" err="1">
                <a:solidFill>
                  <a:schemeClr val="tx2">
                    <a:lumMod val="50000"/>
                  </a:schemeClr>
                </a:solidFill>
              </a:rPr>
              <a:t>laufen</a:t>
            </a:r>
            <a:r>
              <a:rPr lang="fr-BE" sz="1600" dirty="0">
                <a:solidFill>
                  <a:schemeClr val="tx2">
                    <a:lumMod val="50000"/>
                  </a:schemeClr>
                </a:solidFill>
              </a:rPr>
              <a:t> </a:t>
            </a:r>
            <a:r>
              <a:rPr lang="fr-BE" sz="1600" dirty="0" err="1">
                <a:solidFill>
                  <a:schemeClr val="tx2">
                    <a:lumMod val="50000"/>
                  </a:schemeClr>
                </a:solidFill>
              </a:rPr>
              <a:t>alle</a:t>
            </a:r>
            <a:r>
              <a:rPr lang="fr-BE" sz="1600" dirty="0">
                <a:solidFill>
                  <a:schemeClr val="tx2">
                    <a:lumMod val="50000"/>
                  </a:schemeClr>
                </a:solidFill>
              </a:rPr>
              <a:t> </a:t>
            </a:r>
            <a:r>
              <a:rPr lang="fr-BE" sz="1600" dirty="0" err="1">
                <a:solidFill>
                  <a:schemeClr val="tx2">
                    <a:lumMod val="50000"/>
                  </a:schemeClr>
                </a:solidFill>
              </a:rPr>
              <a:t>Buslinien</a:t>
            </a:r>
            <a:r>
              <a:rPr lang="fr-BE" sz="1600" dirty="0">
                <a:solidFill>
                  <a:schemeClr val="tx2">
                    <a:lumMod val="50000"/>
                  </a:schemeClr>
                </a:solidFill>
              </a:rPr>
              <a:t> des </a:t>
            </a:r>
            <a:r>
              <a:rPr lang="fr-BE" sz="1600" dirty="0" err="1">
                <a:solidFill>
                  <a:schemeClr val="tx2">
                    <a:lumMod val="50000"/>
                  </a:schemeClr>
                </a:solidFill>
              </a:rPr>
              <a:t>Gebiets</a:t>
            </a:r>
            <a:r>
              <a:rPr lang="fr-BE" sz="1600" dirty="0">
                <a:solidFill>
                  <a:schemeClr val="tx2">
                    <a:lumMod val="50000"/>
                  </a:schemeClr>
                </a:solidFill>
              </a:rPr>
              <a:t> </a:t>
            </a:r>
            <a:r>
              <a:rPr lang="fr-BE" sz="1600" dirty="0" err="1">
                <a:solidFill>
                  <a:schemeClr val="tx2">
                    <a:lumMod val="50000"/>
                  </a:schemeClr>
                </a:solidFill>
              </a:rPr>
              <a:t>zusammen</a:t>
            </a:r>
            <a:r>
              <a:rPr lang="fr-BE" sz="1600" dirty="0">
                <a:solidFill>
                  <a:schemeClr val="tx2">
                    <a:lumMod val="50000"/>
                  </a:schemeClr>
                </a:solidFill>
              </a:rPr>
              <a:t>. Es </a:t>
            </a:r>
            <a:r>
              <a:rPr lang="fr-BE" sz="1600" dirty="0" err="1">
                <a:solidFill>
                  <a:schemeClr val="tx2">
                    <a:lumMod val="50000"/>
                  </a:schemeClr>
                </a:solidFill>
              </a:rPr>
              <a:t>ist</a:t>
            </a:r>
            <a:r>
              <a:rPr lang="fr-BE" sz="1600" dirty="0">
                <a:solidFill>
                  <a:schemeClr val="tx2">
                    <a:lumMod val="50000"/>
                  </a:schemeClr>
                </a:solidFill>
              </a:rPr>
              <a:t> die </a:t>
            </a:r>
            <a:r>
              <a:rPr lang="fr-BE" sz="1600" b="1" dirty="0" err="1">
                <a:solidFill>
                  <a:schemeClr val="tx2">
                    <a:lumMod val="50000"/>
                  </a:schemeClr>
                </a:solidFill>
              </a:rPr>
              <a:t>meist</a:t>
            </a:r>
            <a:r>
              <a:rPr lang="fr-BE" sz="1600" b="1" dirty="0">
                <a:solidFill>
                  <a:schemeClr val="tx2">
                    <a:lumMod val="50000"/>
                  </a:schemeClr>
                </a:solidFill>
              </a:rPr>
              <a:t> </a:t>
            </a:r>
            <a:r>
              <a:rPr lang="fr-BE" sz="1600" b="1" dirty="0" err="1">
                <a:solidFill>
                  <a:schemeClr val="tx2">
                    <a:lumMod val="50000"/>
                  </a:schemeClr>
                </a:solidFill>
              </a:rPr>
              <a:t>angesteuerte</a:t>
            </a:r>
            <a:r>
              <a:rPr lang="fr-BE" sz="1600" dirty="0">
                <a:solidFill>
                  <a:schemeClr val="tx2">
                    <a:lumMod val="50000"/>
                  </a:schemeClr>
                </a:solidFill>
              </a:rPr>
              <a:t> </a:t>
            </a:r>
            <a:r>
              <a:rPr lang="fr-BE" sz="1600" dirty="0" err="1">
                <a:solidFill>
                  <a:schemeClr val="tx2">
                    <a:lumMod val="50000"/>
                  </a:schemeClr>
                </a:solidFill>
              </a:rPr>
              <a:t>Haltestelle</a:t>
            </a:r>
            <a:r>
              <a:rPr lang="fr-BE" sz="1600" dirty="0">
                <a:solidFill>
                  <a:schemeClr val="tx2">
                    <a:lumMod val="50000"/>
                  </a:schemeClr>
                </a:solidFill>
              </a:rPr>
              <a:t> in der </a:t>
            </a:r>
            <a:r>
              <a:rPr lang="fr-BE" sz="1600" dirty="0" err="1">
                <a:solidFill>
                  <a:schemeClr val="tx2">
                    <a:lumMod val="50000"/>
                  </a:schemeClr>
                </a:solidFill>
              </a:rPr>
              <a:t>Gemeinde</a:t>
            </a:r>
            <a:r>
              <a:rPr lang="fr-BE" sz="1600" dirty="0">
                <a:solidFill>
                  <a:schemeClr val="tx2">
                    <a:lumMod val="50000"/>
                  </a:schemeClr>
                </a:solidFill>
              </a:rPr>
              <a:t>. </a:t>
            </a:r>
          </a:p>
          <a:p>
            <a:pPr algn="just"/>
            <a:r>
              <a:rPr lang="fr-BE" sz="1600" dirty="0">
                <a:solidFill>
                  <a:schemeClr val="tx2">
                    <a:lumMod val="50000"/>
                  </a:schemeClr>
                </a:solidFill>
              </a:rPr>
              <a:t>Die Lage </a:t>
            </a:r>
            <a:r>
              <a:rPr lang="fr-BE" sz="1600" dirty="0" err="1">
                <a:solidFill>
                  <a:schemeClr val="tx2">
                    <a:lumMod val="50000"/>
                  </a:schemeClr>
                </a:solidFill>
              </a:rPr>
              <a:t>ist</a:t>
            </a:r>
            <a:r>
              <a:rPr lang="fr-BE" sz="1600" dirty="0">
                <a:solidFill>
                  <a:schemeClr val="tx2">
                    <a:lumMod val="50000"/>
                  </a:schemeClr>
                </a:solidFill>
              </a:rPr>
              <a:t> </a:t>
            </a:r>
            <a:r>
              <a:rPr lang="fr-BE" sz="1600" dirty="0" err="1">
                <a:solidFill>
                  <a:schemeClr val="tx2">
                    <a:lumMod val="50000"/>
                  </a:schemeClr>
                </a:solidFill>
              </a:rPr>
              <a:t>ideal</a:t>
            </a:r>
            <a:r>
              <a:rPr lang="fr-BE" sz="1600" dirty="0">
                <a:solidFill>
                  <a:schemeClr val="tx2">
                    <a:lumMod val="50000"/>
                  </a:schemeClr>
                </a:solidFill>
              </a:rPr>
              <a:t>  </a:t>
            </a:r>
            <a:r>
              <a:rPr lang="fr-BE" sz="1600" dirty="0" err="1">
                <a:solidFill>
                  <a:schemeClr val="tx2">
                    <a:lumMod val="50000"/>
                  </a:schemeClr>
                </a:solidFill>
              </a:rPr>
              <a:t>für</a:t>
            </a:r>
            <a:r>
              <a:rPr lang="fr-BE" sz="1600" dirty="0">
                <a:solidFill>
                  <a:schemeClr val="tx2">
                    <a:lumMod val="50000"/>
                  </a:schemeClr>
                </a:solidFill>
              </a:rPr>
              <a:t> die </a:t>
            </a:r>
            <a:r>
              <a:rPr lang="fr-BE" sz="1600" dirty="0" err="1">
                <a:solidFill>
                  <a:schemeClr val="tx2">
                    <a:lumMod val="50000"/>
                  </a:schemeClr>
                </a:solidFill>
              </a:rPr>
              <a:t>Schaffung</a:t>
            </a:r>
            <a:r>
              <a:rPr lang="fr-BE" sz="1600" dirty="0">
                <a:solidFill>
                  <a:schemeClr val="tx2">
                    <a:lumMod val="50000"/>
                  </a:schemeClr>
                </a:solidFill>
              </a:rPr>
              <a:t> von </a:t>
            </a:r>
            <a:r>
              <a:rPr lang="fr-BE" sz="1600" dirty="0" err="1">
                <a:solidFill>
                  <a:schemeClr val="tx2">
                    <a:lumMod val="50000"/>
                  </a:schemeClr>
                </a:solidFill>
              </a:rPr>
              <a:t>Mobipunkten</a:t>
            </a:r>
            <a:r>
              <a:rPr lang="fr-BE" sz="1600" dirty="0">
                <a:solidFill>
                  <a:schemeClr val="tx2">
                    <a:lumMod val="50000"/>
                  </a:schemeClr>
                </a:solidFill>
              </a:rPr>
              <a:t>: </a:t>
            </a:r>
          </a:p>
          <a:p>
            <a:pPr marL="285750" indent="-285750" algn="just">
              <a:buFont typeface="Arial" panose="020B0604020202020204" pitchFamily="34" charset="0"/>
              <a:buChar char="•"/>
            </a:pPr>
            <a:r>
              <a:rPr lang="fr-BE" sz="1600" dirty="0" err="1">
                <a:solidFill>
                  <a:schemeClr val="tx2">
                    <a:lumMod val="50000"/>
                  </a:schemeClr>
                </a:solidFill>
              </a:rPr>
              <a:t>Schnittstelle</a:t>
            </a:r>
            <a:r>
              <a:rPr lang="fr-BE" sz="1600" dirty="0">
                <a:solidFill>
                  <a:schemeClr val="tx2">
                    <a:lumMod val="50000"/>
                  </a:schemeClr>
                </a:solidFill>
              </a:rPr>
              <a:t> von 7 </a:t>
            </a:r>
            <a:r>
              <a:rPr lang="fr-BE" sz="1600" dirty="0" err="1">
                <a:solidFill>
                  <a:schemeClr val="tx2">
                    <a:lumMod val="50000"/>
                  </a:schemeClr>
                </a:solidFill>
              </a:rPr>
              <a:t>Buslinien</a:t>
            </a:r>
            <a:endParaRPr lang="fr-BE" sz="1600" dirty="0">
              <a:solidFill>
                <a:schemeClr val="tx2">
                  <a:lumMod val="50000"/>
                </a:schemeClr>
              </a:solidFill>
            </a:endParaRPr>
          </a:p>
          <a:p>
            <a:pPr marL="285750" indent="-285750" algn="just">
              <a:buFont typeface="Arial" panose="020B0604020202020204" pitchFamily="34" charset="0"/>
              <a:buChar char="•"/>
            </a:pPr>
            <a:r>
              <a:rPr lang="fr-BE" sz="1600" dirty="0">
                <a:solidFill>
                  <a:schemeClr val="tx2">
                    <a:lumMod val="50000"/>
                  </a:schemeClr>
                </a:solidFill>
              </a:rPr>
              <a:t>In </a:t>
            </a:r>
            <a:r>
              <a:rPr lang="fr-BE" sz="1600" dirty="0" err="1">
                <a:solidFill>
                  <a:schemeClr val="tx2">
                    <a:lumMod val="50000"/>
                  </a:schemeClr>
                </a:solidFill>
              </a:rPr>
              <a:t>unmittelbarer</a:t>
            </a:r>
            <a:r>
              <a:rPr lang="fr-BE" sz="1600" dirty="0">
                <a:solidFill>
                  <a:schemeClr val="tx2">
                    <a:lumMod val="50000"/>
                  </a:schemeClr>
                </a:solidFill>
              </a:rPr>
              <a:t> </a:t>
            </a:r>
            <a:r>
              <a:rPr lang="fr-BE" sz="1600" dirty="0" err="1">
                <a:solidFill>
                  <a:schemeClr val="tx2">
                    <a:lumMod val="50000"/>
                  </a:schemeClr>
                </a:solidFill>
              </a:rPr>
              <a:t>Nähe</a:t>
            </a:r>
            <a:r>
              <a:rPr lang="fr-BE" sz="1600" dirty="0">
                <a:solidFill>
                  <a:schemeClr val="tx2">
                    <a:lumMod val="50000"/>
                  </a:schemeClr>
                </a:solidFill>
              </a:rPr>
              <a:t> </a:t>
            </a:r>
            <a:r>
              <a:rPr lang="fr-BE" sz="1600" dirty="0" err="1">
                <a:solidFill>
                  <a:schemeClr val="tx2">
                    <a:lumMod val="50000"/>
                  </a:schemeClr>
                </a:solidFill>
              </a:rPr>
              <a:t>zum</a:t>
            </a:r>
            <a:r>
              <a:rPr lang="fr-BE" sz="1600" dirty="0">
                <a:solidFill>
                  <a:schemeClr val="tx2">
                    <a:lumMod val="50000"/>
                  </a:schemeClr>
                </a:solidFill>
              </a:rPr>
              <a:t> Zentrum</a:t>
            </a:r>
          </a:p>
          <a:p>
            <a:pPr marL="285750" indent="-285750" algn="just">
              <a:buFont typeface="Arial" panose="020B0604020202020204" pitchFamily="34" charset="0"/>
              <a:buChar char="•"/>
            </a:pPr>
            <a:r>
              <a:rPr lang="fr-BE" sz="1600" dirty="0" err="1">
                <a:solidFill>
                  <a:schemeClr val="tx2">
                    <a:lumMod val="50000"/>
                  </a:schemeClr>
                </a:solidFill>
              </a:rPr>
              <a:t>Präsenz</a:t>
            </a:r>
            <a:r>
              <a:rPr lang="fr-BE" sz="1600" dirty="0">
                <a:solidFill>
                  <a:schemeClr val="tx2">
                    <a:lumMod val="50000"/>
                  </a:schemeClr>
                </a:solidFill>
              </a:rPr>
              <a:t> von </a:t>
            </a:r>
            <a:r>
              <a:rPr lang="fr-BE" sz="1600" dirty="0" err="1">
                <a:solidFill>
                  <a:schemeClr val="tx2">
                    <a:lumMod val="50000"/>
                  </a:schemeClr>
                </a:solidFill>
              </a:rPr>
              <a:t>Dienstleistern</a:t>
            </a:r>
            <a:r>
              <a:rPr lang="fr-BE" sz="1600" dirty="0">
                <a:solidFill>
                  <a:schemeClr val="tx2">
                    <a:lumMod val="50000"/>
                  </a:schemeClr>
                </a:solidFill>
              </a:rPr>
              <a:t> und </a:t>
            </a:r>
            <a:r>
              <a:rPr lang="fr-BE" sz="1600" dirty="0" err="1">
                <a:solidFill>
                  <a:schemeClr val="tx2">
                    <a:lumMod val="50000"/>
                  </a:schemeClr>
                </a:solidFill>
              </a:rPr>
              <a:t>Geschäften</a:t>
            </a:r>
            <a:endParaRPr lang="fr-BE" sz="1600" dirty="0">
              <a:solidFill>
                <a:schemeClr val="tx2">
                  <a:lumMod val="50000"/>
                </a:schemeClr>
              </a:solidFill>
            </a:endParaRPr>
          </a:p>
          <a:p>
            <a:pPr marL="285750" indent="-285750" algn="just">
              <a:buFont typeface="Arial" panose="020B0604020202020204" pitchFamily="34" charset="0"/>
              <a:buChar char="•"/>
            </a:pPr>
            <a:r>
              <a:rPr lang="fr-BE" sz="1600" dirty="0">
                <a:solidFill>
                  <a:schemeClr val="tx2">
                    <a:lumMod val="50000"/>
                  </a:schemeClr>
                </a:solidFill>
              </a:rPr>
              <a:t>In der </a:t>
            </a:r>
            <a:r>
              <a:rPr lang="fr-BE" sz="1600" dirty="0" err="1">
                <a:solidFill>
                  <a:schemeClr val="tx2">
                    <a:lumMod val="50000"/>
                  </a:schemeClr>
                </a:solidFill>
              </a:rPr>
              <a:t>Nähe</a:t>
            </a:r>
            <a:r>
              <a:rPr lang="fr-BE" sz="1600" dirty="0">
                <a:solidFill>
                  <a:schemeClr val="tx2">
                    <a:lumMod val="50000"/>
                  </a:schemeClr>
                </a:solidFill>
              </a:rPr>
              <a:t> </a:t>
            </a:r>
            <a:r>
              <a:rPr lang="fr-BE" sz="1600" dirty="0" err="1">
                <a:solidFill>
                  <a:schemeClr val="tx2">
                    <a:lumMod val="50000"/>
                  </a:schemeClr>
                </a:solidFill>
              </a:rPr>
              <a:t>eines</a:t>
            </a:r>
            <a:r>
              <a:rPr lang="fr-BE" sz="1600" dirty="0">
                <a:solidFill>
                  <a:schemeClr val="tx2">
                    <a:lumMod val="50000"/>
                  </a:schemeClr>
                </a:solidFill>
              </a:rPr>
              <a:t> </a:t>
            </a:r>
            <a:r>
              <a:rPr lang="fr-BE" sz="1600" dirty="0" err="1">
                <a:solidFill>
                  <a:schemeClr val="tx2">
                    <a:lumMod val="50000"/>
                  </a:schemeClr>
                </a:solidFill>
              </a:rPr>
              <a:t>öffentlichen</a:t>
            </a:r>
            <a:r>
              <a:rPr lang="fr-BE" sz="1600" dirty="0">
                <a:solidFill>
                  <a:schemeClr val="tx2">
                    <a:lumMod val="50000"/>
                  </a:schemeClr>
                </a:solidFill>
              </a:rPr>
              <a:t> </a:t>
            </a:r>
            <a:r>
              <a:rPr lang="fr-BE" sz="1600" dirty="0" err="1">
                <a:solidFill>
                  <a:schemeClr val="tx2">
                    <a:lumMod val="50000"/>
                  </a:schemeClr>
                </a:solidFill>
              </a:rPr>
              <a:t>Parkplatzes</a:t>
            </a:r>
            <a:r>
              <a:rPr lang="fr-BE" sz="1600" dirty="0">
                <a:solidFill>
                  <a:schemeClr val="tx2">
                    <a:lumMod val="50000"/>
                  </a:schemeClr>
                </a:solidFill>
              </a:rPr>
              <a:t>, der </a:t>
            </a:r>
            <a:r>
              <a:rPr lang="fr-BE" sz="1600" dirty="0" err="1">
                <a:solidFill>
                  <a:schemeClr val="tx2">
                    <a:lumMod val="50000"/>
                  </a:schemeClr>
                </a:solidFill>
              </a:rPr>
              <a:t>als</a:t>
            </a:r>
            <a:r>
              <a:rPr lang="fr-BE" sz="1600" dirty="0">
                <a:solidFill>
                  <a:schemeClr val="tx2">
                    <a:lumMod val="50000"/>
                  </a:schemeClr>
                </a:solidFill>
              </a:rPr>
              <a:t>  </a:t>
            </a:r>
            <a:r>
              <a:rPr lang="fr-BE" sz="1600" dirty="0" err="1">
                <a:solidFill>
                  <a:schemeClr val="tx2">
                    <a:lumMod val="50000"/>
                  </a:schemeClr>
                </a:solidFill>
              </a:rPr>
              <a:t>P+Bus</a:t>
            </a:r>
            <a:r>
              <a:rPr lang="fr-BE" sz="1600" dirty="0">
                <a:solidFill>
                  <a:schemeClr val="tx2">
                    <a:lumMod val="50000"/>
                  </a:schemeClr>
                </a:solidFill>
              </a:rPr>
              <a:t> </a:t>
            </a:r>
            <a:r>
              <a:rPr lang="fr-BE" sz="1600" dirty="0" err="1">
                <a:solidFill>
                  <a:schemeClr val="tx2">
                    <a:lumMod val="50000"/>
                  </a:schemeClr>
                </a:solidFill>
              </a:rPr>
              <a:t>genutzt</a:t>
            </a:r>
            <a:r>
              <a:rPr lang="fr-BE" sz="1600" dirty="0">
                <a:solidFill>
                  <a:schemeClr val="tx2">
                    <a:lumMod val="50000"/>
                  </a:schemeClr>
                </a:solidFill>
              </a:rPr>
              <a:t> </a:t>
            </a:r>
            <a:r>
              <a:rPr lang="fr-BE" sz="1600" dirty="0" err="1">
                <a:solidFill>
                  <a:schemeClr val="tx2">
                    <a:lumMod val="50000"/>
                  </a:schemeClr>
                </a:solidFill>
              </a:rPr>
              <a:t>werden</a:t>
            </a:r>
            <a:r>
              <a:rPr lang="fr-BE" sz="1600" dirty="0">
                <a:solidFill>
                  <a:schemeClr val="tx2">
                    <a:lumMod val="50000"/>
                  </a:schemeClr>
                </a:solidFill>
              </a:rPr>
              <a:t> </a:t>
            </a:r>
            <a:r>
              <a:rPr lang="fr-BE" sz="1600" dirty="0" err="1">
                <a:solidFill>
                  <a:schemeClr val="tx2">
                    <a:lumMod val="50000"/>
                  </a:schemeClr>
                </a:solidFill>
              </a:rPr>
              <a:t>kann</a:t>
            </a:r>
            <a:endParaRPr lang="fr-BE" sz="1600" dirty="0">
              <a:solidFill>
                <a:schemeClr val="tx2">
                  <a:lumMod val="50000"/>
                </a:schemeClr>
              </a:solidFill>
            </a:endParaRPr>
          </a:p>
          <a:p>
            <a:pPr marL="285750" indent="-285750" algn="just">
              <a:buFont typeface="Arial" panose="020B0604020202020204" pitchFamily="34" charset="0"/>
              <a:buChar char="•"/>
            </a:pPr>
            <a:r>
              <a:rPr lang="fr-BE" sz="1600" dirty="0" err="1">
                <a:solidFill>
                  <a:schemeClr val="tx2">
                    <a:lumMod val="50000"/>
                  </a:schemeClr>
                </a:solidFill>
              </a:rPr>
              <a:t>Schnittstelle</a:t>
            </a:r>
            <a:r>
              <a:rPr lang="fr-BE" sz="1600" dirty="0">
                <a:solidFill>
                  <a:schemeClr val="tx2">
                    <a:lumMod val="50000"/>
                  </a:schemeClr>
                </a:solidFill>
              </a:rPr>
              <a:t> von (</a:t>
            </a:r>
            <a:r>
              <a:rPr lang="fr-BE" sz="1600" dirty="0" err="1">
                <a:solidFill>
                  <a:schemeClr val="tx2">
                    <a:lumMod val="50000"/>
                  </a:schemeClr>
                </a:solidFill>
              </a:rPr>
              <a:t>künftigen</a:t>
            </a:r>
            <a:r>
              <a:rPr lang="fr-BE" sz="1600" dirty="0">
                <a:solidFill>
                  <a:schemeClr val="tx2">
                    <a:lumMod val="50000"/>
                  </a:schemeClr>
                </a:solidFill>
              </a:rPr>
              <a:t>) </a:t>
            </a:r>
            <a:r>
              <a:rPr lang="fr-BE" sz="1600" dirty="0" err="1">
                <a:solidFill>
                  <a:schemeClr val="tx2">
                    <a:lumMod val="50000"/>
                  </a:schemeClr>
                </a:solidFill>
              </a:rPr>
              <a:t>Radrouten</a:t>
            </a:r>
            <a:endParaRPr lang="fr-BE" sz="1600" dirty="0">
              <a:solidFill>
                <a:schemeClr val="tx2">
                  <a:lumMod val="50000"/>
                </a:schemeClr>
              </a:solidFill>
            </a:endParaRPr>
          </a:p>
        </p:txBody>
      </p:sp>
    </p:spTree>
    <p:extLst>
      <p:ext uri="{BB962C8B-B14F-4D97-AF65-F5344CB8AC3E}">
        <p14:creationId xmlns:p14="http://schemas.microsoft.com/office/powerpoint/2010/main" val="2023161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E236C82-AF99-F5EC-92A8-C9A24AD78303}"/>
              </a:ext>
            </a:extLst>
          </p:cNvPr>
          <p:cNvSpPr>
            <a:spLocks noGrp="1"/>
          </p:cNvSpPr>
          <p:nvPr>
            <p:ph type="sldNum" sz="quarter" idx="7"/>
          </p:nvPr>
        </p:nvSpPr>
        <p:spPr/>
        <p:txBody>
          <a:bodyPr/>
          <a:lstStyle/>
          <a:p>
            <a:fld id="{B6F15528-21DE-4FAA-801E-634DDDAF4B2B}" type="slidenum">
              <a:rPr lang="fr-BE" smtClean="0"/>
              <a:pPr/>
              <a:t>71</a:t>
            </a:fld>
            <a:endParaRPr lang="fr-BE"/>
          </a:p>
        </p:txBody>
      </p:sp>
      <p:sp>
        <p:nvSpPr>
          <p:cNvPr id="4" name="Espace réservé du contenu 3">
            <a:extLst>
              <a:ext uri="{FF2B5EF4-FFF2-40B4-BE49-F238E27FC236}">
                <a16:creationId xmlns:a16="http://schemas.microsoft.com/office/drawing/2014/main" id="{6616E901-7F32-B123-96E3-828389300966}"/>
              </a:ext>
            </a:extLst>
          </p:cNvPr>
          <p:cNvSpPr>
            <a:spLocks noGrp="1"/>
          </p:cNvSpPr>
          <p:nvPr>
            <p:ph idx="10"/>
          </p:nvPr>
        </p:nvSpPr>
        <p:spPr>
          <a:xfrm>
            <a:off x="335359" y="1002955"/>
            <a:ext cx="4104457" cy="5704480"/>
          </a:xfrm>
        </p:spPr>
        <p:txBody>
          <a:bodyPr/>
          <a:lstStyle/>
          <a:p>
            <a:pPr marL="0" indent="0" algn="just">
              <a:buNone/>
            </a:pPr>
            <a:r>
              <a:rPr lang="fr-BE" sz="2000" b="1" dirty="0" err="1">
                <a:solidFill>
                  <a:schemeClr val="accent4"/>
                </a:solidFill>
              </a:rPr>
              <a:t>Entwicklungspotenzial</a:t>
            </a:r>
            <a:r>
              <a:rPr lang="fr-BE" sz="2000" b="1" dirty="0">
                <a:solidFill>
                  <a:schemeClr val="accent4"/>
                </a:solidFill>
              </a:rPr>
              <a:t>: </a:t>
            </a:r>
          </a:p>
          <a:p>
            <a:pPr lvl="1" algn="just"/>
            <a:r>
              <a:rPr lang="fr-BE" sz="1600" dirty="0"/>
              <a:t>Die </a:t>
            </a:r>
            <a:r>
              <a:rPr lang="fr-BE" sz="1600" dirty="0" err="1"/>
              <a:t>Wege</a:t>
            </a:r>
            <a:r>
              <a:rPr lang="fr-BE" sz="1600" dirty="0"/>
              <a:t> </a:t>
            </a:r>
            <a:r>
              <a:rPr lang="fr-BE" sz="1600" dirty="0" err="1"/>
              <a:t>für</a:t>
            </a:r>
            <a:r>
              <a:rPr lang="fr-BE" sz="1600" dirty="0"/>
              <a:t> </a:t>
            </a:r>
            <a:r>
              <a:rPr lang="fr-BE" sz="1600" dirty="0" err="1"/>
              <a:t>Radfahrer</a:t>
            </a:r>
            <a:r>
              <a:rPr lang="fr-BE" sz="1600" dirty="0"/>
              <a:t> (-</a:t>
            </a:r>
            <a:r>
              <a:rPr lang="fr-BE" sz="1600" dirty="0" err="1"/>
              <a:t>innen</a:t>
            </a:r>
            <a:r>
              <a:rPr lang="fr-BE" sz="1600" dirty="0"/>
              <a:t>) und </a:t>
            </a:r>
            <a:r>
              <a:rPr lang="fr-BE" sz="1600" dirty="0" err="1"/>
              <a:t>Fußgänger</a:t>
            </a:r>
            <a:r>
              <a:rPr lang="fr-BE" sz="1600" dirty="0"/>
              <a:t> (-</a:t>
            </a:r>
            <a:r>
              <a:rPr lang="fr-BE" sz="1600" dirty="0" err="1"/>
              <a:t>innen</a:t>
            </a:r>
            <a:r>
              <a:rPr lang="fr-BE" sz="1600" dirty="0"/>
              <a:t>)  </a:t>
            </a:r>
            <a:r>
              <a:rPr lang="fr-BE" sz="1600" dirty="0" err="1"/>
              <a:t>zum</a:t>
            </a:r>
            <a:r>
              <a:rPr lang="fr-BE" sz="1600" dirty="0"/>
              <a:t> </a:t>
            </a:r>
            <a:r>
              <a:rPr lang="fr-BE" sz="1600" dirty="0" err="1"/>
              <a:t>Kirchplatz</a:t>
            </a:r>
            <a:r>
              <a:rPr lang="fr-BE" sz="1600" dirty="0"/>
              <a:t> und </a:t>
            </a:r>
            <a:r>
              <a:rPr lang="fr-BE" sz="1600" dirty="0" err="1"/>
              <a:t>zum</a:t>
            </a:r>
            <a:r>
              <a:rPr lang="fr-BE" sz="1600" dirty="0"/>
              <a:t> </a:t>
            </a:r>
            <a:r>
              <a:rPr lang="fr-BE" sz="1600" dirty="0" err="1"/>
              <a:t>Parkplatz</a:t>
            </a:r>
            <a:r>
              <a:rPr lang="fr-BE" sz="1600" dirty="0"/>
              <a:t> des </a:t>
            </a:r>
            <a:r>
              <a:rPr lang="fr-BE" sz="1600" dirty="0" err="1"/>
              <a:t>Fußballplatzes</a:t>
            </a:r>
            <a:r>
              <a:rPr lang="fr-BE" sz="1600" dirty="0"/>
              <a:t> </a:t>
            </a:r>
            <a:r>
              <a:rPr lang="fr-BE" sz="1600" dirty="0" err="1"/>
              <a:t>verbessern</a:t>
            </a:r>
            <a:endParaRPr lang="fr-BE" sz="1600" dirty="0"/>
          </a:p>
          <a:p>
            <a:pPr lvl="1" algn="just"/>
            <a:r>
              <a:rPr lang="fr-BE" sz="1600" dirty="0" err="1"/>
              <a:t>Radboxen</a:t>
            </a:r>
            <a:r>
              <a:rPr lang="fr-BE" sz="1600" dirty="0"/>
              <a:t> mit </a:t>
            </a:r>
            <a:r>
              <a:rPr lang="fr-BE" sz="1600" dirty="0" err="1"/>
              <a:t>Ladestationen</a:t>
            </a:r>
            <a:r>
              <a:rPr lang="fr-BE" sz="1600" dirty="0"/>
              <a:t> </a:t>
            </a:r>
            <a:r>
              <a:rPr lang="fr-BE" sz="1600" dirty="0" err="1"/>
              <a:t>einrichten</a:t>
            </a:r>
            <a:endParaRPr lang="fr-BE" sz="1600" dirty="0"/>
          </a:p>
          <a:p>
            <a:pPr lvl="1" algn="just"/>
            <a:r>
              <a:rPr lang="fr-BE" sz="1600" dirty="0" err="1"/>
              <a:t>Unterkünfte</a:t>
            </a:r>
            <a:r>
              <a:rPr lang="fr-BE" sz="1600" dirty="0"/>
              <a:t>  </a:t>
            </a:r>
            <a:r>
              <a:rPr lang="fr-BE" sz="1600" dirty="0" err="1"/>
              <a:t>für</a:t>
            </a:r>
            <a:r>
              <a:rPr lang="fr-BE" sz="1600" dirty="0"/>
              <a:t> </a:t>
            </a:r>
            <a:r>
              <a:rPr lang="fr-BE" sz="1600" dirty="0" err="1"/>
              <a:t>Reisegäste</a:t>
            </a:r>
            <a:r>
              <a:rPr lang="fr-BE" sz="1600" dirty="0"/>
              <a:t> </a:t>
            </a:r>
            <a:r>
              <a:rPr lang="fr-BE" sz="1600" dirty="0" err="1"/>
              <a:t>pflegen</a:t>
            </a:r>
            <a:r>
              <a:rPr lang="fr-BE" sz="1600" dirty="0"/>
              <a:t> (</a:t>
            </a:r>
            <a:r>
              <a:rPr lang="fr-BE" sz="1600" dirty="0" err="1"/>
              <a:t>Haltestellen</a:t>
            </a:r>
            <a:r>
              <a:rPr lang="fr-BE" sz="1600" dirty="0"/>
              <a:t>)</a:t>
            </a:r>
          </a:p>
          <a:p>
            <a:pPr lvl="1" algn="just"/>
            <a:r>
              <a:rPr lang="fr-BE" sz="1600" dirty="0"/>
              <a:t>Kiss-and-Ride-</a:t>
            </a:r>
            <a:r>
              <a:rPr lang="fr-BE" sz="1600" dirty="0" err="1"/>
              <a:t>Zonen</a:t>
            </a:r>
            <a:r>
              <a:rPr lang="fr-BE" sz="1600" dirty="0"/>
              <a:t> in </a:t>
            </a:r>
            <a:r>
              <a:rPr lang="fr-BE" sz="1600" dirty="0" err="1"/>
              <a:t>beide</a:t>
            </a:r>
            <a:r>
              <a:rPr lang="fr-BE" sz="1600" dirty="0"/>
              <a:t> </a:t>
            </a:r>
            <a:r>
              <a:rPr lang="fr-BE" sz="1600" dirty="0" err="1"/>
              <a:t>Richtungen</a:t>
            </a:r>
            <a:r>
              <a:rPr lang="fr-BE" sz="1600" dirty="0"/>
              <a:t> </a:t>
            </a:r>
            <a:r>
              <a:rPr lang="fr-BE" sz="1600" dirty="0" err="1"/>
              <a:t>schaffen</a:t>
            </a:r>
            <a:r>
              <a:rPr lang="fr-BE" sz="1600" dirty="0"/>
              <a:t> (</a:t>
            </a:r>
            <a:r>
              <a:rPr lang="fr-BE" sz="1600" dirty="0" err="1"/>
              <a:t>Erreichbarkeit</a:t>
            </a:r>
            <a:r>
              <a:rPr lang="fr-BE" sz="1600" dirty="0"/>
              <a:t> der Busse, </a:t>
            </a:r>
            <a:r>
              <a:rPr lang="fr-BE" sz="1600" dirty="0" err="1"/>
              <a:t>Carsharing</a:t>
            </a:r>
            <a:r>
              <a:rPr lang="fr-BE" sz="1600" dirty="0"/>
              <a:t> </a:t>
            </a:r>
            <a:r>
              <a:rPr lang="fr-BE" sz="1600" dirty="0" err="1"/>
              <a:t>Absetzen</a:t>
            </a:r>
            <a:r>
              <a:rPr lang="fr-BE" sz="1600" dirty="0"/>
              <a:t>/</a:t>
            </a:r>
            <a:r>
              <a:rPr lang="fr-BE" sz="1600" dirty="0" err="1"/>
              <a:t>Abholen</a:t>
            </a:r>
            <a:r>
              <a:rPr lang="fr-BE" sz="1600" dirty="0"/>
              <a:t> und </a:t>
            </a:r>
            <a:r>
              <a:rPr lang="fr-BE" sz="1600" dirty="0" err="1"/>
              <a:t>eventuell</a:t>
            </a:r>
            <a:r>
              <a:rPr lang="fr-BE" sz="1600" dirty="0"/>
              <a:t> </a:t>
            </a:r>
            <a:r>
              <a:rPr lang="fr-BE" sz="1600" dirty="0" err="1"/>
              <a:t>für</a:t>
            </a:r>
            <a:r>
              <a:rPr lang="fr-BE" sz="1600" dirty="0"/>
              <a:t> die </a:t>
            </a:r>
            <a:r>
              <a:rPr lang="fr-BE" sz="1600" dirty="0" err="1"/>
              <a:t>Schulen</a:t>
            </a:r>
            <a:r>
              <a:rPr lang="fr-BE" sz="1600" dirty="0"/>
              <a:t> </a:t>
            </a:r>
            <a:r>
              <a:rPr lang="fr-BE" sz="1600" dirty="0" err="1"/>
              <a:t>im</a:t>
            </a:r>
            <a:r>
              <a:rPr lang="fr-BE" sz="1600" dirty="0"/>
              <a:t> Zentrum)</a:t>
            </a:r>
          </a:p>
          <a:p>
            <a:pPr lvl="1" algn="just"/>
            <a:r>
              <a:rPr lang="fr-BE" sz="1600" dirty="0"/>
              <a:t> </a:t>
            </a:r>
            <a:r>
              <a:rPr lang="fr-BE" sz="1600" dirty="0" err="1"/>
              <a:t>Carshare</a:t>
            </a:r>
            <a:r>
              <a:rPr lang="fr-BE" sz="1600" dirty="0"/>
              <a:t>-Auto </a:t>
            </a:r>
            <a:r>
              <a:rPr lang="fr-BE" sz="1600" dirty="0" err="1"/>
              <a:t>vorsehen</a:t>
            </a:r>
            <a:r>
              <a:rPr lang="fr-BE" sz="1600" dirty="0"/>
              <a:t> </a:t>
            </a:r>
          </a:p>
          <a:p>
            <a:pPr lvl="1" algn="just"/>
            <a:r>
              <a:rPr lang="fr-BE" sz="1600" dirty="0"/>
              <a:t>Den </a:t>
            </a:r>
            <a:r>
              <a:rPr lang="fr-BE" sz="1600" dirty="0" err="1"/>
              <a:t>Parkplatz</a:t>
            </a:r>
            <a:r>
              <a:rPr lang="fr-BE" sz="1600" dirty="0"/>
              <a:t> des </a:t>
            </a:r>
            <a:r>
              <a:rPr lang="fr-BE" sz="1600" dirty="0" err="1"/>
              <a:t>Fußballplatzes</a:t>
            </a:r>
            <a:r>
              <a:rPr lang="fr-BE" sz="1600" dirty="0"/>
              <a:t> </a:t>
            </a:r>
            <a:r>
              <a:rPr lang="fr-BE" sz="1600" dirty="0" err="1"/>
              <a:t>als</a:t>
            </a:r>
            <a:r>
              <a:rPr lang="fr-BE" sz="1600" dirty="0"/>
              <a:t> P+R </a:t>
            </a:r>
            <a:r>
              <a:rPr lang="fr-BE" sz="1600" dirty="0" err="1"/>
              <a:t>für</a:t>
            </a:r>
            <a:r>
              <a:rPr lang="fr-BE" sz="1600" dirty="0"/>
              <a:t> </a:t>
            </a:r>
            <a:r>
              <a:rPr lang="fr-BE" sz="1600" dirty="0" err="1"/>
              <a:t>unterschiedliche</a:t>
            </a:r>
            <a:r>
              <a:rPr lang="fr-BE" sz="1600" dirty="0"/>
              <a:t> </a:t>
            </a:r>
            <a:r>
              <a:rPr lang="fr-BE" sz="1600" dirty="0" err="1"/>
              <a:t>Fortbewegungsmittel</a:t>
            </a:r>
            <a:r>
              <a:rPr lang="fr-BE" sz="1600" dirty="0"/>
              <a:t> und </a:t>
            </a:r>
            <a:r>
              <a:rPr lang="fr-BE" sz="1600" dirty="0" err="1"/>
              <a:t>als</a:t>
            </a:r>
            <a:r>
              <a:rPr lang="fr-BE" sz="1600" dirty="0"/>
              <a:t> </a:t>
            </a:r>
            <a:r>
              <a:rPr lang="fr-BE" sz="1600" dirty="0" err="1"/>
              <a:t>Carshare-Parkplatz</a:t>
            </a:r>
            <a:r>
              <a:rPr lang="fr-BE" sz="1600" dirty="0"/>
              <a:t> (</a:t>
            </a:r>
            <a:r>
              <a:rPr lang="fr-BE" sz="1600" dirty="0" err="1"/>
              <a:t>Beschilderung</a:t>
            </a:r>
            <a:r>
              <a:rPr lang="fr-BE" sz="1600" dirty="0"/>
              <a:t> und </a:t>
            </a:r>
            <a:r>
              <a:rPr lang="fr-BE" sz="1600" dirty="0" err="1"/>
              <a:t>Kommunikation</a:t>
            </a:r>
            <a:r>
              <a:rPr lang="fr-BE" sz="1600" dirty="0"/>
              <a:t>) </a:t>
            </a:r>
            <a:r>
              <a:rPr lang="fr-BE" sz="1600" dirty="0" err="1"/>
              <a:t>vorsehen</a:t>
            </a:r>
            <a:endParaRPr lang="fr-BE" sz="1600" dirty="0"/>
          </a:p>
          <a:p>
            <a:pPr lvl="1" algn="just"/>
            <a:r>
              <a:rPr lang="fr-BE" sz="1600" dirty="0"/>
              <a:t>Die </a:t>
            </a:r>
            <a:r>
              <a:rPr lang="fr-BE" sz="1600" dirty="0" err="1"/>
              <a:t>Beleuchtung</a:t>
            </a:r>
            <a:r>
              <a:rPr lang="fr-BE" sz="1600" dirty="0"/>
              <a:t> und die </a:t>
            </a:r>
            <a:r>
              <a:rPr lang="fr-BE" sz="1600" dirty="0" err="1"/>
              <a:t>Beschilderung</a:t>
            </a:r>
            <a:r>
              <a:rPr lang="fr-BE" sz="1600" dirty="0"/>
              <a:t> </a:t>
            </a:r>
            <a:r>
              <a:rPr lang="fr-BE" sz="1600" dirty="0" err="1"/>
              <a:t>verbessern</a:t>
            </a:r>
            <a:r>
              <a:rPr lang="fr-BE" sz="1600" dirty="0"/>
              <a:t>  </a:t>
            </a:r>
            <a:r>
              <a:rPr lang="fr-BE" sz="1600" dirty="0" err="1"/>
              <a:t>sowie</a:t>
            </a:r>
            <a:r>
              <a:rPr lang="fr-BE" sz="1600" dirty="0"/>
              <a:t> den </a:t>
            </a:r>
            <a:r>
              <a:rPr lang="fr-BE" sz="1600" dirty="0" err="1"/>
              <a:t>öffentlichen</a:t>
            </a:r>
            <a:r>
              <a:rPr lang="fr-BE" sz="1600" dirty="0"/>
              <a:t> </a:t>
            </a:r>
            <a:r>
              <a:rPr lang="fr-BE" sz="1600" dirty="0" err="1"/>
              <a:t>Raum</a:t>
            </a:r>
            <a:r>
              <a:rPr lang="fr-BE" sz="1600" dirty="0"/>
              <a:t> </a:t>
            </a:r>
            <a:r>
              <a:rPr lang="fr-BE" sz="1600" dirty="0" err="1"/>
              <a:t>neu</a:t>
            </a:r>
            <a:r>
              <a:rPr lang="fr-BE" sz="1600" dirty="0"/>
              <a:t> </a:t>
            </a:r>
            <a:r>
              <a:rPr lang="fr-BE" sz="1600" dirty="0" err="1"/>
              <a:t>konfigurieren</a:t>
            </a:r>
            <a:r>
              <a:rPr lang="fr-BE" sz="1600" dirty="0"/>
              <a:t>, um </a:t>
            </a:r>
            <a:r>
              <a:rPr lang="fr-BE" sz="1600" dirty="0" err="1"/>
              <a:t>diese</a:t>
            </a:r>
            <a:r>
              <a:rPr lang="fr-BE" sz="1600" dirty="0"/>
              <a:t> </a:t>
            </a:r>
            <a:r>
              <a:rPr lang="fr-BE" sz="1600" dirty="0" err="1"/>
              <a:t>Funktionen</a:t>
            </a:r>
            <a:r>
              <a:rPr lang="fr-BE" sz="1600" dirty="0"/>
              <a:t> </a:t>
            </a:r>
            <a:r>
              <a:rPr lang="fr-BE" sz="1600" dirty="0" err="1"/>
              <a:t>anzubieten</a:t>
            </a:r>
            <a:endParaRPr lang="fr-BE" sz="1600" dirty="0"/>
          </a:p>
          <a:p>
            <a:pPr lvl="1" algn="just"/>
            <a:endParaRPr lang="fr-BE" sz="1800" dirty="0"/>
          </a:p>
          <a:p>
            <a:pPr lvl="1" algn="just"/>
            <a:endParaRPr lang="fr-BE" sz="1800" dirty="0"/>
          </a:p>
        </p:txBody>
      </p:sp>
      <p:sp>
        <p:nvSpPr>
          <p:cNvPr id="5" name="Titre 2">
            <a:extLst>
              <a:ext uri="{FF2B5EF4-FFF2-40B4-BE49-F238E27FC236}">
                <a16:creationId xmlns:a16="http://schemas.microsoft.com/office/drawing/2014/main" id="{C2254EB0-73D7-7B65-5604-8DAB576267D2}"/>
              </a:ext>
            </a:extLst>
          </p:cNvPr>
          <p:cNvSpPr>
            <a:spLocks noGrp="1"/>
          </p:cNvSpPr>
          <p:nvPr>
            <p:ph type="title"/>
          </p:nvPr>
        </p:nvSpPr>
        <p:spPr>
          <a:xfrm>
            <a:off x="838200" y="144463"/>
            <a:ext cx="9134475" cy="547687"/>
          </a:xfrm>
        </p:spPr>
        <p:txBody>
          <a:bodyPr/>
          <a:lstStyle/>
          <a:p>
            <a:r>
              <a:rPr lang="fr-FR" dirty="0" err="1"/>
              <a:t>Einen</a:t>
            </a:r>
            <a:r>
              <a:rPr lang="fr-FR" dirty="0"/>
              <a:t> </a:t>
            </a:r>
            <a:r>
              <a:rPr lang="fr-FR" dirty="0" err="1"/>
              <a:t>M</a:t>
            </a:r>
            <a:r>
              <a:rPr lang="fr-FR" sz="2800" dirty="0" err="1"/>
              <a:t>obipunkt</a:t>
            </a:r>
            <a:r>
              <a:rPr lang="fr-FR" sz="2800" dirty="0"/>
              <a:t> </a:t>
            </a:r>
            <a:r>
              <a:rPr lang="fr-FR" sz="2800" dirty="0" err="1"/>
              <a:t>nahe</a:t>
            </a:r>
            <a:r>
              <a:rPr lang="fr-FR" sz="2800" dirty="0"/>
              <a:t> des </a:t>
            </a:r>
            <a:r>
              <a:rPr lang="fr-FR" sz="2800" dirty="0" err="1"/>
              <a:t>Zentrums</a:t>
            </a:r>
            <a:r>
              <a:rPr lang="fr-FR" sz="2800" dirty="0"/>
              <a:t> </a:t>
            </a:r>
            <a:r>
              <a:rPr lang="fr-FR" sz="2800" dirty="0" err="1"/>
              <a:t>einrichten</a:t>
            </a:r>
            <a:br>
              <a:rPr lang="fr-FR" sz="2800" dirty="0"/>
            </a:br>
            <a:endParaRPr lang="fr-BE" dirty="0"/>
          </a:p>
        </p:txBody>
      </p:sp>
      <p:pic>
        <p:nvPicPr>
          <p:cNvPr id="6" name="Image 5">
            <a:extLst>
              <a:ext uri="{FF2B5EF4-FFF2-40B4-BE49-F238E27FC236}">
                <a16:creationId xmlns:a16="http://schemas.microsoft.com/office/drawing/2014/main" id="{E45677A9-EC64-F26F-A90F-53DD4F5B00C4}"/>
              </a:ext>
            </a:extLst>
          </p:cNvPr>
          <p:cNvPicPr>
            <a:picLocks noChangeAspect="1"/>
          </p:cNvPicPr>
          <p:nvPr/>
        </p:nvPicPr>
        <p:blipFill>
          <a:blip r:embed="rId2"/>
          <a:stretch>
            <a:fillRect/>
          </a:stretch>
        </p:blipFill>
        <p:spPr>
          <a:xfrm>
            <a:off x="4583832" y="1904429"/>
            <a:ext cx="7403844" cy="4803006"/>
          </a:xfrm>
          <a:prstGeom prst="rect">
            <a:avLst/>
          </a:prstGeom>
        </p:spPr>
      </p:pic>
      <p:sp>
        <p:nvSpPr>
          <p:cNvPr id="7" name="Forme libre : forme 6">
            <a:extLst>
              <a:ext uri="{FF2B5EF4-FFF2-40B4-BE49-F238E27FC236}">
                <a16:creationId xmlns:a16="http://schemas.microsoft.com/office/drawing/2014/main" id="{9EFF9E37-87DD-3E46-59BD-46CE1A4A65FB}"/>
              </a:ext>
            </a:extLst>
          </p:cNvPr>
          <p:cNvSpPr/>
          <p:nvPr/>
        </p:nvSpPr>
        <p:spPr>
          <a:xfrm>
            <a:off x="7810500" y="4562475"/>
            <a:ext cx="1485900" cy="933450"/>
          </a:xfrm>
          <a:custGeom>
            <a:avLst/>
            <a:gdLst>
              <a:gd name="connsiteX0" fmla="*/ 0 w 1485900"/>
              <a:gd name="connsiteY0" fmla="*/ 0 h 933450"/>
              <a:gd name="connsiteX1" fmla="*/ 733425 w 1485900"/>
              <a:gd name="connsiteY1" fmla="*/ 276225 h 933450"/>
              <a:gd name="connsiteX2" fmla="*/ 1314450 w 1485900"/>
              <a:gd name="connsiteY2" fmla="*/ 542925 h 933450"/>
              <a:gd name="connsiteX3" fmla="*/ 1485900 w 1485900"/>
              <a:gd name="connsiteY3" fmla="*/ 933450 h 933450"/>
            </a:gdLst>
            <a:ahLst/>
            <a:cxnLst>
              <a:cxn ang="0">
                <a:pos x="connsiteX0" y="connsiteY0"/>
              </a:cxn>
              <a:cxn ang="0">
                <a:pos x="connsiteX1" y="connsiteY1"/>
              </a:cxn>
              <a:cxn ang="0">
                <a:pos x="connsiteX2" y="connsiteY2"/>
              </a:cxn>
              <a:cxn ang="0">
                <a:pos x="connsiteX3" y="connsiteY3"/>
              </a:cxn>
            </a:cxnLst>
            <a:rect l="l" t="t" r="r" b="b"/>
            <a:pathLst>
              <a:path w="1485900" h="933450">
                <a:moveTo>
                  <a:pt x="0" y="0"/>
                </a:moveTo>
                <a:cubicBezTo>
                  <a:pt x="257175" y="92869"/>
                  <a:pt x="514350" y="185738"/>
                  <a:pt x="733425" y="276225"/>
                </a:cubicBezTo>
                <a:cubicBezTo>
                  <a:pt x="952500" y="366713"/>
                  <a:pt x="1189038" y="433388"/>
                  <a:pt x="1314450" y="542925"/>
                </a:cubicBezTo>
                <a:cubicBezTo>
                  <a:pt x="1439862" y="652462"/>
                  <a:pt x="1462881" y="792956"/>
                  <a:pt x="1485900" y="933450"/>
                </a:cubicBezTo>
              </a:path>
            </a:pathLst>
          </a:custGeom>
          <a:noFill/>
          <a:ln w="76200">
            <a:solidFill>
              <a:schemeClr val="accent5">
                <a:lumMod val="60000"/>
                <a:lumOff val="4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AA1A57BC-A5C0-A569-C195-EFAA24641281}"/>
              </a:ext>
            </a:extLst>
          </p:cNvPr>
          <p:cNvSpPr/>
          <p:nvPr/>
        </p:nvSpPr>
        <p:spPr>
          <a:xfrm rot="12070957">
            <a:off x="6345817" y="2387436"/>
            <a:ext cx="1683919" cy="974873"/>
          </a:xfrm>
          <a:custGeom>
            <a:avLst/>
            <a:gdLst>
              <a:gd name="connsiteX0" fmla="*/ 0 w 1485900"/>
              <a:gd name="connsiteY0" fmla="*/ 0 h 933450"/>
              <a:gd name="connsiteX1" fmla="*/ 733425 w 1485900"/>
              <a:gd name="connsiteY1" fmla="*/ 276225 h 933450"/>
              <a:gd name="connsiteX2" fmla="*/ 1314450 w 1485900"/>
              <a:gd name="connsiteY2" fmla="*/ 542925 h 933450"/>
              <a:gd name="connsiteX3" fmla="*/ 1485900 w 1485900"/>
              <a:gd name="connsiteY3" fmla="*/ 933450 h 933450"/>
            </a:gdLst>
            <a:ahLst/>
            <a:cxnLst>
              <a:cxn ang="0">
                <a:pos x="connsiteX0" y="connsiteY0"/>
              </a:cxn>
              <a:cxn ang="0">
                <a:pos x="connsiteX1" y="connsiteY1"/>
              </a:cxn>
              <a:cxn ang="0">
                <a:pos x="connsiteX2" y="connsiteY2"/>
              </a:cxn>
              <a:cxn ang="0">
                <a:pos x="connsiteX3" y="connsiteY3"/>
              </a:cxn>
            </a:cxnLst>
            <a:rect l="l" t="t" r="r" b="b"/>
            <a:pathLst>
              <a:path w="1485900" h="933450">
                <a:moveTo>
                  <a:pt x="0" y="0"/>
                </a:moveTo>
                <a:cubicBezTo>
                  <a:pt x="257175" y="92869"/>
                  <a:pt x="514350" y="185738"/>
                  <a:pt x="733425" y="276225"/>
                </a:cubicBezTo>
                <a:cubicBezTo>
                  <a:pt x="952500" y="366713"/>
                  <a:pt x="1189038" y="433388"/>
                  <a:pt x="1314450" y="542925"/>
                </a:cubicBezTo>
                <a:cubicBezTo>
                  <a:pt x="1439862" y="652462"/>
                  <a:pt x="1462881" y="792956"/>
                  <a:pt x="1485900" y="933450"/>
                </a:cubicBezTo>
              </a:path>
            </a:pathLst>
          </a:custGeom>
          <a:noFill/>
          <a:ln w="76200">
            <a:solidFill>
              <a:schemeClr val="accent5">
                <a:lumMod val="60000"/>
                <a:lumOff val="4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descr="Une image contenant vélo, symbole, Graphique, logo&#10;&#10;Description générée automatiquement">
            <a:extLst>
              <a:ext uri="{FF2B5EF4-FFF2-40B4-BE49-F238E27FC236}">
                <a16:creationId xmlns:a16="http://schemas.microsoft.com/office/drawing/2014/main" id="{A4A5EA06-9F42-970C-4646-CB9C94551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959" y="1002955"/>
            <a:ext cx="719328" cy="719328"/>
          </a:xfrm>
          <a:prstGeom prst="rect">
            <a:avLst/>
          </a:prstGeom>
        </p:spPr>
      </p:pic>
      <p:pic>
        <p:nvPicPr>
          <p:cNvPr id="12" name="Image 11" descr="Une image contenant vélo, symbole, Cadre de vélo&#10;&#10;Description générée automatiquement">
            <a:extLst>
              <a:ext uri="{FF2B5EF4-FFF2-40B4-BE49-F238E27FC236}">
                <a16:creationId xmlns:a16="http://schemas.microsoft.com/office/drawing/2014/main" id="{CCA81ECD-8072-9208-8A2A-3718D959A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0973" y="1002955"/>
            <a:ext cx="719328" cy="719328"/>
          </a:xfrm>
          <a:prstGeom prst="rect">
            <a:avLst/>
          </a:prstGeom>
        </p:spPr>
      </p:pic>
      <p:pic>
        <p:nvPicPr>
          <p:cNvPr id="14" name="Image 13" descr="Une image contenant symbole, logo, jaune, conception&#10;&#10;Description générée automatiquement">
            <a:extLst>
              <a:ext uri="{FF2B5EF4-FFF2-40B4-BE49-F238E27FC236}">
                <a16:creationId xmlns:a16="http://schemas.microsoft.com/office/drawing/2014/main" id="{702849C8-F18D-D384-C622-9AFDF694B5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987" y="1002955"/>
            <a:ext cx="719328" cy="719328"/>
          </a:xfrm>
          <a:prstGeom prst="rect">
            <a:avLst/>
          </a:prstGeom>
        </p:spPr>
      </p:pic>
      <p:pic>
        <p:nvPicPr>
          <p:cNvPr id="16" name="Image 15" descr="Une image contenant symbole, Graphique, clipart, logo&#10;&#10;Description générée automatiquement">
            <a:extLst>
              <a:ext uri="{FF2B5EF4-FFF2-40B4-BE49-F238E27FC236}">
                <a16:creationId xmlns:a16="http://schemas.microsoft.com/office/drawing/2014/main" id="{DB0C563E-D41C-45C0-709A-09C7A6C2CF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3577" y="1002955"/>
            <a:ext cx="719328" cy="719328"/>
          </a:xfrm>
          <a:prstGeom prst="rect">
            <a:avLst/>
          </a:prstGeom>
        </p:spPr>
      </p:pic>
      <p:pic>
        <p:nvPicPr>
          <p:cNvPr id="18" name="Image 17" descr="Une image contenant Graphique, symbole, logo, clipart&#10;&#10;Description générée automatiquement">
            <a:extLst>
              <a:ext uri="{FF2B5EF4-FFF2-40B4-BE49-F238E27FC236}">
                <a16:creationId xmlns:a16="http://schemas.microsoft.com/office/drawing/2014/main" id="{F6E2ADE7-6A4F-F90F-AE8D-96F372FB04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4167" y="1002411"/>
            <a:ext cx="719328" cy="719328"/>
          </a:xfrm>
          <a:prstGeom prst="rect">
            <a:avLst/>
          </a:prstGeom>
        </p:spPr>
      </p:pic>
      <p:pic>
        <p:nvPicPr>
          <p:cNvPr id="20" name="Image 19" descr="Une image contenant symbole, logo, Police, Graphique&#10;&#10;Description générée automatiquement">
            <a:extLst>
              <a:ext uri="{FF2B5EF4-FFF2-40B4-BE49-F238E27FC236}">
                <a16:creationId xmlns:a16="http://schemas.microsoft.com/office/drawing/2014/main" id="{74050841-9BDE-0386-D3D6-97C750E74D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1214" y="1002411"/>
            <a:ext cx="719328" cy="719328"/>
          </a:xfrm>
          <a:prstGeom prst="rect">
            <a:avLst/>
          </a:prstGeom>
        </p:spPr>
      </p:pic>
    </p:spTree>
    <p:extLst>
      <p:ext uri="{BB962C8B-B14F-4D97-AF65-F5344CB8AC3E}">
        <p14:creationId xmlns:p14="http://schemas.microsoft.com/office/powerpoint/2010/main" val="3676236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7D34EF7-4921-43E6-8F97-EB88A3A8F9D8}"/>
              </a:ext>
            </a:extLst>
          </p:cNvPr>
          <p:cNvSpPr>
            <a:spLocks noGrp="1"/>
          </p:cNvSpPr>
          <p:nvPr>
            <p:ph type="sldNum" sz="quarter" idx="7"/>
          </p:nvPr>
        </p:nvSpPr>
        <p:spPr/>
        <p:txBody>
          <a:bodyPr/>
          <a:lstStyle/>
          <a:p>
            <a:fld id="{B6F15528-21DE-4FAA-801E-634DDDAF4B2B}" type="slidenum">
              <a:rPr lang="fr-BE" smtClean="0"/>
              <a:pPr/>
              <a:t>72</a:t>
            </a:fld>
            <a:endParaRPr lang="fr-BE"/>
          </a:p>
        </p:txBody>
      </p:sp>
      <p:sp>
        <p:nvSpPr>
          <p:cNvPr id="4" name="Titre 3">
            <a:extLst>
              <a:ext uri="{FF2B5EF4-FFF2-40B4-BE49-F238E27FC236}">
                <a16:creationId xmlns:a16="http://schemas.microsoft.com/office/drawing/2014/main" id="{3AB5081A-B046-4522-9A5A-EC8B89D4C12C}"/>
              </a:ext>
            </a:extLst>
          </p:cNvPr>
          <p:cNvSpPr>
            <a:spLocks noGrp="1"/>
          </p:cNvSpPr>
          <p:nvPr>
            <p:ph type="title"/>
          </p:nvPr>
        </p:nvSpPr>
        <p:spPr/>
        <p:txBody>
          <a:bodyPr/>
          <a:lstStyle/>
          <a:p>
            <a:r>
              <a:rPr lang="fr-FR" dirty="0" err="1"/>
              <a:t>Anbringungsvorschlag</a:t>
            </a:r>
            <a:r>
              <a:rPr lang="fr-FR" dirty="0"/>
              <a:t> </a:t>
            </a:r>
            <a:r>
              <a:rPr lang="fr-FR" dirty="0" err="1"/>
              <a:t>eines</a:t>
            </a:r>
            <a:r>
              <a:rPr lang="fr-FR" dirty="0"/>
              <a:t> </a:t>
            </a:r>
            <a:r>
              <a:rPr lang="fr-FR" dirty="0" err="1"/>
              <a:t>Mobipunktes</a:t>
            </a:r>
            <a:endParaRPr lang="fr-BE" dirty="0"/>
          </a:p>
        </p:txBody>
      </p:sp>
      <p:pic>
        <p:nvPicPr>
          <p:cNvPr id="8" name="Image 7">
            <a:extLst>
              <a:ext uri="{FF2B5EF4-FFF2-40B4-BE49-F238E27FC236}">
                <a16:creationId xmlns:a16="http://schemas.microsoft.com/office/drawing/2014/main" id="{B3E3896A-3544-C76B-9D38-542323F077FA}"/>
              </a:ext>
            </a:extLst>
          </p:cNvPr>
          <p:cNvPicPr>
            <a:picLocks noGrp="1" noRot="1" noChangeAspect="1" noMove="1" noResize="1" noEditPoints="1" noAdjustHandles="1" noChangeArrowheads="1" noChangeShapeType="1" noCrop="1"/>
          </p:cNvPicPr>
          <p:nvPr/>
        </p:nvPicPr>
        <p:blipFill rotWithShape="1">
          <a:blip r:embed="rId3">
            <a:alphaModFix amt="75000"/>
            <a:extLst>
              <a:ext uri="{BEBA8EAE-BF5A-486C-A8C5-ECC9F3942E4B}">
                <a14:imgProps xmlns:a14="http://schemas.microsoft.com/office/drawing/2010/main">
                  <a14:imgLayer r:embed="rId4">
                    <a14:imgEffect>
                      <a14:saturation sat="66000"/>
                    </a14:imgEffect>
                  </a14:imgLayer>
                </a14:imgProps>
              </a:ext>
            </a:extLst>
          </a:blip>
          <a:srcRect t="6862"/>
          <a:stretch/>
        </p:blipFill>
        <p:spPr>
          <a:xfrm>
            <a:off x="496342" y="1350892"/>
            <a:ext cx="11199315" cy="4886420"/>
          </a:xfrm>
          <a:prstGeom prst="rect">
            <a:avLst/>
          </a:prstGeom>
        </p:spPr>
      </p:pic>
      <p:sp>
        <p:nvSpPr>
          <p:cNvPr id="10" name="Forme libre : forme 9">
            <a:extLst>
              <a:ext uri="{FF2B5EF4-FFF2-40B4-BE49-F238E27FC236}">
                <a16:creationId xmlns:a16="http://schemas.microsoft.com/office/drawing/2014/main" id="{BE7FC654-49C2-8C8C-BD0F-9BC41C38800D}"/>
              </a:ext>
            </a:extLst>
          </p:cNvPr>
          <p:cNvSpPr/>
          <p:nvPr/>
        </p:nvSpPr>
        <p:spPr>
          <a:xfrm>
            <a:off x="2885182" y="3149061"/>
            <a:ext cx="1247775" cy="285750"/>
          </a:xfrm>
          <a:custGeom>
            <a:avLst/>
            <a:gdLst>
              <a:gd name="connsiteX0" fmla="*/ 0 w 1247775"/>
              <a:gd name="connsiteY0" fmla="*/ 193675 h 285750"/>
              <a:gd name="connsiteX1" fmla="*/ 88900 w 1247775"/>
              <a:gd name="connsiteY1" fmla="*/ 285750 h 285750"/>
              <a:gd name="connsiteX2" fmla="*/ 1168400 w 1247775"/>
              <a:gd name="connsiteY2" fmla="*/ 127000 h 285750"/>
              <a:gd name="connsiteX3" fmla="*/ 1247775 w 1247775"/>
              <a:gd name="connsiteY3" fmla="*/ 0 h 285750"/>
              <a:gd name="connsiteX4" fmla="*/ 0 w 1247775"/>
              <a:gd name="connsiteY4" fmla="*/ 1936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5" h="285750">
                <a:moveTo>
                  <a:pt x="0" y="193675"/>
                </a:moveTo>
                <a:lnTo>
                  <a:pt x="88900" y="285750"/>
                </a:lnTo>
                <a:lnTo>
                  <a:pt x="1168400" y="127000"/>
                </a:lnTo>
                <a:lnTo>
                  <a:pt x="1247775" y="0"/>
                </a:lnTo>
                <a:lnTo>
                  <a:pt x="0" y="193675"/>
                </a:lnTo>
                <a:close/>
              </a:path>
            </a:pathLst>
          </a:cu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0785B877-2110-F683-1837-27D7E49EA8E6}"/>
              </a:ext>
            </a:extLst>
          </p:cNvPr>
          <p:cNvSpPr/>
          <p:nvPr/>
        </p:nvSpPr>
        <p:spPr>
          <a:xfrm>
            <a:off x="4247257" y="2475326"/>
            <a:ext cx="1691640" cy="365760"/>
          </a:xfrm>
          <a:custGeom>
            <a:avLst/>
            <a:gdLst>
              <a:gd name="connsiteX0" fmla="*/ 0 w 1691640"/>
              <a:gd name="connsiteY0" fmla="*/ 365760 h 365760"/>
              <a:gd name="connsiteX1" fmla="*/ 121920 w 1691640"/>
              <a:gd name="connsiteY1" fmla="*/ 243840 h 365760"/>
              <a:gd name="connsiteX2" fmla="*/ 1684020 w 1691640"/>
              <a:gd name="connsiteY2" fmla="*/ 0 h 365760"/>
              <a:gd name="connsiteX3" fmla="*/ 1691640 w 1691640"/>
              <a:gd name="connsiteY3" fmla="*/ 76200 h 365760"/>
              <a:gd name="connsiteX4" fmla="*/ 1577340 w 1691640"/>
              <a:gd name="connsiteY4" fmla="*/ 144780 h 365760"/>
              <a:gd name="connsiteX5" fmla="*/ 0 w 1691640"/>
              <a:gd name="connsiteY5" fmla="*/ 365760 h 365760"/>
              <a:gd name="connsiteX0" fmla="*/ 0 w 1691640"/>
              <a:gd name="connsiteY0" fmla="*/ 365760 h 365760"/>
              <a:gd name="connsiteX1" fmla="*/ 121920 w 1691640"/>
              <a:gd name="connsiteY1" fmla="*/ 243840 h 365760"/>
              <a:gd name="connsiteX2" fmla="*/ 1684020 w 1691640"/>
              <a:gd name="connsiteY2" fmla="*/ 0 h 365760"/>
              <a:gd name="connsiteX3" fmla="*/ 1691640 w 1691640"/>
              <a:gd name="connsiteY3" fmla="*/ 76200 h 365760"/>
              <a:gd name="connsiteX4" fmla="*/ 1563052 w 1691640"/>
              <a:gd name="connsiteY4" fmla="*/ 135255 h 365760"/>
              <a:gd name="connsiteX5" fmla="*/ 0 w 1691640"/>
              <a:gd name="connsiteY5" fmla="*/ 36576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640" h="365760">
                <a:moveTo>
                  <a:pt x="0" y="365760"/>
                </a:moveTo>
                <a:lnTo>
                  <a:pt x="121920" y="243840"/>
                </a:lnTo>
                <a:lnTo>
                  <a:pt x="1684020" y="0"/>
                </a:lnTo>
                <a:lnTo>
                  <a:pt x="1691640" y="76200"/>
                </a:lnTo>
                <a:lnTo>
                  <a:pt x="1563052" y="135255"/>
                </a:lnTo>
                <a:lnTo>
                  <a:pt x="0" y="365760"/>
                </a:lnTo>
                <a:close/>
              </a:path>
            </a:pathLst>
          </a:cu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DAAC3E05-B469-A27A-0DC2-B84A34764733}"/>
              </a:ext>
            </a:extLst>
          </p:cNvPr>
          <p:cNvSpPr/>
          <p:nvPr/>
        </p:nvSpPr>
        <p:spPr>
          <a:xfrm>
            <a:off x="4370065" y="2639278"/>
            <a:ext cx="57600" cy="57600"/>
          </a:xfrm>
          <a:prstGeom prst="ellipse">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 forme 12">
            <a:extLst>
              <a:ext uri="{FF2B5EF4-FFF2-40B4-BE49-F238E27FC236}">
                <a16:creationId xmlns:a16="http://schemas.microsoft.com/office/drawing/2014/main" id="{2D4FB3F8-1373-B7D8-A2C6-F32638092D99}"/>
              </a:ext>
            </a:extLst>
          </p:cNvPr>
          <p:cNvSpPr/>
          <p:nvPr/>
        </p:nvSpPr>
        <p:spPr>
          <a:xfrm>
            <a:off x="6830436" y="2498186"/>
            <a:ext cx="2149793" cy="426720"/>
          </a:xfrm>
          <a:custGeom>
            <a:avLst/>
            <a:gdLst>
              <a:gd name="connsiteX0" fmla="*/ 0 w 2164080"/>
              <a:gd name="connsiteY0" fmla="*/ 335280 h 426720"/>
              <a:gd name="connsiteX1" fmla="*/ 152400 w 2164080"/>
              <a:gd name="connsiteY1" fmla="*/ 426720 h 426720"/>
              <a:gd name="connsiteX2" fmla="*/ 2164080 w 2164080"/>
              <a:gd name="connsiteY2" fmla="*/ 99060 h 426720"/>
              <a:gd name="connsiteX3" fmla="*/ 2133600 w 2164080"/>
              <a:gd name="connsiteY3" fmla="*/ 0 h 426720"/>
              <a:gd name="connsiteX4" fmla="*/ 0 w 2164080"/>
              <a:gd name="connsiteY4" fmla="*/ 335280 h 426720"/>
              <a:gd name="connsiteX0" fmla="*/ 0 w 2149793"/>
              <a:gd name="connsiteY0" fmla="*/ 335280 h 426720"/>
              <a:gd name="connsiteX1" fmla="*/ 152400 w 2149793"/>
              <a:gd name="connsiteY1" fmla="*/ 426720 h 426720"/>
              <a:gd name="connsiteX2" fmla="*/ 2149793 w 2149793"/>
              <a:gd name="connsiteY2" fmla="*/ 108585 h 426720"/>
              <a:gd name="connsiteX3" fmla="*/ 2133600 w 2149793"/>
              <a:gd name="connsiteY3" fmla="*/ 0 h 426720"/>
              <a:gd name="connsiteX4" fmla="*/ 0 w 2149793"/>
              <a:gd name="connsiteY4" fmla="*/ 335280 h 42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793" h="426720">
                <a:moveTo>
                  <a:pt x="0" y="335280"/>
                </a:moveTo>
                <a:lnTo>
                  <a:pt x="152400" y="426720"/>
                </a:lnTo>
                <a:lnTo>
                  <a:pt x="2149793" y="108585"/>
                </a:lnTo>
                <a:lnTo>
                  <a:pt x="2133600" y="0"/>
                </a:lnTo>
                <a:lnTo>
                  <a:pt x="0" y="335280"/>
                </a:lnTo>
                <a:close/>
              </a:path>
            </a:pathLst>
          </a:cu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Ellipse 13">
            <a:extLst>
              <a:ext uri="{FF2B5EF4-FFF2-40B4-BE49-F238E27FC236}">
                <a16:creationId xmlns:a16="http://schemas.microsoft.com/office/drawing/2014/main" id="{F5D8CB0B-687B-40B7-09EB-D5926F2A7749}"/>
              </a:ext>
            </a:extLst>
          </p:cNvPr>
          <p:cNvSpPr/>
          <p:nvPr/>
        </p:nvSpPr>
        <p:spPr>
          <a:xfrm>
            <a:off x="8240489" y="2727989"/>
            <a:ext cx="57600" cy="57600"/>
          </a:xfrm>
          <a:prstGeom prst="ellipse">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1C7C97E7-D19C-93AA-8B5D-175CFE46C986}"/>
              </a:ext>
            </a:extLst>
          </p:cNvPr>
          <p:cNvSpPr/>
          <p:nvPr/>
        </p:nvSpPr>
        <p:spPr>
          <a:xfrm>
            <a:off x="7664425" y="2812286"/>
            <a:ext cx="57600" cy="57600"/>
          </a:xfrm>
          <a:prstGeom prst="ellipse">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Arc plein 15">
            <a:extLst>
              <a:ext uri="{FF2B5EF4-FFF2-40B4-BE49-F238E27FC236}">
                <a16:creationId xmlns:a16="http://schemas.microsoft.com/office/drawing/2014/main" id="{B2090368-CF44-C50D-00BB-691454EBD0B1}"/>
              </a:ext>
            </a:extLst>
          </p:cNvPr>
          <p:cNvSpPr/>
          <p:nvPr/>
        </p:nvSpPr>
        <p:spPr>
          <a:xfrm rot="4843935">
            <a:off x="4311427" y="3237725"/>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Arc plein 18">
            <a:extLst>
              <a:ext uri="{FF2B5EF4-FFF2-40B4-BE49-F238E27FC236}">
                <a16:creationId xmlns:a16="http://schemas.microsoft.com/office/drawing/2014/main" id="{CE3BB519-C118-6CAC-E8C9-1A98281C42D6}"/>
              </a:ext>
            </a:extLst>
          </p:cNvPr>
          <p:cNvSpPr/>
          <p:nvPr/>
        </p:nvSpPr>
        <p:spPr>
          <a:xfrm rot="4843935">
            <a:off x="4267284" y="3242800"/>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0" name="Arc plein 19">
            <a:extLst>
              <a:ext uri="{FF2B5EF4-FFF2-40B4-BE49-F238E27FC236}">
                <a16:creationId xmlns:a16="http://schemas.microsoft.com/office/drawing/2014/main" id="{F3DB40D5-38F7-BBC8-ED68-22EC0C041D98}"/>
              </a:ext>
            </a:extLst>
          </p:cNvPr>
          <p:cNvSpPr/>
          <p:nvPr/>
        </p:nvSpPr>
        <p:spPr>
          <a:xfrm rot="4843935">
            <a:off x="4223143" y="3247109"/>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Forme libre : forme 24">
            <a:extLst>
              <a:ext uri="{FF2B5EF4-FFF2-40B4-BE49-F238E27FC236}">
                <a16:creationId xmlns:a16="http://schemas.microsoft.com/office/drawing/2014/main" id="{48BDFAA6-C27C-9CEF-F4AE-952249089527}"/>
              </a:ext>
            </a:extLst>
          </p:cNvPr>
          <p:cNvSpPr/>
          <p:nvPr/>
        </p:nvSpPr>
        <p:spPr>
          <a:xfrm>
            <a:off x="5111719" y="2923491"/>
            <a:ext cx="484446" cy="695711"/>
          </a:xfrm>
          <a:custGeom>
            <a:avLst/>
            <a:gdLst>
              <a:gd name="connsiteX0" fmla="*/ 483327 w 483811"/>
              <a:gd name="connsiteY0" fmla="*/ 3320 h 695711"/>
              <a:gd name="connsiteX1" fmla="*/ 202339 w 483811"/>
              <a:gd name="connsiteY1" fmla="*/ 36658 h 695711"/>
              <a:gd name="connsiteX2" fmla="*/ 11839 w 483811"/>
              <a:gd name="connsiteY2" fmla="*/ 98570 h 695711"/>
              <a:gd name="connsiteX3" fmla="*/ 54702 w 483811"/>
              <a:gd name="connsiteY3" fmla="*/ 317645 h 695711"/>
              <a:gd name="connsiteX4" fmla="*/ 335689 w 483811"/>
              <a:gd name="connsiteY4" fmla="*/ 689120 h 695711"/>
              <a:gd name="connsiteX5" fmla="*/ 311877 w 483811"/>
              <a:gd name="connsiteY5" fmla="*/ 555770 h 695711"/>
              <a:gd name="connsiteX6" fmla="*/ 259489 w 483811"/>
              <a:gd name="connsiteY6" fmla="*/ 560533 h 695711"/>
              <a:gd name="connsiteX7" fmla="*/ 221389 w 483811"/>
              <a:gd name="connsiteY7" fmla="*/ 317645 h 695711"/>
              <a:gd name="connsiteX8" fmla="*/ 269014 w 483811"/>
              <a:gd name="connsiteY8" fmla="*/ 117620 h 695711"/>
              <a:gd name="connsiteX9" fmla="*/ 483327 w 483811"/>
              <a:gd name="connsiteY9" fmla="*/ 3320 h 695711"/>
              <a:gd name="connsiteX0" fmla="*/ 483327 w 483816"/>
              <a:gd name="connsiteY0" fmla="*/ 3320 h 695711"/>
              <a:gd name="connsiteX1" fmla="*/ 202339 w 483816"/>
              <a:gd name="connsiteY1" fmla="*/ 36658 h 695711"/>
              <a:gd name="connsiteX2" fmla="*/ 11839 w 483816"/>
              <a:gd name="connsiteY2" fmla="*/ 98570 h 695711"/>
              <a:gd name="connsiteX3" fmla="*/ 54702 w 483816"/>
              <a:gd name="connsiteY3" fmla="*/ 317645 h 695711"/>
              <a:gd name="connsiteX4" fmla="*/ 335689 w 483816"/>
              <a:gd name="connsiteY4" fmla="*/ 689120 h 695711"/>
              <a:gd name="connsiteX5" fmla="*/ 311877 w 483816"/>
              <a:gd name="connsiteY5" fmla="*/ 555770 h 695711"/>
              <a:gd name="connsiteX6" fmla="*/ 259489 w 483816"/>
              <a:gd name="connsiteY6" fmla="*/ 560533 h 695711"/>
              <a:gd name="connsiteX7" fmla="*/ 218214 w 483816"/>
              <a:gd name="connsiteY7" fmla="*/ 349395 h 695711"/>
              <a:gd name="connsiteX8" fmla="*/ 269014 w 483816"/>
              <a:gd name="connsiteY8" fmla="*/ 117620 h 695711"/>
              <a:gd name="connsiteX9" fmla="*/ 483327 w 483816"/>
              <a:gd name="connsiteY9" fmla="*/ 3320 h 695711"/>
              <a:gd name="connsiteX0" fmla="*/ 483327 w 484446"/>
              <a:gd name="connsiteY0" fmla="*/ 3320 h 695711"/>
              <a:gd name="connsiteX1" fmla="*/ 202339 w 484446"/>
              <a:gd name="connsiteY1" fmla="*/ 36658 h 695711"/>
              <a:gd name="connsiteX2" fmla="*/ 11839 w 484446"/>
              <a:gd name="connsiteY2" fmla="*/ 98570 h 695711"/>
              <a:gd name="connsiteX3" fmla="*/ 54702 w 484446"/>
              <a:gd name="connsiteY3" fmla="*/ 317645 h 695711"/>
              <a:gd name="connsiteX4" fmla="*/ 335689 w 484446"/>
              <a:gd name="connsiteY4" fmla="*/ 689120 h 695711"/>
              <a:gd name="connsiteX5" fmla="*/ 311877 w 484446"/>
              <a:gd name="connsiteY5" fmla="*/ 555770 h 695711"/>
              <a:gd name="connsiteX6" fmla="*/ 259489 w 484446"/>
              <a:gd name="connsiteY6" fmla="*/ 560533 h 695711"/>
              <a:gd name="connsiteX7" fmla="*/ 218214 w 484446"/>
              <a:gd name="connsiteY7" fmla="*/ 349395 h 695711"/>
              <a:gd name="connsiteX8" fmla="*/ 297589 w 484446"/>
              <a:gd name="connsiteY8" fmla="*/ 117620 h 695711"/>
              <a:gd name="connsiteX9" fmla="*/ 483327 w 484446"/>
              <a:gd name="connsiteY9" fmla="*/ 3320 h 695711"/>
              <a:gd name="connsiteX0" fmla="*/ 483327 w 484446"/>
              <a:gd name="connsiteY0" fmla="*/ 3320 h 695711"/>
              <a:gd name="connsiteX1" fmla="*/ 202339 w 484446"/>
              <a:gd name="connsiteY1" fmla="*/ 36658 h 695711"/>
              <a:gd name="connsiteX2" fmla="*/ 11839 w 484446"/>
              <a:gd name="connsiteY2" fmla="*/ 98570 h 695711"/>
              <a:gd name="connsiteX3" fmla="*/ 54702 w 484446"/>
              <a:gd name="connsiteY3" fmla="*/ 317645 h 695711"/>
              <a:gd name="connsiteX4" fmla="*/ 335689 w 484446"/>
              <a:gd name="connsiteY4" fmla="*/ 689120 h 695711"/>
              <a:gd name="connsiteX5" fmla="*/ 311877 w 484446"/>
              <a:gd name="connsiteY5" fmla="*/ 555770 h 695711"/>
              <a:gd name="connsiteX6" fmla="*/ 259489 w 484446"/>
              <a:gd name="connsiteY6" fmla="*/ 560533 h 695711"/>
              <a:gd name="connsiteX7" fmla="*/ 218214 w 484446"/>
              <a:gd name="connsiteY7" fmla="*/ 349395 h 695711"/>
              <a:gd name="connsiteX8" fmla="*/ 297589 w 484446"/>
              <a:gd name="connsiteY8" fmla="*/ 117620 h 695711"/>
              <a:gd name="connsiteX9" fmla="*/ 483327 w 484446"/>
              <a:gd name="connsiteY9" fmla="*/ 3320 h 69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446" h="695711">
                <a:moveTo>
                  <a:pt x="483327" y="3320"/>
                </a:moveTo>
                <a:cubicBezTo>
                  <a:pt x="467452" y="-10174"/>
                  <a:pt x="280920" y="20783"/>
                  <a:pt x="202339" y="36658"/>
                </a:cubicBezTo>
                <a:cubicBezTo>
                  <a:pt x="123758" y="52533"/>
                  <a:pt x="36445" y="51739"/>
                  <a:pt x="11839" y="98570"/>
                </a:cubicBezTo>
                <a:cubicBezTo>
                  <a:pt x="-12767" y="145401"/>
                  <a:pt x="727" y="219220"/>
                  <a:pt x="54702" y="317645"/>
                </a:cubicBezTo>
                <a:cubicBezTo>
                  <a:pt x="108677" y="416070"/>
                  <a:pt x="292827" y="649433"/>
                  <a:pt x="335689" y="689120"/>
                </a:cubicBezTo>
                <a:cubicBezTo>
                  <a:pt x="378551" y="728807"/>
                  <a:pt x="324577" y="577201"/>
                  <a:pt x="311877" y="555770"/>
                </a:cubicBezTo>
                <a:cubicBezTo>
                  <a:pt x="299177" y="534339"/>
                  <a:pt x="275100" y="594929"/>
                  <a:pt x="259489" y="560533"/>
                </a:cubicBezTo>
                <a:cubicBezTo>
                  <a:pt x="243878" y="526137"/>
                  <a:pt x="216627" y="423214"/>
                  <a:pt x="218214" y="349395"/>
                </a:cubicBezTo>
                <a:cubicBezTo>
                  <a:pt x="219801" y="275576"/>
                  <a:pt x="253404" y="175299"/>
                  <a:pt x="297589" y="117620"/>
                </a:cubicBezTo>
                <a:cubicBezTo>
                  <a:pt x="341775" y="59941"/>
                  <a:pt x="499202" y="16814"/>
                  <a:pt x="483327" y="3320"/>
                </a:cubicBezTo>
                <a:close/>
              </a:path>
            </a:pathLst>
          </a:custGeom>
          <a:solidFill>
            <a:schemeClr val="accent2">
              <a:lumMod val="60000"/>
              <a:lumOff val="40000"/>
              <a:alpha val="5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fr-BE" sz="1800"/>
          </a:p>
        </p:txBody>
      </p:sp>
      <p:sp>
        <p:nvSpPr>
          <p:cNvPr id="26" name="Forme libre : forme 25">
            <a:extLst>
              <a:ext uri="{FF2B5EF4-FFF2-40B4-BE49-F238E27FC236}">
                <a16:creationId xmlns:a16="http://schemas.microsoft.com/office/drawing/2014/main" id="{F7709155-5445-9D41-F0B7-E302B3910EE1}"/>
              </a:ext>
            </a:extLst>
          </p:cNvPr>
          <p:cNvSpPr/>
          <p:nvPr/>
        </p:nvSpPr>
        <p:spPr>
          <a:xfrm>
            <a:off x="4386050" y="3089499"/>
            <a:ext cx="547401" cy="190602"/>
          </a:xfrm>
          <a:custGeom>
            <a:avLst/>
            <a:gdLst>
              <a:gd name="connsiteX0" fmla="*/ 571 w 565656"/>
              <a:gd name="connsiteY0" fmla="*/ 44566 h 211731"/>
              <a:gd name="connsiteX1" fmla="*/ 229171 w 565656"/>
              <a:gd name="connsiteY1" fmla="*/ 12816 h 211731"/>
              <a:gd name="connsiteX2" fmla="*/ 356171 w 565656"/>
              <a:gd name="connsiteY2" fmla="*/ 15991 h 211731"/>
              <a:gd name="connsiteX3" fmla="*/ 549846 w 565656"/>
              <a:gd name="connsiteY3" fmla="*/ 200141 h 211731"/>
              <a:gd name="connsiteX4" fmla="*/ 511746 w 565656"/>
              <a:gd name="connsiteY4" fmla="*/ 174741 h 211731"/>
              <a:gd name="connsiteX5" fmla="*/ 175196 w 565656"/>
              <a:gd name="connsiteY5" fmla="*/ 28691 h 211731"/>
              <a:gd name="connsiteX6" fmla="*/ 571 w 565656"/>
              <a:gd name="connsiteY6" fmla="*/ 44566 h 211731"/>
              <a:gd name="connsiteX0" fmla="*/ 571 w 558254"/>
              <a:gd name="connsiteY0" fmla="*/ 43874 h 204062"/>
              <a:gd name="connsiteX1" fmla="*/ 229171 w 558254"/>
              <a:gd name="connsiteY1" fmla="*/ 12124 h 204062"/>
              <a:gd name="connsiteX2" fmla="*/ 356171 w 558254"/>
              <a:gd name="connsiteY2" fmla="*/ 15299 h 204062"/>
              <a:gd name="connsiteX3" fmla="*/ 537939 w 558254"/>
              <a:gd name="connsiteY3" fmla="*/ 189924 h 204062"/>
              <a:gd name="connsiteX4" fmla="*/ 511746 w 558254"/>
              <a:gd name="connsiteY4" fmla="*/ 174049 h 204062"/>
              <a:gd name="connsiteX5" fmla="*/ 175196 w 558254"/>
              <a:gd name="connsiteY5" fmla="*/ 27999 h 204062"/>
              <a:gd name="connsiteX6" fmla="*/ 571 w 558254"/>
              <a:gd name="connsiteY6" fmla="*/ 43874 h 204062"/>
              <a:gd name="connsiteX0" fmla="*/ 562 w 551936"/>
              <a:gd name="connsiteY0" fmla="*/ 43874 h 201547"/>
              <a:gd name="connsiteX1" fmla="*/ 229162 w 551936"/>
              <a:gd name="connsiteY1" fmla="*/ 12124 h 201547"/>
              <a:gd name="connsiteX2" fmla="*/ 356162 w 551936"/>
              <a:gd name="connsiteY2" fmla="*/ 15299 h 201547"/>
              <a:gd name="connsiteX3" fmla="*/ 537930 w 551936"/>
              <a:gd name="connsiteY3" fmla="*/ 189924 h 201547"/>
              <a:gd name="connsiteX4" fmla="*/ 497450 w 551936"/>
              <a:gd name="connsiteY4" fmla="*/ 166906 h 201547"/>
              <a:gd name="connsiteX5" fmla="*/ 175187 w 551936"/>
              <a:gd name="connsiteY5" fmla="*/ 27999 h 201547"/>
              <a:gd name="connsiteX6" fmla="*/ 562 w 551936"/>
              <a:gd name="connsiteY6" fmla="*/ 43874 h 201547"/>
              <a:gd name="connsiteX0" fmla="*/ 562 w 547579"/>
              <a:gd name="connsiteY0" fmla="*/ 32095 h 188006"/>
              <a:gd name="connsiteX1" fmla="*/ 229162 w 547579"/>
              <a:gd name="connsiteY1" fmla="*/ 345 h 188006"/>
              <a:gd name="connsiteX2" fmla="*/ 415693 w 547579"/>
              <a:gd name="connsiteY2" fmla="*/ 27332 h 188006"/>
              <a:gd name="connsiteX3" fmla="*/ 537930 w 547579"/>
              <a:gd name="connsiteY3" fmla="*/ 178145 h 188006"/>
              <a:gd name="connsiteX4" fmla="*/ 497450 w 547579"/>
              <a:gd name="connsiteY4" fmla="*/ 155127 h 188006"/>
              <a:gd name="connsiteX5" fmla="*/ 175187 w 547579"/>
              <a:gd name="connsiteY5" fmla="*/ 16220 h 188006"/>
              <a:gd name="connsiteX6" fmla="*/ 562 w 547579"/>
              <a:gd name="connsiteY6" fmla="*/ 32095 h 188006"/>
              <a:gd name="connsiteX0" fmla="*/ 562 w 547058"/>
              <a:gd name="connsiteY0" fmla="*/ 34162 h 190602"/>
              <a:gd name="connsiteX1" fmla="*/ 229162 w 547058"/>
              <a:gd name="connsiteY1" fmla="*/ 2412 h 190602"/>
              <a:gd name="connsiteX2" fmla="*/ 422837 w 547058"/>
              <a:gd name="connsiteY2" fmla="*/ 22255 h 190602"/>
              <a:gd name="connsiteX3" fmla="*/ 537930 w 547058"/>
              <a:gd name="connsiteY3" fmla="*/ 180212 h 190602"/>
              <a:gd name="connsiteX4" fmla="*/ 497450 w 547058"/>
              <a:gd name="connsiteY4" fmla="*/ 157194 h 190602"/>
              <a:gd name="connsiteX5" fmla="*/ 175187 w 547058"/>
              <a:gd name="connsiteY5" fmla="*/ 18287 h 190602"/>
              <a:gd name="connsiteX6" fmla="*/ 562 w 547058"/>
              <a:gd name="connsiteY6" fmla="*/ 34162 h 190602"/>
              <a:gd name="connsiteX0" fmla="*/ 905 w 547401"/>
              <a:gd name="connsiteY0" fmla="*/ 34162 h 190602"/>
              <a:gd name="connsiteX1" fmla="*/ 229505 w 547401"/>
              <a:gd name="connsiteY1" fmla="*/ 2412 h 190602"/>
              <a:gd name="connsiteX2" fmla="*/ 423180 w 547401"/>
              <a:gd name="connsiteY2" fmla="*/ 22255 h 190602"/>
              <a:gd name="connsiteX3" fmla="*/ 538273 w 547401"/>
              <a:gd name="connsiteY3" fmla="*/ 180212 h 190602"/>
              <a:gd name="connsiteX4" fmla="*/ 497793 w 547401"/>
              <a:gd name="connsiteY4" fmla="*/ 157194 h 190602"/>
              <a:gd name="connsiteX5" fmla="*/ 163624 w 547401"/>
              <a:gd name="connsiteY5" fmla="*/ 25430 h 190602"/>
              <a:gd name="connsiteX6" fmla="*/ 905 w 547401"/>
              <a:gd name="connsiteY6" fmla="*/ 34162 h 19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01" h="190602">
                <a:moveTo>
                  <a:pt x="905" y="34162"/>
                </a:moveTo>
                <a:cubicBezTo>
                  <a:pt x="11885" y="30326"/>
                  <a:pt x="159126" y="4397"/>
                  <a:pt x="229505" y="2412"/>
                </a:cubicBezTo>
                <a:cubicBezTo>
                  <a:pt x="299884" y="427"/>
                  <a:pt x="371719" y="-7378"/>
                  <a:pt x="423180" y="22255"/>
                </a:cubicBezTo>
                <a:cubicBezTo>
                  <a:pt x="474641" y="51888"/>
                  <a:pt x="525838" y="157722"/>
                  <a:pt x="538273" y="180212"/>
                </a:cubicBezTo>
                <a:cubicBezTo>
                  <a:pt x="550708" y="202702"/>
                  <a:pt x="560235" y="185769"/>
                  <a:pt x="497793" y="157194"/>
                </a:cubicBezTo>
                <a:cubicBezTo>
                  <a:pt x="435351" y="128619"/>
                  <a:pt x="246439" y="45935"/>
                  <a:pt x="163624" y="25430"/>
                </a:cubicBezTo>
                <a:cubicBezTo>
                  <a:pt x="80809" y="4925"/>
                  <a:pt x="-10075" y="37998"/>
                  <a:pt x="905" y="34162"/>
                </a:cubicBezTo>
                <a:close/>
              </a:path>
            </a:pathLst>
          </a:custGeom>
          <a:solidFill>
            <a:schemeClr val="accent2">
              <a:lumMod val="60000"/>
              <a:lumOff val="40000"/>
              <a:alpha val="5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fr-BE" sz="1800"/>
          </a:p>
        </p:txBody>
      </p:sp>
      <p:sp>
        <p:nvSpPr>
          <p:cNvPr id="27" name="Forme libre : forme 26">
            <a:extLst>
              <a:ext uri="{FF2B5EF4-FFF2-40B4-BE49-F238E27FC236}">
                <a16:creationId xmlns:a16="http://schemas.microsoft.com/office/drawing/2014/main" id="{D0CA2BAF-6AFC-BE89-0013-247EC3A750EF}"/>
              </a:ext>
            </a:extLst>
          </p:cNvPr>
          <p:cNvSpPr/>
          <p:nvPr/>
        </p:nvSpPr>
        <p:spPr>
          <a:xfrm>
            <a:off x="2939157" y="2942686"/>
            <a:ext cx="387350" cy="146050"/>
          </a:xfrm>
          <a:custGeom>
            <a:avLst/>
            <a:gdLst>
              <a:gd name="connsiteX0" fmla="*/ 0 w 387350"/>
              <a:gd name="connsiteY0" fmla="*/ 57150 h 146050"/>
              <a:gd name="connsiteX1" fmla="*/ 12700 w 387350"/>
              <a:gd name="connsiteY1" fmla="*/ 146050 h 146050"/>
              <a:gd name="connsiteX2" fmla="*/ 196850 w 387350"/>
              <a:gd name="connsiteY2" fmla="*/ 114300 h 146050"/>
              <a:gd name="connsiteX3" fmla="*/ 387350 w 387350"/>
              <a:gd name="connsiteY3" fmla="*/ 88900 h 146050"/>
              <a:gd name="connsiteX4" fmla="*/ 361950 w 387350"/>
              <a:gd name="connsiteY4" fmla="*/ 0 h 146050"/>
              <a:gd name="connsiteX5" fmla="*/ 184150 w 387350"/>
              <a:gd name="connsiteY5" fmla="*/ 25400 h 146050"/>
              <a:gd name="connsiteX6" fmla="*/ 0 w 387350"/>
              <a:gd name="connsiteY6" fmla="*/ 571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350" h="146050">
                <a:moveTo>
                  <a:pt x="0" y="57150"/>
                </a:moveTo>
                <a:lnTo>
                  <a:pt x="12700" y="146050"/>
                </a:lnTo>
                <a:lnTo>
                  <a:pt x="196850" y="114300"/>
                </a:lnTo>
                <a:lnTo>
                  <a:pt x="387350" y="88900"/>
                </a:lnTo>
                <a:lnTo>
                  <a:pt x="361950" y="0"/>
                </a:lnTo>
                <a:lnTo>
                  <a:pt x="184150" y="25400"/>
                </a:lnTo>
                <a:lnTo>
                  <a:pt x="0" y="57150"/>
                </a:lnTo>
                <a:close/>
              </a:path>
            </a:pathLst>
          </a:custGeom>
          <a:solidFill>
            <a:srgbClr val="86D5FF">
              <a:alpha val="74902"/>
            </a:srgb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9" name="Connecteur droit 28">
            <a:extLst>
              <a:ext uri="{FF2B5EF4-FFF2-40B4-BE49-F238E27FC236}">
                <a16:creationId xmlns:a16="http://schemas.microsoft.com/office/drawing/2014/main" id="{2053DF64-0434-0A5E-2BCF-E553B82DDCA8}"/>
              </a:ext>
            </a:extLst>
          </p:cNvPr>
          <p:cNvCxnSpPr>
            <a:cxnSpLocks/>
            <a:stCxn id="27" idx="5"/>
            <a:endCxn id="27" idx="2"/>
          </p:cNvCxnSpPr>
          <p:nvPr/>
        </p:nvCxnSpPr>
        <p:spPr>
          <a:xfrm>
            <a:off x="3123307" y="2968086"/>
            <a:ext cx="12700" cy="889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19045306-F303-1681-C492-69B6AD4A4A75}"/>
              </a:ext>
            </a:extLst>
          </p:cNvPr>
          <p:cNvCxnSpPr>
            <a:cxnSpLocks/>
            <a:stCxn id="48" idx="2"/>
          </p:cNvCxnSpPr>
          <p:nvPr/>
        </p:nvCxnSpPr>
        <p:spPr>
          <a:xfrm>
            <a:off x="1849067" y="1230891"/>
            <a:ext cx="1182165" cy="1807135"/>
          </a:xfrm>
          <a:prstGeom prst="straightConnector1">
            <a:avLst/>
          </a:prstGeom>
          <a:ln w="1905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48" name="ZoneTexte 47">
            <a:extLst>
              <a:ext uri="{FF2B5EF4-FFF2-40B4-BE49-F238E27FC236}">
                <a16:creationId xmlns:a16="http://schemas.microsoft.com/office/drawing/2014/main" id="{55F39092-DB3D-9741-6055-C066E8104097}"/>
              </a:ext>
            </a:extLst>
          </p:cNvPr>
          <p:cNvSpPr txBox="1"/>
          <p:nvPr/>
        </p:nvSpPr>
        <p:spPr>
          <a:xfrm>
            <a:off x="846759" y="769226"/>
            <a:ext cx="2004616" cy="461665"/>
          </a:xfrm>
          <a:prstGeom prst="rect">
            <a:avLst/>
          </a:prstGeom>
          <a:noFill/>
          <a:ln w="19050">
            <a:solidFill>
              <a:schemeClr val="accent4">
                <a:lumMod val="75000"/>
              </a:schemeClr>
            </a:solidFill>
          </a:ln>
        </p:spPr>
        <p:txBody>
          <a:bodyPr wrap="square" rtlCol="0">
            <a:spAutoFit/>
          </a:bodyPr>
          <a:lstStyle/>
          <a:p>
            <a:pPr algn="ctr"/>
            <a:r>
              <a:rPr lang="fr-FR" sz="1200" dirty="0" err="1">
                <a:solidFill>
                  <a:schemeClr val="bg2">
                    <a:lumMod val="10000"/>
                  </a:schemeClr>
                </a:solidFill>
              </a:rPr>
              <a:t>Parkplätze</a:t>
            </a:r>
            <a:r>
              <a:rPr lang="fr-FR" sz="1200" dirty="0">
                <a:solidFill>
                  <a:schemeClr val="bg2">
                    <a:lumMod val="10000"/>
                  </a:schemeClr>
                </a:solidFill>
              </a:rPr>
              <a:t> </a:t>
            </a:r>
            <a:r>
              <a:rPr lang="fr-FR" sz="1200" dirty="0" err="1">
                <a:solidFill>
                  <a:schemeClr val="bg2">
                    <a:lumMod val="10000"/>
                  </a:schemeClr>
                </a:solidFill>
              </a:rPr>
              <a:t>umgewandelt</a:t>
            </a:r>
            <a:r>
              <a:rPr lang="fr-FR" sz="1200" dirty="0">
                <a:solidFill>
                  <a:schemeClr val="bg2">
                    <a:lumMod val="10000"/>
                  </a:schemeClr>
                </a:solidFill>
              </a:rPr>
              <a:t> in Kiss-and-Ride</a:t>
            </a:r>
            <a:endParaRPr lang="fr-BE" sz="1200" dirty="0">
              <a:solidFill>
                <a:schemeClr val="bg2">
                  <a:lumMod val="10000"/>
                </a:schemeClr>
              </a:solidFill>
            </a:endParaRPr>
          </a:p>
        </p:txBody>
      </p:sp>
      <p:sp>
        <p:nvSpPr>
          <p:cNvPr id="49" name="Forme libre : forme 48">
            <a:extLst>
              <a:ext uri="{FF2B5EF4-FFF2-40B4-BE49-F238E27FC236}">
                <a16:creationId xmlns:a16="http://schemas.microsoft.com/office/drawing/2014/main" id="{7DD82DAF-A706-9348-AEE9-43DB303E596D}"/>
              </a:ext>
            </a:extLst>
          </p:cNvPr>
          <p:cNvSpPr/>
          <p:nvPr/>
        </p:nvSpPr>
        <p:spPr>
          <a:xfrm>
            <a:off x="6812280" y="2380708"/>
            <a:ext cx="213360" cy="198120"/>
          </a:xfrm>
          <a:custGeom>
            <a:avLst/>
            <a:gdLst>
              <a:gd name="connsiteX0" fmla="*/ 15240 w 213360"/>
              <a:gd name="connsiteY0" fmla="*/ 22860 h 198120"/>
              <a:gd name="connsiteX1" fmla="*/ 0 w 213360"/>
              <a:gd name="connsiteY1" fmla="*/ 198120 h 198120"/>
              <a:gd name="connsiteX2" fmla="*/ 213360 w 213360"/>
              <a:gd name="connsiteY2" fmla="*/ 175260 h 198120"/>
              <a:gd name="connsiteX3" fmla="*/ 198120 w 213360"/>
              <a:gd name="connsiteY3" fmla="*/ 0 h 198120"/>
              <a:gd name="connsiteX4" fmla="*/ 15240 w 213360"/>
              <a:gd name="connsiteY4" fmla="*/ 22860 h 19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 h="198120">
                <a:moveTo>
                  <a:pt x="15240" y="22860"/>
                </a:moveTo>
                <a:lnTo>
                  <a:pt x="0" y="198120"/>
                </a:lnTo>
                <a:lnTo>
                  <a:pt x="213360" y="175260"/>
                </a:lnTo>
                <a:lnTo>
                  <a:pt x="198120" y="0"/>
                </a:lnTo>
                <a:lnTo>
                  <a:pt x="15240" y="22860"/>
                </a:lnTo>
                <a:close/>
              </a:path>
            </a:pathLst>
          </a:custGeom>
          <a:solidFill>
            <a:srgbClr val="AE579E">
              <a:alpha val="60000"/>
            </a:srgb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Forme libre : forme 49">
            <a:extLst>
              <a:ext uri="{FF2B5EF4-FFF2-40B4-BE49-F238E27FC236}">
                <a16:creationId xmlns:a16="http://schemas.microsoft.com/office/drawing/2014/main" id="{3AE31D2B-E054-04BA-FC59-593A7B9D75B3}"/>
              </a:ext>
            </a:extLst>
          </p:cNvPr>
          <p:cNvSpPr/>
          <p:nvPr/>
        </p:nvSpPr>
        <p:spPr>
          <a:xfrm>
            <a:off x="9349740" y="1992088"/>
            <a:ext cx="213360" cy="213360"/>
          </a:xfrm>
          <a:custGeom>
            <a:avLst/>
            <a:gdLst>
              <a:gd name="connsiteX0" fmla="*/ 0 w 213360"/>
              <a:gd name="connsiteY0" fmla="*/ 22860 h 213360"/>
              <a:gd name="connsiteX1" fmla="*/ 22860 w 213360"/>
              <a:gd name="connsiteY1" fmla="*/ 213360 h 213360"/>
              <a:gd name="connsiteX2" fmla="*/ 213360 w 213360"/>
              <a:gd name="connsiteY2" fmla="*/ 182880 h 213360"/>
              <a:gd name="connsiteX3" fmla="*/ 205740 w 213360"/>
              <a:gd name="connsiteY3" fmla="*/ 0 h 213360"/>
              <a:gd name="connsiteX4" fmla="*/ 0 w 213360"/>
              <a:gd name="connsiteY4" fmla="*/ 22860 h 21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 h="213360">
                <a:moveTo>
                  <a:pt x="0" y="22860"/>
                </a:moveTo>
                <a:lnTo>
                  <a:pt x="22860" y="213360"/>
                </a:lnTo>
                <a:lnTo>
                  <a:pt x="213360" y="182880"/>
                </a:lnTo>
                <a:lnTo>
                  <a:pt x="205740" y="0"/>
                </a:lnTo>
                <a:lnTo>
                  <a:pt x="0" y="22860"/>
                </a:lnTo>
                <a:close/>
              </a:path>
            </a:pathLst>
          </a:custGeom>
          <a:solidFill>
            <a:srgbClr val="AE579E">
              <a:alpha val="60000"/>
            </a:srgb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Forme libre : forme 50">
            <a:extLst>
              <a:ext uri="{FF2B5EF4-FFF2-40B4-BE49-F238E27FC236}">
                <a16:creationId xmlns:a16="http://schemas.microsoft.com/office/drawing/2014/main" id="{3C9C7A0A-9DF8-247F-A731-308D64D895F5}"/>
              </a:ext>
            </a:extLst>
          </p:cNvPr>
          <p:cNvSpPr/>
          <p:nvPr/>
        </p:nvSpPr>
        <p:spPr>
          <a:xfrm>
            <a:off x="9729787" y="2356896"/>
            <a:ext cx="333376" cy="119062"/>
          </a:xfrm>
          <a:custGeom>
            <a:avLst/>
            <a:gdLst>
              <a:gd name="connsiteX0" fmla="*/ 309563 w 309563"/>
              <a:gd name="connsiteY0" fmla="*/ 0 h 114300"/>
              <a:gd name="connsiteX1" fmla="*/ 309563 w 309563"/>
              <a:gd name="connsiteY1" fmla="*/ 80962 h 114300"/>
              <a:gd name="connsiteX2" fmla="*/ 14288 w 309563"/>
              <a:gd name="connsiteY2" fmla="*/ 114300 h 114300"/>
              <a:gd name="connsiteX3" fmla="*/ 0 w 309563"/>
              <a:gd name="connsiteY3" fmla="*/ 28575 h 114300"/>
              <a:gd name="connsiteX4" fmla="*/ 309563 w 309563"/>
              <a:gd name="connsiteY4" fmla="*/ 0 h 114300"/>
              <a:gd name="connsiteX0" fmla="*/ 321469 w 321469"/>
              <a:gd name="connsiteY0" fmla="*/ 0 h 111919"/>
              <a:gd name="connsiteX1" fmla="*/ 321469 w 321469"/>
              <a:gd name="connsiteY1" fmla="*/ 80962 h 111919"/>
              <a:gd name="connsiteX2" fmla="*/ 0 w 321469"/>
              <a:gd name="connsiteY2" fmla="*/ 111919 h 111919"/>
              <a:gd name="connsiteX3" fmla="*/ 11906 w 321469"/>
              <a:gd name="connsiteY3" fmla="*/ 28575 h 111919"/>
              <a:gd name="connsiteX4" fmla="*/ 321469 w 321469"/>
              <a:gd name="connsiteY4" fmla="*/ 0 h 111919"/>
              <a:gd name="connsiteX0" fmla="*/ 333376 w 333376"/>
              <a:gd name="connsiteY0" fmla="*/ 0 h 111919"/>
              <a:gd name="connsiteX1" fmla="*/ 333376 w 333376"/>
              <a:gd name="connsiteY1" fmla="*/ 80962 h 111919"/>
              <a:gd name="connsiteX2" fmla="*/ 11907 w 333376"/>
              <a:gd name="connsiteY2" fmla="*/ 111919 h 111919"/>
              <a:gd name="connsiteX3" fmla="*/ 0 w 333376"/>
              <a:gd name="connsiteY3" fmla="*/ 42863 h 111919"/>
              <a:gd name="connsiteX4" fmla="*/ 333376 w 333376"/>
              <a:gd name="connsiteY4" fmla="*/ 0 h 111919"/>
              <a:gd name="connsiteX0" fmla="*/ 333376 w 333376"/>
              <a:gd name="connsiteY0" fmla="*/ 0 h 119062"/>
              <a:gd name="connsiteX1" fmla="*/ 333376 w 333376"/>
              <a:gd name="connsiteY1" fmla="*/ 80962 h 119062"/>
              <a:gd name="connsiteX2" fmla="*/ 9526 w 333376"/>
              <a:gd name="connsiteY2" fmla="*/ 119062 h 119062"/>
              <a:gd name="connsiteX3" fmla="*/ 0 w 333376"/>
              <a:gd name="connsiteY3" fmla="*/ 42863 h 119062"/>
              <a:gd name="connsiteX4" fmla="*/ 333376 w 333376"/>
              <a:gd name="connsiteY4" fmla="*/ 0 h 11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6" h="119062">
                <a:moveTo>
                  <a:pt x="333376" y="0"/>
                </a:moveTo>
                <a:lnTo>
                  <a:pt x="333376" y="80962"/>
                </a:lnTo>
                <a:lnTo>
                  <a:pt x="9526" y="119062"/>
                </a:lnTo>
                <a:lnTo>
                  <a:pt x="0" y="42863"/>
                </a:lnTo>
                <a:lnTo>
                  <a:pt x="333376" y="0"/>
                </a:lnTo>
                <a:close/>
              </a:path>
            </a:pathLst>
          </a:custGeom>
          <a:solidFill>
            <a:srgbClr val="AE579E">
              <a:alpha val="60000"/>
            </a:srgb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Forme libre : forme 51">
            <a:extLst>
              <a:ext uri="{FF2B5EF4-FFF2-40B4-BE49-F238E27FC236}">
                <a16:creationId xmlns:a16="http://schemas.microsoft.com/office/drawing/2014/main" id="{431EAF8F-8241-2E2B-C637-4DA42DD40E90}"/>
              </a:ext>
            </a:extLst>
          </p:cNvPr>
          <p:cNvSpPr/>
          <p:nvPr/>
        </p:nvSpPr>
        <p:spPr>
          <a:xfrm>
            <a:off x="7186613" y="2323560"/>
            <a:ext cx="209550" cy="223838"/>
          </a:xfrm>
          <a:custGeom>
            <a:avLst/>
            <a:gdLst>
              <a:gd name="connsiteX0" fmla="*/ 0 w 200025"/>
              <a:gd name="connsiteY0" fmla="*/ 38100 h 228600"/>
              <a:gd name="connsiteX1" fmla="*/ 19050 w 200025"/>
              <a:gd name="connsiteY1" fmla="*/ 228600 h 228600"/>
              <a:gd name="connsiteX2" fmla="*/ 200025 w 200025"/>
              <a:gd name="connsiteY2" fmla="*/ 200025 h 228600"/>
              <a:gd name="connsiteX3" fmla="*/ 176212 w 200025"/>
              <a:gd name="connsiteY3" fmla="*/ 0 h 228600"/>
              <a:gd name="connsiteX4" fmla="*/ 0 w 200025"/>
              <a:gd name="connsiteY4" fmla="*/ 38100 h 228600"/>
              <a:gd name="connsiteX0" fmla="*/ 0 w 200025"/>
              <a:gd name="connsiteY0" fmla="*/ 33337 h 223837"/>
              <a:gd name="connsiteX1" fmla="*/ 19050 w 200025"/>
              <a:gd name="connsiteY1" fmla="*/ 223837 h 223837"/>
              <a:gd name="connsiteX2" fmla="*/ 200025 w 200025"/>
              <a:gd name="connsiteY2" fmla="*/ 195262 h 223837"/>
              <a:gd name="connsiteX3" fmla="*/ 176212 w 200025"/>
              <a:gd name="connsiteY3" fmla="*/ 0 h 223837"/>
              <a:gd name="connsiteX4" fmla="*/ 0 w 200025"/>
              <a:gd name="connsiteY4" fmla="*/ 33337 h 223837"/>
              <a:gd name="connsiteX0" fmla="*/ 0 w 204787"/>
              <a:gd name="connsiteY0" fmla="*/ 23812 h 223837"/>
              <a:gd name="connsiteX1" fmla="*/ 23812 w 204787"/>
              <a:gd name="connsiteY1" fmla="*/ 223837 h 223837"/>
              <a:gd name="connsiteX2" fmla="*/ 204787 w 204787"/>
              <a:gd name="connsiteY2" fmla="*/ 195262 h 223837"/>
              <a:gd name="connsiteX3" fmla="*/ 180974 w 204787"/>
              <a:gd name="connsiteY3" fmla="*/ 0 h 223837"/>
              <a:gd name="connsiteX4" fmla="*/ 0 w 204787"/>
              <a:gd name="connsiteY4" fmla="*/ 23812 h 223837"/>
              <a:gd name="connsiteX0" fmla="*/ 0 w 204787"/>
              <a:gd name="connsiteY0" fmla="*/ 23812 h 219075"/>
              <a:gd name="connsiteX1" fmla="*/ 14287 w 204787"/>
              <a:gd name="connsiteY1" fmla="*/ 219075 h 219075"/>
              <a:gd name="connsiteX2" fmla="*/ 204787 w 204787"/>
              <a:gd name="connsiteY2" fmla="*/ 195262 h 219075"/>
              <a:gd name="connsiteX3" fmla="*/ 180974 w 204787"/>
              <a:gd name="connsiteY3" fmla="*/ 0 h 219075"/>
              <a:gd name="connsiteX4" fmla="*/ 0 w 204787"/>
              <a:gd name="connsiteY4" fmla="*/ 23812 h 219075"/>
              <a:gd name="connsiteX0" fmla="*/ 0 w 209550"/>
              <a:gd name="connsiteY0" fmla="*/ 28574 h 219075"/>
              <a:gd name="connsiteX1" fmla="*/ 19050 w 209550"/>
              <a:gd name="connsiteY1" fmla="*/ 219075 h 219075"/>
              <a:gd name="connsiteX2" fmla="*/ 209550 w 209550"/>
              <a:gd name="connsiteY2" fmla="*/ 195262 h 219075"/>
              <a:gd name="connsiteX3" fmla="*/ 185737 w 209550"/>
              <a:gd name="connsiteY3" fmla="*/ 0 h 219075"/>
              <a:gd name="connsiteX4" fmla="*/ 0 w 209550"/>
              <a:gd name="connsiteY4" fmla="*/ 28574 h 219075"/>
              <a:gd name="connsiteX0" fmla="*/ 0 w 209550"/>
              <a:gd name="connsiteY0" fmla="*/ 28574 h 223838"/>
              <a:gd name="connsiteX1" fmla="*/ 16668 w 209550"/>
              <a:gd name="connsiteY1" fmla="*/ 223838 h 223838"/>
              <a:gd name="connsiteX2" fmla="*/ 209550 w 209550"/>
              <a:gd name="connsiteY2" fmla="*/ 195262 h 223838"/>
              <a:gd name="connsiteX3" fmla="*/ 185737 w 209550"/>
              <a:gd name="connsiteY3" fmla="*/ 0 h 223838"/>
              <a:gd name="connsiteX4" fmla="*/ 0 w 209550"/>
              <a:gd name="connsiteY4" fmla="*/ 28574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23838">
                <a:moveTo>
                  <a:pt x="0" y="28574"/>
                </a:moveTo>
                <a:lnTo>
                  <a:pt x="16668" y="223838"/>
                </a:lnTo>
                <a:lnTo>
                  <a:pt x="209550" y="195262"/>
                </a:lnTo>
                <a:lnTo>
                  <a:pt x="185737" y="0"/>
                </a:lnTo>
                <a:lnTo>
                  <a:pt x="0" y="28574"/>
                </a:lnTo>
                <a:close/>
              </a:path>
            </a:pathLst>
          </a:custGeom>
          <a:solidFill>
            <a:srgbClr val="00669B">
              <a:alpha val="6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4" name="Connecteur droit 53">
            <a:extLst>
              <a:ext uri="{FF2B5EF4-FFF2-40B4-BE49-F238E27FC236}">
                <a16:creationId xmlns:a16="http://schemas.microsoft.com/office/drawing/2014/main" id="{0EA09D87-05E5-7866-D968-0D1FD4D0CB3A}"/>
              </a:ext>
            </a:extLst>
          </p:cNvPr>
          <p:cNvCxnSpPr>
            <a:cxnSpLocks/>
          </p:cNvCxnSpPr>
          <p:nvPr/>
        </p:nvCxnSpPr>
        <p:spPr>
          <a:xfrm>
            <a:off x="7287611" y="2332879"/>
            <a:ext cx="18000" cy="205200"/>
          </a:xfrm>
          <a:prstGeom prst="lin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cxnSp>
      <p:cxnSp>
        <p:nvCxnSpPr>
          <p:cNvPr id="63" name="Connecteur droit avec flèche 62">
            <a:extLst>
              <a:ext uri="{FF2B5EF4-FFF2-40B4-BE49-F238E27FC236}">
                <a16:creationId xmlns:a16="http://schemas.microsoft.com/office/drawing/2014/main" id="{9F93B840-A068-72DB-DE37-2AF4B08C0225}"/>
              </a:ext>
            </a:extLst>
          </p:cNvPr>
          <p:cNvCxnSpPr>
            <a:cxnSpLocks/>
            <a:stCxn id="66" idx="2"/>
          </p:cNvCxnSpPr>
          <p:nvPr/>
        </p:nvCxnSpPr>
        <p:spPr>
          <a:xfrm flipH="1">
            <a:off x="7339474" y="1138558"/>
            <a:ext cx="122255" cy="1277869"/>
          </a:xfrm>
          <a:prstGeom prst="straightConnector1">
            <a:avLst/>
          </a:prstGeom>
          <a:ln w="19050">
            <a:solidFill>
              <a:srgbClr val="002060"/>
            </a:solidFill>
            <a:tailEnd type="triangle"/>
          </a:ln>
        </p:spPr>
        <p:style>
          <a:lnRef idx="1">
            <a:schemeClr val="dk1"/>
          </a:lnRef>
          <a:fillRef idx="0">
            <a:schemeClr val="dk1"/>
          </a:fillRef>
          <a:effectRef idx="0">
            <a:schemeClr val="dk1"/>
          </a:effectRef>
          <a:fontRef idx="minor">
            <a:schemeClr val="tx1"/>
          </a:fontRef>
        </p:style>
      </p:cxnSp>
      <p:sp>
        <p:nvSpPr>
          <p:cNvPr id="66" name="ZoneTexte 65">
            <a:extLst>
              <a:ext uri="{FF2B5EF4-FFF2-40B4-BE49-F238E27FC236}">
                <a16:creationId xmlns:a16="http://schemas.microsoft.com/office/drawing/2014/main" id="{3AAAF533-961B-010C-FCE5-245D541EFCE7}"/>
              </a:ext>
            </a:extLst>
          </p:cNvPr>
          <p:cNvSpPr txBox="1"/>
          <p:nvPr/>
        </p:nvSpPr>
        <p:spPr>
          <a:xfrm>
            <a:off x="6459421" y="861559"/>
            <a:ext cx="2004616" cy="276999"/>
          </a:xfrm>
          <a:prstGeom prst="rect">
            <a:avLst/>
          </a:prstGeom>
          <a:noFill/>
          <a:ln w="19050">
            <a:solidFill>
              <a:srgbClr val="002060"/>
            </a:solidFill>
          </a:ln>
        </p:spPr>
        <p:txBody>
          <a:bodyPr wrap="square" rtlCol="0">
            <a:spAutoFit/>
          </a:bodyPr>
          <a:lstStyle/>
          <a:p>
            <a:pPr algn="ctr"/>
            <a:r>
              <a:rPr lang="fr-FR" sz="1200" dirty="0">
                <a:solidFill>
                  <a:schemeClr val="bg2">
                    <a:lumMod val="10000"/>
                  </a:schemeClr>
                </a:solidFill>
              </a:rPr>
              <a:t>Station </a:t>
            </a:r>
            <a:r>
              <a:rPr lang="fr-FR" sz="1200" dirty="0" err="1">
                <a:solidFill>
                  <a:schemeClr val="bg2">
                    <a:lumMod val="10000"/>
                  </a:schemeClr>
                </a:solidFill>
              </a:rPr>
              <a:t>für</a:t>
            </a:r>
            <a:r>
              <a:rPr lang="fr-FR" sz="1200" dirty="0">
                <a:solidFill>
                  <a:schemeClr val="bg2">
                    <a:lumMod val="10000"/>
                  </a:schemeClr>
                </a:solidFill>
              </a:rPr>
              <a:t> </a:t>
            </a:r>
            <a:r>
              <a:rPr lang="fr-FR" sz="1200" dirty="0" err="1">
                <a:solidFill>
                  <a:schemeClr val="bg2">
                    <a:lumMod val="10000"/>
                  </a:schemeClr>
                </a:solidFill>
              </a:rPr>
              <a:t>Carshare</a:t>
            </a:r>
            <a:r>
              <a:rPr lang="fr-FR" sz="1200" dirty="0">
                <a:solidFill>
                  <a:schemeClr val="bg2">
                    <a:lumMod val="10000"/>
                  </a:schemeClr>
                </a:solidFill>
              </a:rPr>
              <a:t>-Autos</a:t>
            </a:r>
            <a:endParaRPr lang="fr-BE" sz="1200" dirty="0">
              <a:solidFill>
                <a:schemeClr val="bg2">
                  <a:lumMod val="10000"/>
                </a:schemeClr>
              </a:solidFill>
            </a:endParaRPr>
          </a:p>
        </p:txBody>
      </p:sp>
      <p:cxnSp>
        <p:nvCxnSpPr>
          <p:cNvPr id="68" name="Connecteur droit avec flèche 67">
            <a:extLst>
              <a:ext uri="{FF2B5EF4-FFF2-40B4-BE49-F238E27FC236}">
                <a16:creationId xmlns:a16="http://schemas.microsoft.com/office/drawing/2014/main" id="{E5DE6CC2-6720-55DE-FBCB-F2F9DCBD04F1}"/>
              </a:ext>
            </a:extLst>
          </p:cNvPr>
          <p:cNvCxnSpPr>
            <a:cxnSpLocks/>
            <a:stCxn id="70" idx="2"/>
          </p:cNvCxnSpPr>
          <p:nvPr/>
        </p:nvCxnSpPr>
        <p:spPr>
          <a:xfrm flipH="1">
            <a:off x="9408060" y="1244725"/>
            <a:ext cx="793043" cy="848743"/>
          </a:xfrm>
          <a:prstGeom prst="straightConnector1">
            <a:avLst/>
          </a:prstGeom>
          <a:ln w="19050">
            <a:solidFill>
              <a:schemeClr val="accent3">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70" name="ZoneTexte 69">
            <a:extLst>
              <a:ext uri="{FF2B5EF4-FFF2-40B4-BE49-F238E27FC236}">
                <a16:creationId xmlns:a16="http://schemas.microsoft.com/office/drawing/2014/main" id="{3CCAEDFE-5CD6-CE30-3742-5CA819CC488A}"/>
              </a:ext>
            </a:extLst>
          </p:cNvPr>
          <p:cNvSpPr txBox="1"/>
          <p:nvPr/>
        </p:nvSpPr>
        <p:spPr>
          <a:xfrm>
            <a:off x="9056965" y="783060"/>
            <a:ext cx="2288276" cy="461665"/>
          </a:xfrm>
          <a:prstGeom prst="rect">
            <a:avLst/>
          </a:prstGeom>
          <a:noFill/>
          <a:ln w="19050">
            <a:solidFill>
              <a:schemeClr val="accent3">
                <a:lumMod val="50000"/>
              </a:schemeClr>
            </a:solidFill>
          </a:ln>
        </p:spPr>
        <p:txBody>
          <a:bodyPr wrap="square" rtlCol="0">
            <a:spAutoFit/>
          </a:bodyPr>
          <a:lstStyle/>
          <a:p>
            <a:pPr algn="ctr"/>
            <a:r>
              <a:rPr lang="fr-FR" sz="1200" dirty="0" err="1">
                <a:solidFill>
                  <a:schemeClr val="bg2">
                    <a:lumMod val="10000"/>
                  </a:schemeClr>
                </a:solidFill>
              </a:rPr>
              <a:t>Restaurantterrassen</a:t>
            </a:r>
            <a:r>
              <a:rPr lang="fr-FR" sz="1200" dirty="0">
                <a:solidFill>
                  <a:schemeClr val="bg2">
                    <a:lumMod val="10000"/>
                  </a:schemeClr>
                </a:solidFill>
              </a:rPr>
              <a:t> </a:t>
            </a:r>
            <a:r>
              <a:rPr lang="fr-FR" sz="1200" dirty="0" err="1">
                <a:solidFill>
                  <a:schemeClr val="bg2">
                    <a:lumMod val="10000"/>
                  </a:schemeClr>
                </a:solidFill>
              </a:rPr>
              <a:t>auf</a:t>
            </a:r>
            <a:r>
              <a:rPr lang="fr-FR" sz="1200" dirty="0">
                <a:solidFill>
                  <a:schemeClr val="bg2">
                    <a:lumMod val="10000"/>
                  </a:schemeClr>
                </a:solidFill>
              </a:rPr>
              <a:t> den </a:t>
            </a:r>
            <a:r>
              <a:rPr lang="fr-FR" sz="1200" dirty="0" err="1">
                <a:solidFill>
                  <a:schemeClr val="bg2">
                    <a:lumMod val="10000"/>
                  </a:schemeClr>
                </a:solidFill>
              </a:rPr>
              <a:t>Flächen</a:t>
            </a:r>
            <a:r>
              <a:rPr lang="fr-FR" sz="1200" dirty="0">
                <a:solidFill>
                  <a:schemeClr val="bg2">
                    <a:lumMod val="10000"/>
                  </a:schemeClr>
                </a:solidFill>
              </a:rPr>
              <a:t> </a:t>
            </a:r>
            <a:r>
              <a:rPr lang="fr-FR" sz="1200" dirty="0" err="1">
                <a:solidFill>
                  <a:schemeClr val="bg2">
                    <a:lumMod val="10000"/>
                  </a:schemeClr>
                </a:solidFill>
              </a:rPr>
              <a:t>im</a:t>
            </a:r>
            <a:r>
              <a:rPr lang="fr-FR" sz="1200" dirty="0">
                <a:solidFill>
                  <a:schemeClr val="bg2">
                    <a:lumMod val="10000"/>
                  </a:schemeClr>
                </a:solidFill>
              </a:rPr>
              <a:t> Sommer</a:t>
            </a:r>
            <a:endParaRPr lang="fr-BE" sz="1200" dirty="0">
              <a:solidFill>
                <a:schemeClr val="bg2">
                  <a:lumMod val="10000"/>
                </a:schemeClr>
              </a:solidFill>
            </a:endParaRPr>
          </a:p>
        </p:txBody>
      </p:sp>
      <p:cxnSp>
        <p:nvCxnSpPr>
          <p:cNvPr id="73" name="Connecteur droit avec flèche 72">
            <a:extLst>
              <a:ext uri="{FF2B5EF4-FFF2-40B4-BE49-F238E27FC236}">
                <a16:creationId xmlns:a16="http://schemas.microsoft.com/office/drawing/2014/main" id="{5EE442FD-DB59-CE16-9122-AB04B9EE6CB6}"/>
              </a:ext>
            </a:extLst>
          </p:cNvPr>
          <p:cNvCxnSpPr>
            <a:cxnSpLocks/>
          </p:cNvCxnSpPr>
          <p:nvPr/>
        </p:nvCxnSpPr>
        <p:spPr>
          <a:xfrm flipH="1">
            <a:off x="9971973" y="1244725"/>
            <a:ext cx="229130" cy="1171702"/>
          </a:xfrm>
          <a:prstGeom prst="straightConnector1">
            <a:avLst/>
          </a:prstGeom>
          <a:ln w="19050">
            <a:solidFill>
              <a:schemeClr val="accent3">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75" name="Rectangle 74">
            <a:extLst>
              <a:ext uri="{FF2B5EF4-FFF2-40B4-BE49-F238E27FC236}">
                <a16:creationId xmlns:a16="http://schemas.microsoft.com/office/drawing/2014/main" id="{951A2828-29F6-E192-0119-9DA46D14E5D6}"/>
              </a:ext>
            </a:extLst>
          </p:cNvPr>
          <p:cNvSpPr/>
          <p:nvPr/>
        </p:nvSpPr>
        <p:spPr>
          <a:xfrm rot="21131256">
            <a:off x="3936761" y="3357326"/>
            <a:ext cx="210128" cy="86356"/>
          </a:xfrm>
          <a:prstGeom prst="rect">
            <a:avLst/>
          </a:prstGeom>
          <a:solidFill>
            <a:srgbClr val="FFFF00">
              <a:alpha val="60000"/>
            </a:srgbClr>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a:extLst>
              <a:ext uri="{FF2B5EF4-FFF2-40B4-BE49-F238E27FC236}">
                <a16:creationId xmlns:a16="http://schemas.microsoft.com/office/drawing/2014/main" id="{6EBB3EC2-F0B0-56CF-3E35-5FCA09F15A30}"/>
              </a:ext>
            </a:extLst>
          </p:cNvPr>
          <p:cNvSpPr txBox="1"/>
          <p:nvPr/>
        </p:nvSpPr>
        <p:spPr>
          <a:xfrm>
            <a:off x="192731" y="6308939"/>
            <a:ext cx="1014900" cy="461665"/>
          </a:xfrm>
          <a:prstGeom prst="rect">
            <a:avLst/>
          </a:prstGeom>
          <a:noFill/>
          <a:ln w="19050">
            <a:solidFill>
              <a:schemeClr val="bg1">
                <a:lumMod val="65000"/>
              </a:schemeClr>
            </a:solidFill>
          </a:ln>
        </p:spPr>
        <p:txBody>
          <a:bodyPr wrap="square" rtlCol="0">
            <a:spAutoFit/>
          </a:bodyPr>
          <a:lstStyle/>
          <a:p>
            <a:pPr algn="ctr"/>
            <a:r>
              <a:rPr lang="fr-FR" sz="1200" dirty="0" err="1">
                <a:solidFill>
                  <a:schemeClr val="bg2">
                    <a:lumMod val="10000"/>
                  </a:schemeClr>
                </a:solidFill>
              </a:rPr>
              <a:t>Überdachte</a:t>
            </a:r>
            <a:r>
              <a:rPr lang="fr-FR" sz="1200" dirty="0">
                <a:solidFill>
                  <a:schemeClr val="bg2">
                    <a:lumMod val="10000"/>
                  </a:schemeClr>
                </a:solidFill>
              </a:rPr>
              <a:t> </a:t>
            </a:r>
            <a:r>
              <a:rPr lang="fr-FR" sz="1200" dirty="0" err="1">
                <a:solidFill>
                  <a:schemeClr val="bg2">
                    <a:lumMod val="10000"/>
                  </a:schemeClr>
                </a:solidFill>
              </a:rPr>
              <a:t>Radständer</a:t>
            </a:r>
            <a:endParaRPr lang="fr-BE" sz="1200" dirty="0">
              <a:solidFill>
                <a:schemeClr val="bg2">
                  <a:lumMod val="10000"/>
                </a:schemeClr>
              </a:solidFill>
            </a:endParaRPr>
          </a:p>
        </p:txBody>
      </p:sp>
      <p:sp>
        <p:nvSpPr>
          <p:cNvPr id="21" name="Nuage 20">
            <a:extLst>
              <a:ext uri="{FF2B5EF4-FFF2-40B4-BE49-F238E27FC236}">
                <a16:creationId xmlns:a16="http://schemas.microsoft.com/office/drawing/2014/main" id="{5FE3ECEF-6507-B207-1999-F81417FCA36E}"/>
              </a:ext>
            </a:extLst>
          </p:cNvPr>
          <p:cNvSpPr/>
          <p:nvPr/>
        </p:nvSpPr>
        <p:spPr>
          <a:xfrm rot="21070075">
            <a:off x="4429252" y="3302841"/>
            <a:ext cx="414330" cy="52672"/>
          </a:xfrm>
          <a:prstGeom prst="cloud">
            <a:avLst/>
          </a:prstGeom>
          <a:solidFill>
            <a:srgbClr val="00B050">
              <a:alpha val="69804"/>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Signe de multiplication 23">
            <a:extLst>
              <a:ext uri="{FF2B5EF4-FFF2-40B4-BE49-F238E27FC236}">
                <a16:creationId xmlns:a16="http://schemas.microsoft.com/office/drawing/2014/main" id="{A0CD05A9-D55A-6B71-F7BE-E594AB92FD40}"/>
              </a:ext>
            </a:extLst>
          </p:cNvPr>
          <p:cNvSpPr/>
          <p:nvPr/>
        </p:nvSpPr>
        <p:spPr>
          <a:xfrm>
            <a:off x="5241389" y="3009231"/>
            <a:ext cx="237400" cy="212334"/>
          </a:xfrm>
          <a:prstGeom prst="mathMultiply">
            <a:avLst>
              <a:gd name="adj1" fmla="val 7306"/>
            </a:avLst>
          </a:prstGeom>
          <a:solidFill>
            <a:schemeClr val="accent2"/>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Connecteur droit avec flèche 29">
            <a:extLst>
              <a:ext uri="{FF2B5EF4-FFF2-40B4-BE49-F238E27FC236}">
                <a16:creationId xmlns:a16="http://schemas.microsoft.com/office/drawing/2014/main" id="{58C369E5-38D6-4559-3243-2E1DD7150573}"/>
              </a:ext>
            </a:extLst>
          </p:cNvPr>
          <p:cNvCxnSpPr>
            <a:cxnSpLocks/>
            <a:stCxn id="37" idx="0"/>
            <a:endCxn id="24" idx="3"/>
          </p:cNvCxnSpPr>
          <p:nvPr/>
        </p:nvCxnSpPr>
        <p:spPr>
          <a:xfrm flipV="1">
            <a:off x="5004288" y="3170568"/>
            <a:ext cx="294119" cy="2979032"/>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9C26C0B7-0B96-0A31-D3D8-CC5D065EFE59}"/>
              </a:ext>
            </a:extLst>
          </p:cNvPr>
          <p:cNvSpPr txBox="1"/>
          <p:nvPr/>
        </p:nvSpPr>
        <p:spPr>
          <a:xfrm>
            <a:off x="3844041" y="6149600"/>
            <a:ext cx="2320493" cy="646331"/>
          </a:xfrm>
          <a:prstGeom prst="rect">
            <a:avLst/>
          </a:prstGeom>
          <a:noFill/>
          <a:ln w="19050">
            <a:solidFill>
              <a:schemeClr val="accent2">
                <a:lumMod val="75000"/>
              </a:schemeClr>
            </a:solidFill>
          </a:ln>
        </p:spPr>
        <p:txBody>
          <a:bodyPr wrap="square" rtlCol="0">
            <a:spAutoFit/>
          </a:bodyPr>
          <a:lstStyle/>
          <a:p>
            <a:pPr algn="ctr"/>
            <a:r>
              <a:rPr lang="fr-FR" sz="1200" dirty="0">
                <a:solidFill>
                  <a:schemeClr val="bg2">
                    <a:lumMod val="10000"/>
                  </a:schemeClr>
                </a:solidFill>
              </a:rPr>
              <a:t>Totem + </a:t>
            </a:r>
            <a:r>
              <a:rPr lang="fr-FR" sz="1200" dirty="0" err="1">
                <a:solidFill>
                  <a:schemeClr val="bg2">
                    <a:lumMod val="10000"/>
                  </a:schemeClr>
                </a:solidFill>
              </a:rPr>
              <a:t>Richtungsschilder</a:t>
            </a:r>
            <a:r>
              <a:rPr lang="fr-FR" sz="1200" dirty="0">
                <a:solidFill>
                  <a:schemeClr val="bg2">
                    <a:lumMod val="10000"/>
                  </a:schemeClr>
                </a:solidFill>
              </a:rPr>
              <a:t>  </a:t>
            </a:r>
            <a:r>
              <a:rPr lang="fr-FR" sz="1200" dirty="0" err="1">
                <a:solidFill>
                  <a:schemeClr val="bg2">
                    <a:lumMod val="10000"/>
                  </a:schemeClr>
                </a:solidFill>
              </a:rPr>
              <a:t>Fußgänger</a:t>
            </a:r>
            <a:r>
              <a:rPr lang="fr-FR" sz="1200" dirty="0">
                <a:solidFill>
                  <a:schemeClr val="bg2">
                    <a:lumMod val="10000"/>
                  </a:schemeClr>
                </a:solidFill>
              </a:rPr>
              <a:t>  + qualitatives </a:t>
            </a:r>
            <a:r>
              <a:rPr lang="fr-FR" sz="1200" dirty="0" err="1">
                <a:solidFill>
                  <a:schemeClr val="bg2">
                    <a:lumMod val="10000"/>
                  </a:schemeClr>
                </a:solidFill>
              </a:rPr>
              <a:t>städtisches</a:t>
            </a:r>
            <a:r>
              <a:rPr lang="fr-FR" sz="1200" dirty="0">
                <a:solidFill>
                  <a:schemeClr val="bg2">
                    <a:lumMod val="10000"/>
                  </a:schemeClr>
                </a:solidFill>
              </a:rPr>
              <a:t> </a:t>
            </a:r>
            <a:r>
              <a:rPr lang="fr-FR" sz="1200" dirty="0" err="1">
                <a:solidFill>
                  <a:schemeClr val="bg2">
                    <a:lumMod val="10000"/>
                  </a:schemeClr>
                </a:solidFill>
              </a:rPr>
              <a:t>Mobiliar</a:t>
            </a:r>
            <a:endParaRPr lang="fr-BE" sz="1200" dirty="0">
              <a:solidFill>
                <a:schemeClr val="bg2">
                  <a:lumMod val="10000"/>
                </a:schemeClr>
              </a:solidFill>
            </a:endParaRPr>
          </a:p>
        </p:txBody>
      </p:sp>
      <p:sp>
        <p:nvSpPr>
          <p:cNvPr id="41" name="Forme libre : forme 40">
            <a:extLst>
              <a:ext uri="{FF2B5EF4-FFF2-40B4-BE49-F238E27FC236}">
                <a16:creationId xmlns:a16="http://schemas.microsoft.com/office/drawing/2014/main" id="{5542206E-CD7B-40B0-3310-1ACF8B20E946}"/>
              </a:ext>
            </a:extLst>
          </p:cNvPr>
          <p:cNvSpPr/>
          <p:nvPr/>
        </p:nvSpPr>
        <p:spPr>
          <a:xfrm>
            <a:off x="5059017" y="3299791"/>
            <a:ext cx="1570383" cy="2037522"/>
          </a:xfrm>
          <a:custGeom>
            <a:avLst/>
            <a:gdLst>
              <a:gd name="connsiteX0" fmla="*/ 0 w 1570383"/>
              <a:gd name="connsiteY0" fmla="*/ 0 h 2037522"/>
              <a:gd name="connsiteX1" fmla="*/ 109331 w 1570383"/>
              <a:gd name="connsiteY1" fmla="*/ 139148 h 2037522"/>
              <a:gd name="connsiteX2" fmla="*/ 268357 w 1570383"/>
              <a:gd name="connsiteY2" fmla="*/ 208722 h 2037522"/>
              <a:gd name="connsiteX3" fmla="*/ 327992 w 1570383"/>
              <a:gd name="connsiteY3" fmla="*/ 457200 h 2037522"/>
              <a:gd name="connsiteX4" fmla="*/ 546653 w 1570383"/>
              <a:gd name="connsiteY4" fmla="*/ 526774 h 2037522"/>
              <a:gd name="connsiteX5" fmla="*/ 606287 w 1570383"/>
              <a:gd name="connsiteY5" fmla="*/ 785192 h 2037522"/>
              <a:gd name="connsiteX6" fmla="*/ 725557 w 1570383"/>
              <a:gd name="connsiteY6" fmla="*/ 1013792 h 2037522"/>
              <a:gd name="connsiteX7" fmla="*/ 914400 w 1570383"/>
              <a:gd name="connsiteY7" fmla="*/ 1083366 h 2037522"/>
              <a:gd name="connsiteX8" fmla="*/ 993913 w 1570383"/>
              <a:gd name="connsiteY8" fmla="*/ 1302026 h 2037522"/>
              <a:gd name="connsiteX9" fmla="*/ 1143000 w 1570383"/>
              <a:gd name="connsiteY9" fmla="*/ 1480931 h 2037522"/>
              <a:gd name="connsiteX10" fmla="*/ 1232453 w 1570383"/>
              <a:gd name="connsiteY10" fmla="*/ 1669774 h 2037522"/>
              <a:gd name="connsiteX11" fmla="*/ 1411357 w 1570383"/>
              <a:gd name="connsiteY11" fmla="*/ 1789044 h 2037522"/>
              <a:gd name="connsiteX12" fmla="*/ 1461053 w 1570383"/>
              <a:gd name="connsiteY12" fmla="*/ 1987826 h 2037522"/>
              <a:gd name="connsiteX13" fmla="*/ 1570383 w 1570383"/>
              <a:gd name="connsiteY13" fmla="*/ 2037522 h 203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383" h="2037522">
                <a:moveTo>
                  <a:pt x="0" y="0"/>
                </a:moveTo>
                <a:cubicBezTo>
                  <a:pt x="32302" y="52180"/>
                  <a:pt x="64605" y="104361"/>
                  <a:pt x="109331" y="139148"/>
                </a:cubicBezTo>
                <a:cubicBezTo>
                  <a:pt x="154057" y="173935"/>
                  <a:pt x="231914" y="155713"/>
                  <a:pt x="268357" y="208722"/>
                </a:cubicBezTo>
                <a:cubicBezTo>
                  <a:pt x="304801" y="261731"/>
                  <a:pt x="281609" y="404191"/>
                  <a:pt x="327992" y="457200"/>
                </a:cubicBezTo>
                <a:cubicBezTo>
                  <a:pt x="374375" y="510209"/>
                  <a:pt x="500270" y="472109"/>
                  <a:pt x="546653" y="526774"/>
                </a:cubicBezTo>
                <a:cubicBezTo>
                  <a:pt x="593036" y="581439"/>
                  <a:pt x="576470" y="704022"/>
                  <a:pt x="606287" y="785192"/>
                </a:cubicBezTo>
                <a:cubicBezTo>
                  <a:pt x="636104" y="866362"/>
                  <a:pt x="674205" y="964096"/>
                  <a:pt x="725557" y="1013792"/>
                </a:cubicBezTo>
                <a:cubicBezTo>
                  <a:pt x="776909" y="1063488"/>
                  <a:pt x="869674" y="1035327"/>
                  <a:pt x="914400" y="1083366"/>
                </a:cubicBezTo>
                <a:cubicBezTo>
                  <a:pt x="959126" y="1131405"/>
                  <a:pt x="955813" y="1235765"/>
                  <a:pt x="993913" y="1302026"/>
                </a:cubicBezTo>
                <a:cubicBezTo>
                  <a:pt x="1032013" y="1368287"/>
                  <a:pt x="1103243" y="1419640"/>
                  <a:pt x="1143000" y="1480931"/>
                </a:cubicBezTo>
                <a:cubicBezTo>
                  <a:pt x="1182757" y="1542222"/>
                  <a:pt x="1187727" y="1618422"/>
                  <a:pt x="1232453" y="1669774"/>
                </a:cubicBezTo>
                <a:cubicBezTo>
                  <a:pt x="1277179" y="1721126"/>
                  <a:pt x="1373257" y="1736035"/>
                  <a:pt x="1411357" y="1789044"/>
                </a:cubicBezTo>
                <a:cubicBezTo>
                  <a:pt x="1449457" y="1842053"/>
                  <a:pt x="1434549" y="1946413"/>
                  <a:pt x="1461053" y="1987826"/>
                </a:cubicBezTo>
                <a:cubicBezTo>
                  <a:pt x="1487557" y="2029239"/>
                  <a:pt x="1528970" y="2033380"/>
                  <a:pt x="1570383" y="2037522"/>
                </a:cubicBezTo>
              </a:path>
            </a:pathLst>
          </a:custGeom>
          <a:noFill/>
          <a:ln w="57150">
            <a:solidFill>
              <a:srgbClr val="EF7B44">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ZoneTexte 41">
            <a:extLst>
              <a:ext uri="{FF2B5EF4-FFF2-40B4-BE49-F238E27FC236}">
                <a16:creationId xmlns:a16="http://schemas.microsoft.com/office/drawing/2014/main" id="{3B3F2E37-2901-E3CB-E936-9B47B8C749AA}"/>
              </a:ext>
            </a:extLst>
          </p:cNvPr>
          <p:cNvSpPr txBox="1"/>
          <p:nvPr/>
        </p:nvSpPr>
        <p:spPr>
          <a:xfrm>
            <a:off x="6243971" y="6281934"/>
            <a:ext cx="3544979" cy="481927"/>
          </a:xfrm>
          <a:prstGeom prst="rect">
            <a:avLst/>
          </a:prstGeom>
          <a:noFill/>
          <a:ln w="19050">
            <a:solidFill>
              <a:srgbClr val="EF7B44"/>
            </a:solidFill>
          </a:ln>
        </p:spPr>
        <p:txBody>
          <a:bodyPr wrap="square" rtlCol="0">
            <a:spAutoFit/>
          </a:bodyPr>
          <a:lstStyle/>
          <a:p>
            <a:pPr algn="ctr"/>
            <a:r>
              <a:rPr lang="fr-FR" dirty="0" err="1">
                <a:solidFill>
                  <a:schemeClr val="tx1">
                    <a:lumMod val="50000"/>
                  </a:schemeClr>
                </a:solidFill>
              </a:rPr>
              <a:t>Fußgängerwege</a:t>
            </a:r>
            <a:r>
              <a:rPr lang="fr-FR" dirty="0">
                <a:solidFill>
                  <a:schemeClr val="tx1">
                    <a:lumMod val="50000"/>
                  </a:schemeClr>
                </a:solidFill>
              </a:rPr>
              <a:t>: </a:t>
            </a:r>
            <a:r>
              <a:rPr lang="fr-FR" dirty="0" err="1">
                <a:solidFill>
                  <a:schemeClr val="tx1">
                    <a:lumMod val="50000"/>
                  </a:schemeClr>
                </a:solidFill>
              </a:rPr>
              <a:t>Beleuchtung</a:t>
            </a:r>
            <a:r>
              <a:rPr lang="fr-FR" dirty="0">
                <a:solidFill>
                  <a:schemeClr val="tx1">
                    <a:lumMod val="50000"/>
                  </a:schemeClr>
                </a:solidFill>
              </a:rPr>
              <a:t>, </a:t>
            </a:r>
            <a:r>
              <a:rPr lang="fr-FR" dirty="0" err="1">
                <a:solidFill>
                  <a:schemeClr val="tx1">
                    <a:lumMod val="50000"/>
                  </a:schemeClr>
                </a:solidFill>
              </a:rPr>
              <a:t>Belagswechsel</a:t>
            </a:r>
            <a:r>
              <a:rPr lang="fr-FR" dirty="0">
                <a:solidFill>
                  <a:schemeClr val="tx1">
                    <a:lumMod val="50000"/>
                  </a:schemeClr>
                </a:solidFill>
              </a:rPr>
              <a:t> in der </a:t>
            </a:r>
            <a:r>
              <a:rPr lang="fr-FR" dirty="0" err="1">
                <a:solidFill>
                  <a:schemeClr val="tx1">
                    <a:lumMod val="50000"/>
                  </a:schemeClr>
                </a:solidFill>
              </a:rPr>
              <a:t>Gasse</a:t>
            </a:r>
            <a:r>
              <a:rPr lang="fr-FR" dirty="0">
                <a:solidFill>
                  <a:schemeClr val="tx1">
                    <a:lumMod val="50000"/>
                  </a:schemeClr>
                </a:solidFill>
              </a:rPr>
              <a:t>, Tempo-20-Zone</a:t>
            </a:r>
            <a:endParaRPr lang="fr-BE" dirty="0">
              <a:solidFill>
                <a:schemeClr val="tx1">
                  <a:lumMod val="50000"/>
                </a:schemeClr>
              </a:solidFill>
            </a:endParaRPr>
          </a:p>
        </p:txBody>
      </p:sp>
      <p:cxnSp>
        <p:nvCxnSpPr>
          <p:cNvPr id="45" name="Connecteur droit avec flèche 44">
            <a:extLst>
              <a:ext uri="{FF2B5EF4-FFF2-40B4-BE49-F238E27FC236}">
                <a16:creationId xmlns:a16="http://schemas.microsoft.com/office/drawing/2014/main" id="{E109787D-AF07-8030-0633-012723DBD3CD}"/>
              </a:ext>
            </a:extLst>
          </p:cNvPr>
          <p:cNvCxnSpPr>
            <a:cxnSpLocks/>
            <a:stCxn id="42" idx="0"/>
            <a:endCxn id="57" idx="2"/>
          </p:cNvCxnSpPr>
          <p:nvPr/>
        </p:nvCxnSpPr>
        <p:spPr>
          <a:xfrm flipH="1" flipV="1">
            <a:off x="6781800" y="5610225"/>
            <a:ext cx="1234661" cy="671709"/>
          </a:xfrm>
          <a:prstGeom prst="straightConnector1">
            <a:avLst/>
          </a:prstGeom>
          <a:ln w="19050">
            <a:solidFill>
              <a:srgbClr val="EF7B44"/>
            </a:solidFill>
            <a:tailEnd type="triangle"/>
          </a:ln>
        </p:spPr>
        <p:style>
          <a:lnRef idx="1">
            <a:schemeClr val="accent1"/>
          </a:lnRef>
          <a:fillRef idx="0">
            <a:schemeClr val="accent1"/>
          </a:fillRef>
          <a:effectRef idx="0">
            <a:schemeClr val="accent1"/>
          </a:effectRef>
          <a:fontRef idx="minor">
            <a:schemeClr val="tx1"/>
          </a:fontRef>
        </p:style>
      </p:cxnSp>
      <p:sp>
        <p:nvSpPr>
          <p:cNvPr id="57" name="Forme libre : forme 56">
            <a:extLst>
              <a:ext uri="{FF2B5EF4-FFF2-40B4-BE49-F238E27FC236}">
                <a16:creationId xmlns:a16="http://schemas.microsoft.com/office/drawing/2014/main" id="{21DF6EF0-7509-9227-92A7-77740F7F1463}"/>
              </a:ext>
            </a:extLst>
          </p:cNvPr>
          <p:cNvSpPr/>
          <p:nvPr/>
        </p:nvSpPr>
        <p:spPr>
          <a:xfrm>
            <a:off x="6305550" y="5324475"/>
            <a:ext cx="477616" cy="676275"/>
          </a:xfrm>
          <a:custGeom>
            <a:avLst/>
            <a:gdLst>
              <a:gd name="connsiteX0" fmla="*/ 342900 w 477446"/>
              <a:gd name="connsiteY0" fmla="*/ 0 h 657225"/>
              <a:gd name="connsiteX1" fmla="*/ 428625 w 477446"/>
              <a:gd name="connsiteY1" fmla="*/ 123825 h 657225"/>
              <a:gd name="connsiteX2" fmla="*/ 476250 w 477446"/>
              <a:gd name="connsiteY2" fmla="*/ 266700 h 657225"/>
              <a:gd name="connsiteX3" fmla="*/ 381000 w 477446"/>
              <a:gd name="connsiteY3" fmla="*/ 266700 h 657225"/>
              <a:gd name="connsiteX4" fmla="*/ 285750 w 477446"/>
              <a:gd name="connsiteY4" fmla="*/ 495300 h 657225"/>
              <a:gd name="connsiteX5" fmla="*/ 114300 w 477446"/>
              <a:gd name="connsiteY5" fmla="*/ 504825 h 657225"/>
              <a:gd name="connsiteX6" fmla="*/ 0 w 477446"/>
              <a:gd name="connsiteY6" fmla="*/ 657225 h 657225"/>
              <a:gd name="connsiteX0" fmla="*/ 311150 w 477616"/>
              <a:gd name="connsiteY0" fmla="*/ 0 h 676275"/>
              <a:gd name="connsiteX1" fmla="*/ 428625 w 477616"/>
              <a:gd name="connsiteY1" fmla="*/ 142875 h 676275"/>
              <a:gd name="connsiteX2" fmla="*/ 476250 w 477616"/>
              <a:gd name="connsiteY2" fmla="*/ 285750 h 676275"/>
              <a:gd name="connsiteX3" fmla="*/ 381000 w 477616"/>
              <a:gd name="connsiteY3" fmla="*/ 285750 h 676275"/>
              <a:gd name="connsiteX4" fmla="*/ 285750 w 477616"/>
              <a:gd name="connsiteY4" fmla="*/ 514350 h 676275"/>
              <a:gd name="connsiteX5" fmla="*/ 114300 w 477616"/>
              <a:gd name="connsiteY5" fmla="*/ 523875 h 676275"/>
              <a:gd name="connsiteX6" fmla="*/ 0 w 477616"/>
              <a:gd name="connsiteY6"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616" h="676275">
                <a:moveTo>
                  <a:pt x="311150" y="0"/>
                </a:moveTo>
                <a:cubicBezTo>
                  <a:pt x="342900" y="39687"/>
                  <a:pt x="401108" y="95250"/>
                  <a:pt x="428625" y="142875"/>
                </a:cubicBezTo>
                <a:cubicBezTo>
                  <a:pt x="456142" y="190500"/>
                  <a:pt x="484188" y="261938"/>
                  <a:pt x="476250" y="285750"/>
                </a:cubicBezTo>
                <a:cubicBezTo>
                  <a:pt x="468313" y="309563"/>
                  <a:pt x="412750" y="247650"/>
                  <a:pt x="381000" y="285750"/>
                </a:cubicBezTo>
                <a:cubicBezTo>
                  <a:pt x="349250" y="323850"/>
                  <a:pt x="330200" y="474663"/>
                  <a:pt x="285750" y="514350"/>
                </a:cubicBezTo>
                <a:cubicBezTo>
                  <a:pt x="241300" y="554038"/>
                  <a:pt x="161925" y="496888"/>
                  <a:pt x="114300" y="523875"/>
                </a:cubicBezTo>
                <a:cubicBezTo>
                  <a:pt x="66675" y="550862"/>
                  <a:pt x="33337" y="613568"/>
                  <a:pt x="0" y="676275"/>
                </a:cubicBezTo>
              </a:path>
            </a:pathLst>
          </a:custGeom>
          <a:noFill/>
          <a:ln w="57150">
            <a:solidFill>
              <a:srgbClr val="EF7B44">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ZoneTexte 59">
            <a:extLst>
              <a:ext uri="{FF2B5EF4-FFF2-40B4-BE49-F238E27FC236}">
                <a16:creationId xmlns:a16="http://schemas.microsoft.com/office/drawing/2014/main" id="{522C9E88-F72F-E473-31F0-EEF11DFC4E54}"/>
              </a:ext>
            </a:extLst>
          </p:cNvPr>
          <p:cNvSpPr txBox="1"/>
          <p:nvPr/>
        </p:nvSpPr>
        <p:spPr>
          <a:xfrm>
            <a:off x="5946353" y="5926871"/>
            <a:ext cx="543341" cy="338554"/>
          </a:xfrm>
          <a:prstGeom prst="rect">
            <a:avLst/>
          </a:prstGeom>
          <a:noFill/>
        </p:spPr>
        <p:txBody>
          <a:bodyPr wrap="square" rtlCol="0">
            <a:spAutoFit/>
          </a:bodyPr>
          <a:lstStyle/>
          <a:p>
            <a:r>
              <a:rPr lang="fr-FR" sz="1600" b="1">
                <a:solidFill>
                  <a:srgbClr val="86D5FF"/>
                </a:solidFill>
              </a:rPr>
              <a:t>P+R</a:t>
            </a:r>
            <a:endParaRPr lang="fr-BE" sz="1600" b="1">
              <a:solidFill>
                <a:srgbClr val="86D5FF"/>
              </a:solidFill>
            </a:endParaRPr>
          </a:p>
        </p:txBody>
      </p:sp>
      <p:cxnSp>
        <p:nvCxnSpPr>
          <p:cNvPr id="62" name="Connecteur droit avec flèche 61">
            <a:extLst>
              <a:ext uri="{FF2B5EF4-FFF2-40B4-BE49-F238E27FC236}">
                <a16:creationId xmlns:a16="http://schemas.microsoft.com/office/drawing/2014/main" id="{58A12715-D382-F485-5BCF-F85D1940D7E0}"/>
              </a:ext>
            </a:extLst>
          </p:cNvPr>
          <p:cNvCxnSpPr>
            <a:cxnSpLocks/>
          </p:cNvCxnSpPr>
          <p:nvPr/>
        </p:nvCxnSpPr>
        <p:spPr>
          <a:xfrm flipH="1">
            <a:off x="6023992" y="6165304"/>
            <a:ext cx="116364" cy="106193"/>
          </a:xfrm>
          <a:prstGeom prst="straightConnector1">
            <a:avLst/>
          </a:prstGeom>
          <a:ln w="19050">
            <a:solidFill>
              <a:srgbClr val="86D5FF"/>
            </a:solidFill>
            <a:tailEnd type="triangle"/>
          </a:ln>
        </p:spPr>
        <p:style>
          <a:lnRef idx="1">
            <a:schemeClr val="accent4"/>
          </a:lnRef>
          <a:fillRef idx="0">
            <a:schemeClr val="accent4"/>
          </a:fillRef>
          <a:effectRef idx="0">
            <a:schemeClr val="accent4"/>
          </a:effectRef>
          <a:fontRef idx="minor">
            <a:schemeClr val="tx1"/>
          </a:fontRef>
        </p:style>
      </p:cxnSp>
      <p:sp>
        <p:nvSpPr>
          <p:cNvPr id="76" name="Arc plein 75">
            <a:extLst>
              <a:ext uri="{FF2B5EF4-FFF2-40B4-BE49-F238E27FC236}">
                <a16:creationId xmlns:a16="http://schemas.microsoft.com/office/drawing/2014/main" id="{1CCBE4C4-D0D1-3993-0F86-197E1A4781A6}"/>
              </a:ext>
            </a:extLst>
          </p:cNvPr>
          <p:cNvSpPr/>
          <p:nvPr/>
        </p:nvSpPr>
        <p:spPr>
          <a:xfrm rot="4843935">
            <a:off x="4178730" y="3250754"/>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77" name="Arc plein 76">
            <a:extLst>
              <a:ext uri="{FF2B5EF4-FFF2-40B4-BE49-F238E27FC236}">
                <a16:creationId xmlns:a16="http://schemas.microsoft.com/office/drawing/2014/main" id="{285E0E81-7594-491B-D6D7-6CBBC282CFC7}"/>
              </a:ext>
            </a:extLst>
          </p:cNvPr>
          <p:cNvSpPr/>
          <p:nvPr/>
        </p:nvSpPr>
        <p:spPr>
          <a:xfrm rot="4843935">
            <a:off x="4137289" y="3257177"/>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78" name="Arc plein 77">
            <a:extLst>
              <a:ext uri="{FF2B5EF4-FFF2-40B4-BE49-F238E27FC236}">
                <a16:creationId xmlns:a16="http://schemas.microsoft.com/office/drawing/2014/main" id="{11C1C00D-06D2-E3AE-1C3A-42BE95A3F226}"/>
              </a:ext>
            </a:extLst>
          </p:cNvPr>
          <p:cNvSpPr/>
          <p:nvPr/>
        </p:nvSpPr>
        <p:spPr>
          <a:xfrm rot="4843935">
            <a:off x="4090874" y="3263589"/>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79" name="Connecteur droit avec flèche 78">
            <a:extLst>
              <a:ext uri="{FF2B5EF4-FFF2-40B4-BE49-F238E27FC236}">
                <a16:creationId xmlns:a16="http://schemas.microsoft.com/office/drawing/2014/main" id="{17E1FC48-2AF7-4D39-0ED7-1B1D659BD804}"/>
              </a:ext>
            </a:extLst>
          </p:cNvPr>
          <p:cNvCxnSpPr>
            <a:cxnSpLocks/>
            <a:stCxn id="17" idx="0"/>
            <a:endCxn id="76" idx="1"/>
          </p:cNvCxnSpPr>
          <p:nvPr/>
        </p:nvCxnSpPr>
        <p:spPr>
          <a:xfrm flipV="1">
            <a:off x="700181" y="3377019"/>
            <a:ext cx="3560185" cy="293192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86" name="Rectangle : avec coins arrondis en haut 85">
            <a:extLst>
              <a:ext uri="{FF2B5EF4-FFF2-40B4-BE49-F238E27FC236}">
                <a16:creationId xmlns:a16="http://schemas.microsoft.com/office/drawing/2014/main" id="{97022A12-163F-EB73-369C-37BCE19B2DF6}"/>
              </a:ext>
            </a:extLst>
          </p:cNvPr>
          <p:cNvSpPr/>
          <p:nvPr/>
        </p:nvSpPr>
        <p:spPr>
          <a:xfrm rot="21371100">
            <a:off x="6225217" y="2896541"/>
            <a:ext cx="230745" cy="111618"/>
          </a:xfrm>
          <a:prstGeom prst="round2Same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87" name="Connecteur droit avec flèche 86">
            <a:extLst>
              <a:ext uri="{FF2B5EF4-FFF2-40B4-BE49-F238E27FC236}">
                <a16:creationId xmlns:a16="http://schemas.microsoft.com/office/drawing/2014/main" id="{A8AA0E2E-9869-D32A-B03D-85A2929986F3}"/>
              </a:ext>
            </a:extLst>
          </p:cNvPr>
          <p:cNvCxnSpPr>
            <a:cxnSpLocks/>
            <a:stCxn id="89" idx="0"/>
            <a:endCxn id="86" idx="1"/>
          </p:cNvCxnSpPr>
          <p:nvPr/>
        </p:nvCxnSpPr>
        <p:spPr>
          <a:xfrm flipH="1" flipV="1">
            <a:off x="6344303" y="3008035"/>
            <a:ext cx="4370395" cy="328438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89" name="ZoneTexte 88">
            <a:extLst>
              <a:ext uri="{FF2B5EF4-FFF2-40B4-BE49-F238E27FC236}">
                <a16:creationId xmlns:a16="http://schemas.microsoft.com/office/drawing/2014/main" id="{4964CB0F-0D11-4710-EDCE-F4A65537FFF4}"/>
              </a:ext>
            </a:extLst>
          </p:cNvPr>
          <p:cNvSpPr txBox="1"/>
          <p:nvPr/>
        </p:nvSpPr>
        <p:spPr>
          <a:xfrm>
            <a:off x="9890924" y="6292415"/>
            <a:ext cx="1647547" cy="461665"/>
          </a:xfrm>
          <a:prstGeom prst="rect">
            <a:avLst/>
          </a:prstGeom>
          <a:noFill/>
          <a:ln w="19050">
            <a:solidFill>
              <a:schemeClr val="bg1">
                <a:lumMod val="65000"/>
              </a:schemeClr>
            </a:solidFill>
          </a:ln>
        </p:spPr>
        <p:txBody>
          <a:bodyPr wrap="square" rtlCol="0">
            <a:spAutoFit/>
          </a:bodyPr>
          <a:lstStyle/>
          <a:p>
            <a:pPr algn="ctr"/>
            <a:r>
              <a:rPr lang="fr-FR" sz="1200" dirty="0" err="1">
                <a:solidFill>
                  <a:schemeClr val="bg2">
                    <a:lumMod val="10000"/>
                  </a:schemeClr>
                </a:solidFill>
              </a:rPr>
              <a:t>Gesicherte</a:t>
            </a:r>
            <a:r>
              <a:rPr lang="fr-FR" sz="1200" dirty="0">
                <a:solidFill>
                  <a:schemeClr val="bg2">
                    <a:lumMod val="10000"/>
                  </a:schemeClr>
                </a:solidFill>
              </a:rPr>
              <a:t> </a:t>
            </a:r>
            <a:r>
              <a:rPr lang="fr-FR" sz="1200" dirty="0" err="1">
                <a:solidFill>
                  <a:schemeClr val="bg2">
                    <a:lumMod val="10000"/>
                  </a:schemeClr>
                </a:solidFill>
              </a:rPr>
              <a:t>Radbox</a:t>
            </a:r>
            <a:r>
              <a:rPr lang="fr-FR" sz="1200" dirty="0">
                <a:solidFill>
                  <a:schemeClr val="bg2">
                    <a:lumMod val="10000"/>
                  </a:schemeClr>
                </a:solidFill>
              </a:rPr>
              <a:t> mit </a:t>
            </a:r>
            <a:r>
              <a:rPr lang="fr-FR" sz="1200" dirty="0" err="1">
                <a:solidFill>
                  <a:schemeClr val="bg2">
                    <a:lumMod val="10000"/>
                  </a:schemeClr>
                </a:solidFill>
              </a:rPr>
              <a:t>Ladestationen</a:t>
            </a:r>
            <a:endParaRPr lang="fr-BE" sz="1200" dirty="0">
              <a:solidFill>
                <a:schemeClr val="bg2">
                  <a:lumMod val="10000"/>
                </a:schemeClr>
              </a:solidFill>
            </a:endParaRPr>
          </a:p>
        </p:txBody>
      </p:sp>
      <p:sp>
        <p:nvSpPr>
          <p:cNvPr id="5" name="Forme libre : forme 4">
            <a:extLst>
              <a:ext uri="{FF2B5EF4-FFF2-40B4-BE49-F238E27FC236}">
                <a16:creationId xmlns:a16="http://schemas.microsoft.com/office/drawing/2014/main" id="{709480A4-31D9-BE41-9960-6AAF4ECA12BD}"/>
              </a:ext>
            </a:extLst>
          </p:cNvPr>
          <p:cNvSpPr/>
          <p:nvPr/>
        </p:nvSpPr>
        <p:spPr>
          <a:xfrm>
            <a:off x="4632108" y="2990790"/>
            <a:ext cx="528508" cy="264379"/>
          </a:xfrm>
          <a:custGeom>
            <a:avLst/>
            <a:gdLst>
              <a:gd name="connsiteX0" fmla="*/ 9088 w 460784"/>
              <a:gd name="connsiteY0" fmla="*/ 78698 h 249504"/>
              <a:gd name="connsiteX1" fmla="*/ 437713 w 460784"/>
              <a:gd name="connsiteY1" fmla="*/ 117 h 249504"/>
              <a:gd name="connsiteX2" fmla="*/ 406756 w 460784"/>
              <a:gd name="connsiteY2" fmla="*/ 64411 h 249504"/>
              <a:gd name="connsiteX3" fmla="*/ 440094 w 460784"/>
              <a:gd name="connsiteY3" fmla="*/ 195379 h 249504"/>
              <a:gd name="connsiteX4" fmla="*/ 201969 w 460784"/>
              <a:gd name="connsiteY4" fmla="*/ 247767 h 249504"/>
              <a:gd name="connsiteX5" fmla="*/ 149581 w 460784"/>
              <a:gd name="connsiteY5" fmla="*/ 138229 h 249504"/>
              <a:gd name="connsiteX6" fmla="*/ 9088 w 460784"/>
              <a:gd name="connsiteY6" fmla="*/ 78698 h 249504"/>
              <a:gd name="connsiteX0" fmla="*/ 6980 w 532639"/>
              <a:gd name="connsiteY0" fmla="*/ 83545 h 249588"/>
              <a:gd name="connsiteX1" fmla="*/ 504661 w 532639"/>
              <a:gd name="connsiteY1" fmla="*/ 201 h 249588"/>
              <a:gd name="connsiteX2" fmla="*/ 473704 w 532639"/>
              <a:gd name="connsiteY2" fmla="*/ 64495 h 249588"/>
              <a:gd name="connsiteX3" fmla="*/ 507042 w 532639"/>
              <a:gd name="connsiteY3" fmla="*/ 195463 h 249588"/>
              <a:gd name="connsiteX4" fmla="*/ 268917 w 532639"/>
              <a:gd name="connsiteY4" fmla="*/ 247851 h 249588"/>
              <a:gd name="connsiteX5" fmla="*/ 216529 w 532639"/>
              <a:gd name="connsiteY5" fmla="*/ 138313 h 249588"/>
              <a:gd name="connsiteX6" fmla="*/ 6980 w 532639"/>
              <a:gd name="connsiteY6" fmla="*/ 83545 h 249588"/>
              <a:gd name="connsiteX0" fmla="*/ 34 w 525693"/>
              <a:gd name="connsiteY0" fmla="*/ 83545 h 249588"/>
              <a:gd name="connsiteX1" fmla="*/ 497715 w 525693"/>
              <a:gd name="connsiteY1" fmla="*/ 201 h 249588"/>
              <a:gd name="connsiteX2" fmla="*/ 466758 w 525693"/>
              <a:gd name="connsiteY2" fmla="*/ 64495 h 249588"/>
              <a:gd name="connsiteX3" fmla="*/ 500096 w 525693"/>
              <a:gd name="connsiteY3" fmla="*/ 195463 h 249588"/>
              <a:gd name="connsiteX4" fmla="*/ 261971 w 525693"/>
              <a:gd name="connsiteY4" fmla="*/ 247851 h 249588"/>
              <a:gd name="connsiteX5" fmla="*/ 209583 w 525693"/>
              <a:gd name="connsiteY5" fmla="*/ 138313 h 249588"/>
              <a:gd name="connsiteX6" fmla="*/ 34 w 525693"/>
              <a:gd name="connsiteY6" fmla="*/ 83545 h 249588"/>
              <a:gd name="connsiteX0" fmla="*/ 10493 w 536152"/>
              <a:gd name="connsiteY0" fmla="*/ 83545 h 249588"/>
              <a:gd name="connsiteX1" fmla="*/ 508174 w 536152"/>
              <a:gd name="connsiteY1" fmla="*/ 201 h 249588"/>
              <a:gd name="connsiteX2" fmla="*/ 477217 w 536152"/>
              <a:gd name="connsiteY2" fmla="*/ 64495 h 249588"/>
              <a:gd name="connsiteX3" fmla="*/ 510555 w 536152"/>
              <a:gd name="connsiteY3" fmla="*/ 195463 h 249588"/>
              <a:gd name="connsiteX4" fmla="*/ 272430 w 536152"/>
              <a:gd name="connsiteY4" fmla="*/ 247851 h 249588"/>
              <a:gd name="connsiteX5" fmla="*/ 177179 w 536152"/>
              <a:gd name="connsiteY5" fmla="*/ 100213 h 249588"/>
              <a:gd name="connsiteX6" fmla="*/ 10493 w 536152"/>
              <a:gd name="connsiteY6" fmla="*/ 83545 h 249588"/>
              <a:gd name="connsiteX0" fmla="*/ 10493 w 536152"/>
              <a:gd name="connsiteY0" fmla="*/ 83545 h 249588"/>
              <a:gd name="connsiteX1" fmla="*/ 508174 w 536152"/>
              <a:gd name="connsiteY1" fmla="*/ 201 h 249588"/>
              <a:gd name="connsiteX2" fmla="*/ 477217 w 536152"/>
              <a:gd name="connsiteY2" fmla="*/ 64495 h 249588"/>
              <a:gd name="connsiteX3" fmla="*/ 510555 w 536152"/>
              <a:gd name="connsiteY3" fmla="*/ 195463 h 249588"/>
              <a:gd name="connsiteX4" fmla="*/ 272430 w 536152"/>
              <a:gd name="connsiteY4" fmla="*/ 247851 h 249588"/>
              <a:gd name="connsiteX5" fmla="*/ 177179 w 536152"/>
              <a:gd name="connsiteY5" fmla="*/ 100213 h 249588"/>
              <a:gd name="connsiteX6" fmla="*/ 10493 w 536152"/>
              <a:gd name="connsiteY6" fmla="*/ 83545 h 249588"/>
              <a:gd name="connsiteX0" fmla="*/ 10493 w 536152"/>
              <a:gd name="connsiteY0" fmla="*/ 76284 h 249471"/>
              <a:gd name="connsiteX1" fmla="*/ 508174 w 536152"/>
              <a:gd name="connsiteY1" fmla="*/ 84 h 249471"/>
              <a:gd name="connsiteX2" fmla="*/ 477217 w 536152"/>
              <a:gd name="connsiteY2" fmla="*/ 64378 h 249471"/>
              <a:gd name="connsiteX3" fmla="*/ 510555 w 536152"/>
              <a:gd name="connsiteY3" fmla="*/ 195346 h 249471"/>
              <a:gd name="connsiteX4" fmla="*/ 272430 w 536152"/>
              <a:gd name="connsiteY4" fmla="*/ 247734 h 249471"/>
              <a:gd name="connsiteX5" fmla="*/ 177179 w 536152"/>
              <a:gd name="connsiteY5" fmla="*/ 100096 h 249471"/>
              <a:gd name="connsiteX6" fmla="*/ 10493 w 536152"/>
              <a:gd name="connsiteY6" fmla="*/ 76284 h 249471"/>
              <a:gd name="connsiteX0" fmla="*/ 2670 w 528329"/>
              <a:gd name="connsiteY0" fmla="*/ 76284 h 249471"/>
              <a:gd name="connsiteX1" fmla="*/ 500351 w 528329"/>
              <a:gd name="connsiteY1" fmla="*/ 84 h 249471"/>
              <a:gd name="connsiteX2" fmla="*/ 469394 w 528329"/>
              <a:gd name="connsiteY2" fmla="*/ 64378 h 249471"/>
              <a:gd name="connsiteX3" fmla="*/ 502732 w 528329"/>
              <a:gd name="connsiteY3" fmla="*/ 195346 h 249471"/>
              <a:gd name="connsiteX4" fmla="*/ 264607 w 528329"/>
              <a:gd name="connsiteY4" fmla="*/ 247734 h 249471"/>
              <a:gd name="connsiteX5" fmla="*/ 169356 w 528329"/>
              <a:gd name="connsiteY5" fmla="*/ 100096 h 249471"/>
              <a:gd name="connsiteX6" fmla="*/ 2670 w 528329"/>
              <a:gd name="connsiteY6" fmla="*/ 76284 h 249471"/>
              <a:gd name="connsiteX0" fmla="*/ 2670 w 512410"/>
              <a:gd name="connsiteY0" fmla="*/ 76560 h 249747"/>
              <a:gd name="connsiteX1" fmla="*/ 500351 w 512410"/>
              <a:gd name="connsiteY1" fmla="*/ 360 h 249747"/>
              <a:gd name="connsiteX2" fmla="*/ 469394 w 512410"/>
              <a:gd name="connsiteY2" fmla="*/ 64654 h 249747"/>
              <a:gd name="connsiteX3" fmla="*/ 502732 w 512410"/>
              <a:gd name="connsiteY3" fmla="*/ 195622 h 249747"/>
              <a:gd name="connsiteX4" fmla="*/ 264607 w 512410"/>
              <a:gd name="connsiteY4" fmla="*/ 248010 h 249747"/>
              <a:gd name="connsiteX5" fmla="*/ 169356 w 512410"/>
              <a:gd name="connsiteY5" fmla="*/ 100372 h 249747"/>
              <a:gd name="connsiteX6" fmla="*/ 2670 w 512410"/>
              <a:gd name="connsiteY6" fmla="*/ 76560 h 249747"/>
              <a:gd name="connsiteX0" fmla="*/ 11330 w 536226"/>
              <a:gd name="connsiteY0" fmla="*/ 93136 h 266323"/>
              <a:gd name="connsiteX1" fmla="*/ 525680 w 536226"/>
              <a:gd name="connsiteY1" fmla="*/ 267 h 266323"/>
              <a:gd name="connsiteX2" fmla="*/ 478054 w 536226"/>
              <a:gd name="connsiteY2" fmla="*/ 81230 h 266323"/>
              <a:gd name="connsiteX3" fmla="*/ 511392 w 536226"/>
              <a:gd name="connsiteY3" fmla="*/ 212198 h 266323"/>
              <a:gd name="connsiteX4" fmla="*/ 273267 w 536226"/>
              <a:gd name="connsiteY4" fmla="*/ 264586 h 266323"/>
              <a:gd name="connsiteX5" fmla="*/ 178016 w 536226"/>
              <a:gd name="connsiteY5" fmla="*/ 116948 h 266323"/>
              <a:gd name="connsiteX6" fmla="*/ 11330 w 536226"/>
              <a:gd name="connsiteY6" fmla="*/ 93136 h 266323"/>
              <a:gd name="connsiteX0" fmla="*/ 11330 w 536330"/>
              <a:gd name="connsiteY0" fmla="*/ 93136 h 266323"/>
              <a:gd name="connsiteX1" fmla="*/ 525680 w 536330"/>
              <a:gd name="connsiteY1" fmla="*/ 267 h 266323"/>
              <a:gd name="connsiteX2" fmla="*/ 478054 w 536330"/>
              <a:gd name="connsiteY2" fmla="*/ 81230 h 266323"/>
              <a:gd name="connsiteX3" fmla="*/ 504248 w 536330"/>
              <a:gd name="connsiteY3" fmla="*/ 212198 h 266323"/>
              <a:gd name="connsiteX4" fmla="*/ 273267 w 536330"/>
              <a:gd name="connsiteY4" fmla="*/ 264586 h 266323"/>
              <a:gd name="connsiteX5" fmla="*/ 178016 w 536330"/>
              <a:gd name="connsiteY5" fmla="*/ 116948 h 266323"/>
              <a:gd name="connsiteX6" fmla="*/ 11330 w 536330"/>
              <a:gd name="connsiteY6" fmla="*/ 93136 h 266323"/>
              <a:gd name="connsiteX0" fmla="*/ 11330 w 536330"/>
              <a:gd name="connsiteY0" fmla="*/ 93136 h 265730"/>
              <a:gd name="connsiteX1" fmla="*/ 525680 w 536330"/>
              <a:gd name="connsiteY1" fmla="*/ 267 h 265730"/>
              <a:gd name="connsiteX2" fmla="*/ 478054 w 536330"/>
              <a:gd name="connsiteY2" fmla="*/ 81230 h 265730"/>
              <a:gd name="connsiteX3" fmla="*/ 504248 w 536330"/>
              <a:gd name="connsiteY3" fmla="*/ 212198 h 265730"/>
              <a:gd name="connsiteX4" fmla="*/ 273267 w 536330"/>
              <a:gd name="connsiteY4" fmla="*/ 264586 h 265730"/>
              <a:gd name="connsiteX5" fmla="*/ 178016 w 536330"/>
              <a:gd name="connsiteY5" fmla="*/ 116948 h 265730"/>
              <a:gd name="connsiteX6" fmla="*/ 11330 w 536330"/>
              <a:gd name="connsiteY6" fmla="*/ 93136 h 265730"/>
              <a:gd name="connsiteX0" fmla="*/ 11330 w 536330"/>
              <a:gd name="connsiteY0" fmla="*/ 93136 h 264586"/>
              <a:gd name="connsiteX1" fmla="*/ 525680 w 536330"/>
              <a:gd name="connsiteY1" fmla="*/ 267 h 264586"/>
              <a:gd name="connsiteX2" fmla="*/ 478054 w 536330"/>
              <a:gd name="connsiteY2" fmla="*/ 81230 h 264586"/>
              <a:gd name="connsiteX3" fmla="*/ 504248 w 536330"/>
              <a:gd name="connsiteY3" fmla="*/ 212198 h 264586"/>
              <a:gd name="connsiteX4" fmla="*/ 273267 w 536330"/>
              <a:gd name="connsiteY4" fmla="*/ 264586 h 264586"/>
              <a:gd name="connsiteX5" fmla="*/ 178016 w 536330"/>
              <a:gd name="connsiteY5" fmla="*/ 116948 h 264586"/>
              <a:gd name="connsiteX6" fmla="*/ 11330 w 536330"/>
              <a:gd name="connsiteY6" fmla="*/ 93136 h 264586"/>
              <a:gd name="connsiteX0" fmla="*/ 11330 w 536226"/>
              <a:gd name="connsiteY0" fmla="*/ 93133 h 264583"/>
              <a:gd name="connsiteX1" fmla="*/ 525680 w 536226"/>
              <a:gd name="connsiteY1" fmla="*/ 264 h 264583"/>
              <a:gd name="connsiteX2" fmla="*/ 478054 w 536226"/>
              <a:gd name="connsiteY2" fmla="*/ 81227 h 264583"/>
              <a:gd name="connsiteX3" fmla="*/ 511392 w 536226"/>
              <a:gd name="connsiteY3" fmla="*/ 207432 h 264583"/>
              <a:gd name="connsiteX4" fmla="*/ 273267 w 536226"/>
              <a:gd name="connsiteY4" fmla="*/ 264583 h 264583"/>
              <a:gd name="connsiteX5" fmla="*/ 178016 w 536226"/>
              <a:gd name="connsiteY5" fmla="*/ 116945 h 264583"/>
              <a:gd name="connsiteX6" fmla="*/ 11330 w 536226"/>
              <a:gd name="connsiteY6" fmla="*/ 93133 h 264583"/>
              <a:gd name="connsiteX0" fmla="*/ 11330 w 551944"/>
              <a:gd name="connsiteY0" fmla="*/ 92929 h 264379"/>
              <a:gd name="connsiteX1" fmla="*/ 525680 w 551944"/>
              <a:gd name="connsiteY1" fmla="*/ 60 h 264379"/>
              <a:gd name="connsiteX2" fmla="*/ 480436 w 551944"/>
              <a:gd name="connsiteY2" fmla="*/ 81023 h 264379"/>
              <a:gd name="connsiteX3" fmla="*/ 511392 w 551944"/>
              <a:gd name="connsiteY3" fmla="*/ 207228 h 264379"/>
              <a:gd name="connsiteX4" fmla="*/ 273267 w 551944"/>
              <a:gd name="connsiteY4" fmla="*/ 264379 h 264379"/>
              <a:gd name="connsiteX5" fmla="*/ 178016 w 551944"/>
              <a:gd name="connsiteY5" fmla="*/ 116741 h 264379"/>
              <a:gd name="connsiteX6" fmla="*/ 11330 w 551944"/>
              <a:gd name="connsiteY6" fmla="*/ 92929 h 264379"/>
              <a:gd name="connsiteX0" fmla="*/ 11330 w 528508"/>
              <a:gd name="connsiteY0" fmla="*/ 92929 h 264379"/>
              <a:gd name="connsiteX1" fmla="*/ 525680 w 528508"/>
              <a:gd name="connsiteY1" fmla="*/ 60 h 264379"/>
              <a:gd name="connsiteX2" fmla="*/ 480436 w 528508"/>
              <a:gd name="connsiteY2" fmla="*/ 81023 h 264379"/>
              <a:gd name="connsiteX3" fmla="*/ 511392 w 528508"/>
              <a:gd name="connsiteY3" fmla="*/ 207228 h 264379"/>
              <a:gd name="connsiteX4" fmla="*/ 273267 w 528508"/>
              <a:gd name="connsiteY4" fmla="*/ 264379 h 264379"/>
              <a:gd name="connsiteX5" fmla="*/ 178016 w 528508"/>
              <a:gd name="connsiteY5" fmla="*/ 116741 h 264379"/>
              <a:gd name="connsiteX6" fmla="*/ 11330 w 528508"/>
              <a:gd name="connsiteY6" fmla="*/ 92929 h 264379"/>
              <a:gd name="connsiteX0" fmla="*/ 11330 w 528508"/>
              <a:gd name="connsiteY0" fmla="*/ 92929 h 264379"/>
              <a:gd name="connsiteX1" fmla="*/ 525680 w 528508"/>
              <a:gd name="connsiteY1" fmla="*/ 60 h 264379"/>
              <a:gd name="connsiteX2" fmla="*/ 480436 w 528508"/>
              <a:gd name="connsiteY2" fmla="*/ 81023 h 264379"/>
              <a:gd name="connsiteX3" fmla="*/ 511392 w 528508"/>
              <a:gd name="connsiteY3" fmla="*/ 207228 h 264379"/>
              <a:gd name="connsiteX4" fmla="*/ 273267 w 528508"/>
              <a:gd name="connsiteY4" fmla="*/ 264379 h 264379"/>
              <a:gd name="connsiteX5" fmla="*/ 178016 w 528508"/>
              <a:gd name="connsiteY5" fmla="*/ 116741 h 264379"/>
              <a:gd name="connsiteX6" fmla="*/ 11330 w 528508"/>
              <a:gd name="connsiteY6" fmla="*/ 92929 h 2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508" h="264379">
                <a:moveTo>
                  <a:pt x="11330" y="92929"/>
                </a:moveTo>
                <a:cubicBezTo>
                  <a:pt x="69274" y="73482"/>
                  <a:pt x="509408" y="2044"/>
                  <a:pt x="525680" y="60"/>
                </a:cubicBezTo>
                <a:cubicBezTo>
                  <a:pt x="541952" y="-1924"/>
                  <a:pt x="482817" y="46495"/>
                  <a:pt x="480436" y="81023"/>
                </a:cubicBezTo>
                <a:cubicBezTo>
                  <a:pt x="478055" y="115551"/>
                  <a:pt x="531632" y="188576"/>
                  <a:pt x="511392" y="207228"/>
                </a:cubicBezTo>
                <a:cubicBezTo>
                  <a:pt x="491152" y="225880"/>
                  <a:pt x="319305" y="257236"/>
                  <a:pt x="273267" y="264379"/>
                </a:cubicBezTo>
                <a:cubicBezTo>
                  <a:pt x="270092" y="254854"/>
                  <a:pt x="221672" y="145316"/>
                  <a:pt x="178016" y="116741"/>
                </a:cubicBezTo>
                <a:cubicBezTo>
                  <a:pt x="134360" y="88166"/>
                  <a:pt x="-46614" y="112376"/>
                  <a:pt x="11330" y="92929"/>
                </a:cubicBezTo>
                <a:close/>
              </a:path>
            </a:pathLst>
          </a:custGeom>
          <a:solidFill>
            <a:schemeClr val="accent2">
              <a:lumMod val="60000"/>
              <a:lumOff val="40000"/>
              <a:alpha val="5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fr-BE" sz="1800"/>
          </a:p>
        </p:txBody>
      </p:sp>
      <p:sp>
        <p:nvSpPr>
          <p:cNvPr id="6" name="ZoneTexte 5">
            <a:extLst>
              <a:ext uri="{FF2B5EF4-FFF2-40B4-BE49-F238E27FC236}">
                <a16:creationId xmlns:a16="http://schemas.microsoft.com/office/drawing/2014/main" id="{FE4EA102-DDCD-BF99-D8CF-53FA20EFE0DA}"/>
              </a:ext>
            </a:extLst>
          </p:cNvPr>
          <p:cNvSpPr txBox="1"/>
          <p:nvPr/>
        </p:nvSpPr>
        <p:spPr>
          <a:xfrm>
            <a:off x="3483034" y="768340"/>
            <a:ext cx="2463319" cy="646331"/>
          </a:xfrm>
          <a:prstGeom prst="rect">
            <a:avLst/>
          </a:prstGeom>
          <a:noFill/>
          <a:ln w="19050">
            <a:solidFill>
              <a:schemeClr val="accent2">
                <a:lumMod val="40000"/>
                <a:lumOff val="60000"/>
              </a:schemeClr>
            </a:solidFill>
          </a:ln>
        </p:spPr>
        <p:txBody>
          <a:bodyPr wrap="square" rtlCol="0">
            <a:spAutoFit/>
          </a:bodyPr>
          <a:lstStyle/>
          <a:p>
            <a:pPr algn="ctr"/>
            <a:r>
              <a:rPr lang="fr-FR" sz="1200" dirty="0">
                <a:solidFill>
                  <a:schemeClr val="bg2">
                    <a:lumMod val="10000"/>
                  </a:schemeClr>
                </a:solidFill>
              </a:rPr>
              <a:t>Die </a:t>
            </a:r>
            <a:r>
              <a:rPr lang="fr-FR" sz="1200" dirty="0" err="1">
                <a:solidFill>
                  <a:schemeClr val="bg2">
                    <a:lumMod val="10000"/>
                  </a:schemeClr>
                </a:solidFill>
              </a:rPr>
              <a:t>Breite</a:t>
            </a:r>
            <a:r>
              <a:rPr lang="fr-FR" sz="1200" dirty="0">
                <a:solidFill>
                  <a:schemeClr val="bg2">
                    <a:lumMod val="10000"/>
                  </a:schemeClr>
                </a:solidFill>
              </a:rPr>
              <a:t> der </a:t>
            </a:r>
            <a:r>
              <a:rPr lang="fr-FR" sz="1200" dirty="0" err="1">
                <a:solidFill>
                  <a:schemeClr val="bg2">
                    <a:lumMod val="10000"/>
                  </a:schemeClr>
                </a:solidFill>
              </a:rPr>
              <a:t>Kreuzung</a:t>
            </a:r>
            <a:r>
              <a:rPr lang="fr-FR" sz="1200" dirty="0">
                <a:solidFill>
                  <a:schemeClr val="bg2">
                    <a:lumMod val="10000"/>
                  </a:schemeClr>
                </a:solidFill>
              </a:rPr>
              <a:t> </a:t>
            </a:r>
            <a:r>
              <a:rPr lang="fr-FR" sz="1200" dirty="0" err="1">
                <a:solidFill>
                  <a:schemeClr val="bg2">
                    <a:lumMod val="10000"/>
                  </a:schemeClr>
                </a:solidFill>
              </a:rPr>
              <a:t>reduzieren</a:t>
            </a:r>
            <a:r>
              <a:rPr lang="fr-FR" sz="1200" dirty="0">
                <a:solidFill>
                  <a:schemeClr val="bg2">
                    <a:lumMod val="10000"/>
                  </a:schemeClr>
                </a:solidFill>
              </a:rPr>
              <a:t> und </a:t>
            </a:r>
            <a:r>
              <a:rPr lang="fr-FR" sz="1200" dirty="0" err="1">
                <a:solidFill>
                  <a:schemeClr val="bg2">
                    <a:lumMod val="10000"/>
                  </a:schemeClr>
                </a:solidFill>
              </a:rPr>
              <a:t>Schaffung</a:t>
            </a:r>
            <a:r>
              <a:rPr lang="fr-FR" sz="1200" dirty="0">
                <a:solidFill>
                  <a:schemeClr val="bg2">
                    <a:lumMod val="10000"/>
                  </a:schemeClr>
                </a:solidFill>
              </a:rPr>
              <a:t> </a:t>
            </a:r>
            <a:r>
              <a:rPr lang="fr-FR" sz="1200" dirty="0" err="1">
                <a:solidFill>
                  <a:schemeClr val="bg2">
                    <a:lumMod val="10000"/>
                  </a:schemeClr>
                </a:solidFill>
              </a:rPr>
              <a:t>eines</a:t>
            </a:r>
            <a:r>
              <a:rPr lang="fr-FR" sz="1200" dirty="0">
                <a:solidFill>
                  <a:schemeClr val="bg2">
                    <a:lumMod val="10000"/>
                  </a:schemeClr>
                </a:solidFill>
              </a:rPr>
              <a:t> </a:t>
            </a:r>
            <a:r>
              <a:rPr lang="fr-FR" sz="1200" dirty="0" err="1">
                <a:solidFill>
                  <a:schemeClr val="bg2">
                    <a:lumMod val="10000"/>
                  </a:schemeClr>
                </a:solidFill>
              </a:rPr>
              <a:t>überquerenden</a:t>
            </a:r>
            <a:r>
              <a:rPr lang="fr-FR" sz="1200" dirty="0">
                <a:solidFill>
                  <a:schemeClr val="bg2">
                    <a:lumMod val="10000"/>
                  </a:schemeClr>
                </a:solidFill>
              </a:rPr>
              <a:t> </a:t>
            </a:r>
            <a:r>
              <a:rPr lang="fr-FR" sz="1200" dirty="0" err="1">
                <a:solidFill>
                  <a:schemeClr val="bg2">
                    <a:lumMod val="10000"/>
                  </a:schemeClr>
                </a:solidFill>
              </a:rPr>
              <a:t>Bürgersteigs</a:t>
            </a:r>
            <a:endParaRPr lang="fr-BE" sz="1200" dirty="0">
              <a:solidFill>
                <a:schemeClr val="bg2">
                  <a:lumMod val="10000"/>
                </a:schemeClr>
              </a:solidFill>
            </a:endParaRPr>
          </a:p>
        </p:txBody>
      </p:sp>
      <p:cxnSp>
        <p:nvCxnSpPr>
          <p:cNvPr id="7" name="Connecteur droit avec flèche 6">
            <a:extLst>
              <a:ext uri="{FF2B5EF4-FFF2-40B4-BE49-F238E27FC236}">
                <a16:creationId xmlns:a16="http://schemas.microsoft.com/office/drawing/2014/main" id="{FAD40370-AB6B-9749-6D95-64A0BEB726F8}"/>
              </a:ext>
            </a:extLst>
          </p:cNvPr>
          <p:cNvCxnSpPr>
            <a:cxnSpLocks/>
            <a:stCxn id="6" idx="2"/>
          </p:cNvCxnSpPr>
          <p:nvPr/>
        </p:nvCxnSpPr>
        <p:spPr>
          <a:xfrm>
            <a:off x="4714694" y="1414671"/>
            <a:ext cx="273585" cy="1708308"/>
          </a:xfrm>
          <a:prstGeom prst="straightConnector1">
            <a:avLst/>
          </a:prstGeom>
          <a:ln w="190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E3A3EC66-5546-6D59-4E95-D0BA195303C6}"/>
              </a:ext>
            </a:extLst>
          </p:cNvPr>
          <p:cNvSpPr txBox="1"/>
          <p:nvPr/>
        </p:nvSpPr>
        <p:spPr>
          <a:xfrm>
            <a:off x="1309605" y="6308938"/>
            <a:ext cx="2422981" cy="461665"/>
          </a:xfrm>
          <a:prstGeom prst="rect">
            <a:avLst/>
          </a:prstGeom>
          <a:noFill/>
          <a:ln w="19050">
            <a:solidFill>
              <a:srgbClr val="00B050"/>
            </a:solidFill>
          </a:ln>
        </p:spPr>
        <p:txBody>
          <a:bodyPr wrap="square" rtlCol="0">
            <a:spAutoFit/>
          </a:bodyPr>
          <a:lstStyle/>
          <a:p>
            <a:pPr algn="ctr"/>
            <a:r>
              <a:rPr lang="fr-FR" sz="1200" dirty="0" err="1">
                <a:solidFill>
                  <a:schemeClr val="bg2">
                    <a:lumMod val="10000"/>
                  </a:schemeClr>
                </a:solidFill>
              </a:rPr>
              <a:t>Zugang</a:t>
            </a:r>
            <a:r>
              <a:rPr lang="fr-FR" sz="1200" dirty="0">
                <a:solidFill>
                  <a:schemeClr val="bg2">
                    <a:lumMod val="10000"/>
                  </a:schemeClr>
                </a:solidFill>
              </a:rPr>
              <a:t> </a:t>
            </a:r>
            <a:r>
              <a:rPr lang="fr-FR" sz="1200" dirty="0" err="1">
                <a:solidFill>
                  <a:schemeClr val="bg2">
                    <a:lumMod val="10000"/>
                  </a:schemeClr>
                </a:solidFill>
              </a:rPr>
              <a:t>zu</a:t>
            </a:r>
            <a:r>
              <a:rPr lang="fr-FR" sz="1200" dirty="0">
                <a:solidFill>
                  <a:schemeClr val="bg2">
                    <a:lumMod val="10000"/>
                  </a:schemeClr>
                </a:solidFill>
              </a:rPr>
              <a:t> </a:t>
            </a:r>
            <a:r>
              <a:rPr lang="fr-FR" sz="1200" dirty="0" err="1">
                <a:solidFill>
                  <a:schemeClr val="bg2">
                    <a:lumMod val="10000"/>
                  </a:schemeClr>
                </a:solidFill>
              </a:rPr>
              <a:t>Privatparkplatz</a:t>
            </a:r>
            <a:r>
              <a:rPr lang="fr-FR" sz="1200" dirty="0">
                <a:solidFill>
                  <a:schemeClr val="bg2">
                    <a:lumMod val="10000"/>
                  </a:schemeClr>
                </a:solidFill>
              </a:rPr>
              <a:t> </a:t>
            </a:r>
            <a:r>
              <a:rPr lang="fr-FR" sz="1200" dirty="0" err="1">
                <a:solidFill>
                  <a:schemeClr val="bg2">
                    <a:lumMod val="10000"/>
                  </a:schemeClr>
                </a:solidFill>
              </a:rPr>
              <a:t>nur</a:t>
            </a:r>
            <a:r>
              <a:rPr lang="fr-FR" sz="1200" dirty="0">
                <a:solidFill>
                  <a:schemeClr val="bg2">
                    <a:lumMod val="10000"/>
                  </a:schemeClr>
                </a:solidFill>
              </a:rPr>
              <a:t> </a:t>
            </a:r>
            <a:r>
              <a:rPr lang="fr-FR" sz="1200" dirty="0" err="1">
                <a:solidFill>
                  <a:schemeClr val="bg2">
                    <a:lumMod val="10000"/>
                  </a:schemeClr>
                </a:solidFill>
              </a:rPr>
              <a:t>über</a:t>
            </a:r>
            <a:r>
              <a:rPr lang="fr-FR" sz="1200" dirty="0">
                <a:solidFill>
                  <a:schemeClr val="bg2">
                    <a:lumMod val="10000"/>
                  </a:schemeClr>
                </a:solidFill>
              </a:rPr>
              <a:t> </a:t>
            </a:r>
            <a:r>
              <a:rPr lang="fr-FR" sz="1200" dirty="0" err="1">
                <a:solidFill>
                  <a:schemeClr val="bg2">
                    <a:lumMod val="10000"/>
                  </a:schemeClr>
                </a:solidFill>
              </a:rPr>
              <a:t>einen</a:t>
            </a:r>
            <a:r>
              <a:rPr lang="fr-FR" sz="1200" dirty="0">
                <a:solidFill>
                  <a:schemeClr val="bg2">
                    <a:lumMod val="10000"/>
                  </a:schemeClr>
                </a:solidFill>
              </a:rPr>
              <a:t> </a:t>
            </a:r>
            <a:r>
              <a:rPr lang="fr-FR" sz="1200" dirty="0" err="1">
                <a:solidFill>
                  <a:schemeClr val="bg2">
                    <a:lumMod val="10000"/>
                  </a:schemeClr>
                </a:solidFill>
              </a:rPr>
              <a:t>Eingang</a:t>
            </a:r>
            <a:r>
              <a:rPr lang="fr-FR" sz="1200" dirty="0">
                <a:solidFill>
                  <a:schemeClr val="bg2">
                    <a:lumMod val="10000"/>
                  </a:schemeClr>
                </a:solidFill>
              </a:rPr>
              <a:t> (</a:t>
            </a:r>
            <a:r>
              <a:rPr lang="fr-FR" sz="1200" dirty="0" err="1">
                <a:solidFill>
                  <a:schemeClr val="bg2">
                    <a:lumMod val="10000"/>
                  </a:schemeClr>
                </a:solidFill>
              </a:rPr>
              <a:t>Pflanzungen</a:t>
            </a:r>
            <a:r>
              <a:rPr lang="fr-FR" sz="1200" dirty="0">
                <a:solidFill>
                  <a:schemeClr val="bg2">
                    <a:lumMod val="10000"/>
                  </a:schemeClr>
                </a:solidFill>
              </a:rPr>
              <a:t>)</a:t>
            </a:r>
            <a:endParaRPr lang="fr-BE" sz="1200" dirty="0">
              <a:solidFill>
                <a:schemeClr val="bg2">
                  <a:lumMod val="10000"/>
                </a:schemeClr>
              </a:solidFill>
            </a:endParaRPr>
          </a:p>
        </p:txBody>
      </p:sp>
      <p:cxnSp>
        <p:nvCxnSpPr>
          <p:cNvPr id="38" name="Connecteur droit avec flèche 37">
            <a:extLst>
              <a:ext uri="{FF2B5EF4-FFF2-40B4-BE49-F238E27FC236}">
                <a16:creationId xmlns:a16="http://schemas.microsoft.com/office/drawing/2014/main" id="{069301DA-E6B6-D38F-7AF7-CEB4851E8E51}"/>
              </a:ext>
            </a:extLst>
          </p:cNvPr>
          <p:cNvCxnSpPr>
            <a:cxnSpLocks/>
            <a:stCxn id="34" idx="0"/>
            <a:endCxn id="21" idx="1"/>
          </p:cNvCxnSpPr>
          <p:nvPr/>
        </p:nvCxnSpPr>
        <p:spPr>
          <a:xfrm flipV="1">
            <a:off x="2521096" y="3355145"/>
            <a:ext cx="2119356" cy="2953793"/>
          </a:xfrm>
          <a:prstGeom prst="straightConnector1">
            <a:avLst/>
          </a:prstGeom>
          <a:ln w="19050">
            <a:solidFill>
              <a:srgbClr val="00B05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55762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73</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dirty="0" err="1"/>
              <a:t>Aktionen</a:t>
            </a:r>
            <a:r>
              <a:rPr lang="fr-FR" dirty="0"/>
              <a:t> </a:t>
            </a:r>
            <a:r>
              <a:rPr lang="fr-FR" dirty="0" err="1"/>
              <a:t>Maßnahme</a:t>
            </a:r>
            <a:r>
              <a:rPr lang="fr-FR" dirty="0"/>
              <a:t> 6</a:t>
            </a:r>
            <a:endParaRPr lang="fr-BE" dirty="0"/>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2302092291"/>
              </p:ext>
            </p:extLst>
          </p:nvPr>
        </p:nvGraphicFramePr>
        <p:xfrm>
          <a:off x="680984" y="1772816"/>
          <a:ext cx="10944000" cy="125653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dirty="0" err="1">
                          <a:solidFill>
                            <a:schemeClr val="accent4"/>
                          </a:solidFill>
                          <a:latin typeface="+mj-lt"/>
                        </a:rPr>
                        <a:t>Maßnahme</a:t>
                      </a:r>
                      <a:r>
                        <a:rPr lang="fr-FR" sz="2000" b="1" dirty="0">
                          <a:solidFill>
                            <a:schemeClr val="accent4"/>
                          </a:solidFill>
                          <a:latin typeface="+mj-lt"/>
                        </a:rPr>
                        <a:t> 6: </a:t>
                      </a:r>
                      <a:r>
                        <a:rPr lang="fr-FR" sz="2000" b="1" dirty="0" err="1">
                          <a:solidFill>
                            <a:schemeClr val="accent4"/>
                          </a:solidFill>
                          <a:latin typeface="+mj-lt"/>
                        </a:rPr>
                        <a:t>Einrichten</a:t>
                      </a:r>
                      <a:r>
                        <a:rPr lang="fr-FR" sz="2000" b="1" dirty="0">
                          <a:solidFill>
                            <a:schemeClr val="accent4"/>
                          </a:solidFill>
                          <a:latin typeface="+mj-lt"/>
                        </a:rPr>
                        <a:t> von </a:t>
                      </a:r>
                      <a:r>
                        <a:rPr lang="fr-FR" sz="2000" b="1" dirty="0" err="1">
                          <a:solidFill>
                            <a:schemeClr val="accent4"/>
                          </a:solidFill>
                          <a:latin typeface="+mj-lt"/>
                        </a:rPr>
                        <a:t>Mobipolen</a:t>
                      </a:r>
                      <a:endParaRPr lang="fr-BE" sz="2000" b="1" dirty="0">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6.1</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Einen</a:t>
                      </a:r>
                      <a:r>
                        <a:rPr lang="fr-FR" sz="2000" b="0" dirty="0">
                          <a:solidFill>
                            <a:schemeClr val="bg2">
                              <a:lumMod val="10000"/>
                            </a:schemeClr>
                          </a:solidFill>
                        </a:rPr>
                        <a:t> </a:t>
                      </a:r>
                      <a:r>
                        <a:rPr lang="fr-FR" sz="2000" b="0" dirty="0" err="1">
                          <a:solidFill>
                            <a:schemeClr val="bg2">
                              <a:lumMod val="10000"/>
                            </a:schemeClr>
                          </a:solidFill>
                        </a:rPr>
                        <a:t>Mobipol</a:t>
                      </a:r>
                      <a:r>
                        <a:rPr lang="fr-FR" sz="2000" b="0" dirty="0">
                          <a:solidFill>
                            <a:schemeClr val="bg2">
                              <a:lumMod val="10000"/>
                            </a:schemeClr>
                          </a:solidFill>
                        </a:rPr>
                        <a:t> </a:t>
                      </a:r>
                      <a:r>
                        <a:rPr lang="fr-FR" sz="2000" b="0" dirty="0" err="1">
                          <a:solidFill>
                            <a:schemeClr val="bg2">
                              <a:lumMod val="10000"/>
                            </a:schemeClr>
                          </a:solidFill>
                        </a:rPr>
                        <a:t>am</a:t>
                      </a:r>
                      <a:r>
                        <a:rPr lang="fr-FR" sz="2000" b="0" dirty="0">
                          <a:solidFill>
                            <a:schemeClr val="bg2">
                              <a:lumMod val="10000"/>
                            </a:schemeClr>
                          </a:solidFill>
                        </a:rPr>
                        <a:t> Bahnhof </a:t>
                      </a:r>
                      <a:r>
                        <a:rPr lang="fr-FR" sz="2000" b="0" dirty="0" err="1">
                          <a:solidFill>
                            <a:schemeClr val="bg2">
                              <a:lumMod val="10000"/>
                            </a:schemeClr>
                          </a:solidFill>
                        </a:rPr>
                        <a:t>Hergenrath</a:t>
                      </a:r>
                      <a:r>
                        <a:rPr lang="fr-FR" sz="2000" b="0" dirty="0">
                          <a:solidFill>
                            <a:schemeClr val="bg2">
                              <a:lumMod val="10000"/>
                            </a:schemeClr>
                          </a:solidFill>
                        </a:rPr>
                        <a:t> </a:t>
                      </a:r>
                      <a:r>
                        <a:rPr lang="fr-FR" sz="2000" b="0" dirty="0" err="1">
                          <a:solidFill>
                            <a:schemeClr val="bg2">
                              <a:lumMod val="10000"/>
                            </a:schemeClr>
                          </a:solidFill>
                        </a:rPr>
                        <a:t>einrichten</a:t>
                      </a:r>
                      <a:endParaRPr lang="fr-FR" sz="2000" b="0" dirty="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6.2</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Einen</a:t>
                      </a:r>
                      <a:r>
                        <a:rPr lang="fr-FR" sz="2000" b="0" dirty="0">
                          <a:solidFill>
                            <a:schemeClr val="bg2">
                              <a:lumMod val="10000"/>
                            </a:schemeClr>
                          </a:solidFill>
                        </a:rPr>
                        <a:t> </a:t>
                      </a:r>
                      <a:r>
                        <a:rPr lang="fr-FR" sz="2000" b="0" dirty="0" err="1">
                          <a:solidFill>
                            <a:schemeClr val="bg2">
                              <a:lumMod val="10000"/>
                            </a:schemeClr>
                          </a:solidFill>
                        </a:rPr>
                        <a:t>Mobipunkt</a:t>
                      </a:r>
                      <a:r>
                        <a:rPr lang="fr-FR" sz="2000" b="0" dirty="0">
                          <a:solidFill>
                            <a:schemeClr val="bg2">
                              <a:lumMod val="10000"/>
                            </a:schemeClr>
                          </a:solidFill>
                        </a:rPr>
                        <a:t> </a:t>
                      </a:r>
                      <a:r>
                        <a:rPr lang="fr-FR" sz="2000" b="0" dirty="0" err="1">
                          <a:solidFill>
                            <a:schemeClr val="bg2">
                              <a:lumMod val="10000"/>
                            </a:schemeClr>
                          </a:solidFill>
                        </a:rPr>
                        <a:t>auf</a:t>
                      </a:r>
                      <a:r>
                        <a:rPr lang="fr-FR" sz="2000" b="0" dirty="0">
                          <a:solidFill>
                            <a:schemeClr val="bg2">
                              <a:lumMod val="10000"/>
                            </a:schemeClr>
                          </a:solidFill>
                        </a:rPr>
                        <a:t> der </a:t>
                      </a:r>
                      <a:r>
                        <a:rPr lang="fr-FR" sz="2000" b="0" dirty="0" err="1">
                          <a:solidFill>
                            <a:schemeClr val="bg2">
                              <a:lumMod val="10000"/>
                            </a:schemeClr>
                          </a:solidFill>
                        </a:rPr>
                        <a:t>Lütticher</a:t>
                      </a:r>
                      <a:r>
                        <a:rPr lang="fr-FR" sz="2000" b="0" dirty="0">
                          <a:solidFill>
                            <a:schemeClr val="bg2">
                              <a:lumMod val="10000"/>
                            </a:schemeClr>
                          </a:solidFill>
                        </a:rPr>
                        <a:t> </a:t>
                      </a:r>
                      <a:r>
                        <a:rPr lang="fr-FR" sz="2000" b="0" dirty="0" err="1">
                          <a:solidFill>
                            <a:schemeClr val="bg2">
                              <a:lumMod val="10000"/>
                            </a:schemeClr>
                          </a:solidFill>
                        </a:rPr>
                        <a:t>Straße</a:t>
                      </a:r>
                      <a:r>
                        <a:rPr lang="fr-FR" sz="2000" b="0" dirty="0">
                          <a:solidFill>
                            <a:schemeClr val="bg2">
                              <a:lumMod val="10000"/>
                            </a:schemeClr>
                          </a:solidFill>
                        </a:rPr>
                        <a:t> </a:t>
                      </a:r>
                      <a:r>
                        <a:rPr lang="fr-FR" sz="2000" b="0" dirty="0" err="1">
                          <a:solidFill>
                            <a:schemeClr val="bg2">
                              <a:lumMod val="10000"/>
                            </a:schemeClr>
                          </a:solidFill>
                        </a:rPr>
                        <a:t>einrichten</a:t>
                      </a:r>
                      <a:r>
                        <a:rPr lang="fr-FR" sz="2000" b="0" dirty="0">
                          <a:solidFill>
                            <a:schemeClr val="bg2">
                              <a:lumMod val="10000"/>
                            </a:schemeClr>
                          </a:solidFill>
                        </a:rPr>
                        <a:t>, </a:t>
                      </a:r>
                      <a:r>
                        <a:rPr lang="fr-FR" sz="2000" b="0" dirty="0" err="1">
                          <a:solidFill>
                            <a:schemeClr val="bg2">
                              <a:lumMod val="10000"/>
                            </a:schemeClr>
                          </a:solidFill>
                        </a:rPr>
                        <a:t>am</a:t>
                      </a:r>
                      <a:r>
                        <a:rPr lang="fr-FR" sz="2000" b="0" dirty="0">
                          <a:solidFill>
                            <a:schemeClr val="bg2">
                              <a:lumMod val="10000"/>
                            </a:schemeClr>
                          </a:solidFill>
                        </a:rPr>
                        <a:t> </a:t>
                      </a:r>
                      <a:r>
                        <a:rPr lang="fr-FR" sz="2000" b="0" dirty="0" err="1">
                          <a:solidFill>
                            <a:schemeClr val="bg2">
                              <a:lumMod val="10000"/>
                            </a:schemeClr>
                          </a:solidFill>
                        </a:rPr>
                        <a:t>Rande</a:t>
                      </a:r>
                      <a:r>
                        <a:rPr lang="fr-FR" sz="2000" b="0" dirty="0">
                          <a:solidFill>
                            <a:schemeClr val="bg2">
                              <a:lumMod val="10000"/>
                            </a:schemeClr>
                          </a:solidFill>
                        </a:rPr>
                        <a:t> des </a:t>
                      </a:r>
                      <a:r>
                        <a:rPr lang="fr-FR" sz="2000" b="0" dirty="0" err="1">
                          <a:solidFill>
                            <a:schemeClr val="bg2">
                              <a:lumMod val="10000"/>
                            </a:schemeClr>
                          </a:solidFill>
                        </a:rPr>
                        <a:t>Dorfes</a:t>
                      </a:r>
                      <a:endParaRPr lang="fr-FR" sz="2000" b="0" dirty="0">
                        <a:solidFill>
                          <a:schemeClr val="bg2">
                            <a:lumMod val="10000"/>
                          </a:schemeClr>
                        </a:solidFill>
                      </a:endParaRPr>
                    </a:p>
                  </a:txBody>
                  <a:tcPr/>
                </a:tc>
                <a:extLst>
                  <a:ext uri="{0D108BD9-81ED-4DB2-BD59-A6C34878D82A}">
                    <a16:rowId xmlns:a16="http://schemas.microsoft.com/office/drawing/2014/main" val="4227683728"/>
                  </a:ext>
                </a:extLst>
              </a:tr>
            </a:tbl>
          </a:graphicData>
        </a:graphic>
      </p:graphicFrame>
    </p:spTree>
    <p:extLst>
      <p:ext uri="{BB962C8B-B14F-4D97-AF65-F5344CB8AC3E}">
        <p14:creationId xmlns:p14="http://schemas.microsoft.com/office/powerpoint/2010/main" val="1332060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dirty="0"/>
              <a:t>KMP Kelmis</a:t>
            </a:r>
            <a:endParaRPr lang="fr-BE" dirty="0"/>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dirty="0" err="1"/>
              <a:t>Maßnahme</a:t>
            </a:r>
            <a:r>
              <a:rPr lang="fr-FR" sz="3600" dirty="0"/>
              <a:t> 7 – </a:t>
            </a:r>
            <a:r>
              <a:rPr lang="fr-FR" sz="3600" dirty="0" err="1"/>
              <a:t>Schulische</a:t>
            </a:r>
            <a:r>
              <a:rPr lang="fr-FR" sz="3600" dirty="0"/>
              <a:t> </a:t>
            </a:r>
            <a:r>
              <a:rPr lang="fr-FR" sz="3600" dirty="0" err="1"/>
              <a:t>Mobilität</a:t>
            </a:r>
            <a:endParaRPr lang="fr-FR" sz="3600" dirty="0"/>
          </a:p>
        </p:txBody>
      </p:sp>
    </p:spTree>
    <p:extLst>
      <p:ext uri="{BB962C8B-B14F-4D97-AF65-F5344CB8AC3E}">
        <p14:creationId xmlns:p14="http://schemas.microsoft.com/office/powerpoint/2010/main" val="3611117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75</a:t>
            </a:fld>
            <a:endParaRPr lang="fr-BE"/>
          </a:p>
        </p:txBody>
      </p:sp>
      <p:sp>
        <p:nvSpPr>
          <p:cNvPr id="3" name="Titre 2">
            <a:extLst>
              <a:ext uri="{FF2B5EF4-FFF2-40B4-BE49-F238E27FC236}">
                <a16:creationId xmlns:a16="http://schemas.microsoft.com/office/drawing/2014/main" id="{3092CDF3-80A0-741F-A55E-14C9B8BB11E1}"/>
              </a:ext>
            </a:extLst>
          </p:cNvPr>
          <p:cNvSpPr>
            <a:spLocks noGrp="1"/>
          </p:cNvSpPr>
          <p:nvPr>
            <p:ph type="title"/>
          </p:nvPr>
        </p:nvSpPr>
        <p:spPr/>
        <p:txBody>
          <a:bodyPr/>
          <a:lstStyle/>
          <a:p>
            <a:r>
              <a:rPr lang="fr-BE" dirty="0" err="1"/>
              <a:t>Drei</a:t>
            </a:r>
            <a:r>
              <a:rPr lang="fr-BE" dirty="0"/>
              <a:t> </a:t>
            </a:r>
            <a:r>
              <a:rPr lang="fr-BE" dirty="0" err="1"/>
              <a:t>Schulen</a:t>
            </a:r>
            <a:r>
              <a:rPr lang="fr-BE" dirty="0"/>
              <a:t> </a:t>
            </a:r>
            <a:r>
              <a:rPr lang="fr-BE" dirty="0" err="1"/>
              <a:t>auf</a:t>
            </a:r>
            <a:r>
              <a:rPr lang="fr-BE" dirty="0"/>
              <a:t> </a:t>
            </a:r>
            <a:r>
              <a:rPr lang="fr-BE" dirty="0" err="1"/>
              <a:t>Gemeindegebiet</a:t>
            </a:r>
            <a:endParaRPr lang="fr-BE" dirty="0"/>
          </a:p>
        </p:txBody>
      </p:sp>
      <p:sp>
        <p:nvSpPr>
          <p:cNvPr id="4" name="ZoneTexte 3">
            <a:extLst>
              <a:ext uri="{FF2B5EF4-FFF2-40B4-BE49-F238E27FC236}">
                <a16:creationId xmlns:a16="http://schemas.microsoft.com/office/drawing/2014/main" id="{8CA5F01C-4F01-C2BC-3A5A-9B7A770E129B}"/>
              </a:ext>
            </a:extLst>
          </p:cNvPr>
          <p:cNvSpPr txBox="1"/>
          <p:nvPr/>
        </p:nvSpPr>
        <p:spPr>
          <a:xfrm>
            <a:off x="264129" y="1013505"/>
            <a:ext cx="4680521" cy="2423740"/>
          </a:xfrm>
          <a:prstGeom prst="rect">
            <a:avLst/>
          </a:prstGeom>
          <a:noFill/>
        </p:spPr>
        <p:txBody>
          <a:bodyPr wrap="square" rtlCol="0">
            <a:spAutoFit/>
          </a:bodyPr>
          <a:lstStyle/>
          <a:p>
            <a:pPr algn="just">
              <a:spcAft>
                <a:spcPts val="300"/>
              </a:spcAft>
            </a:pPr>
            <a:r>
              <a:rPr lang="fr-BE" sz="1600" dirty="0">
                <a:solidFill>
                  <a:srgbClr val="000000"/>
                </a:solidFill>
              </a:rPr>
              <a:t>Die </a:t>
            </a:r>
            <a:r>
              <a:rPr lang="fr-BE" sz="1600" dirty="0" err="1">
                <a:solidFill>
                  <a:srgbClr val="000000"/>
                </a:solidFill>
              </a:rPr>
              <a:t>Gemeinde</a:t>
            </a:r>
            <a:r>
              <a:rPr lang="fr-BE" sz="1600" dirty="0">
                <a:solidFill>
                  <a:srgbClr val="000000"/>
                </a:solidFill>
              </a:rPr>
              <a:t> </a:t>
            </a:r>
            <a:r>
              <a:rPr lang="fr-BE" sz="1600" dirty="0" err="1">
                <a:solidFill>
                  <a:srgbClr val="000000"/>
                </a:solidFill>
              </a:rPr>
              <a:t>zählt</a:t>
            </a:r>
            <a:r>
              <a:rPr lang="fr-BE" sz="1600" dirty="0">
                <a:solidFill>
                  <a:srgbClr val="000000"/>
                </a:solidFill>
              </a:rPr>
              <a:t> </a:t>
            </a:r>
            <a:r>
              <a:rPr lang="fr-BE" sz="1600" dirty="0" err="1">
                <a:solidFill>
                  <a:srgbClr val="000000"/>
                </a:solidFill>
              </a:rPr>
              <a:t>drei</a:t>
            </a:r>
            <a:r>
              <a:rPr lang="fr-BE" sz="1600" dirty="0">
                <a:solidFill>
                  <a:srgbClr val="000000"/>
                </a:solidFill>
              </a:rPr>
              <a:t> </a:t>
            </a:r>
            <a:r>
              <a:rPr lang="fr-BE" sz="1600" dirty="0" err="1">
                <a:solidFill>
                  <a:srgbClr val="000000"/>
                </a:solidFill>
              </a:rPr>
              <a:t>Schulen</a:t>
            </a:r>
            <a:r>
              <a:rPr lang="fr-BE" sz="1600" dirty="0">
                <a:solidFill>
                  <a:srgbClr val="000000"/>
                </a:solidFill>
              </a:rPr>
              <a:t>:</a:t>
            </a:r>
          </a:p>
          <a:p>
            <a:pPr marL="285750" indent="-285750" algn="just">
              <a:spcAft>
                <a:spcPts val="300"/>
              </a:spcAft>
              <a:buFont typeface="Arial" panose="020B0604020202020204" pitchFamily="34" charset="0"/>
              <a:buChar char="•"/>
            </a:pPr>
            <a:r>
              <a:rPr lang="fr-BE" sz="1600" dirty="0" err="1">
                <a:solidFill>
                  <a:srgbClr val="000000"/>
                </a:solidFill>
              </a:rPr>
              <a:t>Zwei</a:t>
            </a:r>
            <a:r>
              <a:rPr lang="fr-BE" sz="1600" dirty="0">
                <a:solidFill>
                  <a:srgbClr val="000000"/>
                </a:solidFill>
              </a:rPr>
              <a:t> </a:t>
            </a:r>
            <a:r>
              <a:rPr lang="fr-BE" sz="1600" dirty="0" err="1">
                <a:solidFill>
                  <a:srgbClr val="000000"/>
                </a:solidFill>
              </a:rPr>
              <a:t>Gemeindeschulen</a:t>
            </a:r>
            <a:r>
              <a:rPr lang="fr-BE" sz="1600" dirty="0">
                <a:solidFill>
                  <a:srgbClr val="000000"/>
                </a:solidFill>
              </a:rPr>
              <a:t> mit </a:t>
            </a:r>
            <a:r>
              <a:rPr lang="fr-BE" sz="1600" dirty="0" err="1">
                <a:solidFill>
                  <a:srgbClr val="000000"/>
                </a:solidFill>
              </a:rPr>
              <a:t>Kindergarten</a:t>
            </a:r>
            <a:r>
              <a:rPr lang="fr-BE" sz="1600" dirty="0">
                <a:solidFill>
                  <a:srgbClr val="000000"/>
                </a:solidFill>
              </a:rPr>
              <a:t> und </a:t>
            </a:r>
            <a:r>
              <a:rPr lang="fr-BE" sz="1600" dirty="0" err="1">
                <a:solidFill>
                  <a:srgbClr val="000000"/>
                </a:solidFill>
              </a:rPr>
              <a:t>Primarschule</a:t>
            </a:r>
            <a:endParaRPr lang="fr-BE" sz="1600" dirty="0">
              <a:solidFill>
                <a:srgbClr val="000000"/>
              </a:solidFill>
            </a:endParaRPr>
          </a:p>
          <a:p>
            <a:pPr marL="285750" indent="-285750" algn="just">
              <a:spcAft>
                <a:spcPts val="300"/>
              </a:spcAft>
              <a:buFont typeface="Arial" panose="020B0604020202020204" pitchFamily="34" charset="0"/>
              <a:buChar char="•"/>
            </a:pPr>
            <a:r>
              <a:rPr lang="fr-BE" sz="1600" dirty="0">
                <a:solidFill>
                  <a:srgbClr val="000000"/>
                </a:solidFill>
              </a:rPr>
              <a:t>Das César-Franck-</a:t>
            </a:r>
            <a:r>
              <a:rPr lang="fr-BE" sz="1600" dirty="0" err="1">
                <a:solidFill>
                  <a:srgbClr val="000000"/>
                </a:solidFill>
              </a:rPr>
              <a:t>Athenäum</a:t>
            </a:r>
            <a:r>
              <a:rPr lang="fr-BE" sz="1600" dirty="0">
                <a:solidFill>
                  <a:srgbClr val="000000"/>
                </a:solidFill>
              </a:rPr>
              <a:t> mit </a:t>
            </a:r>
            <a:r>
              <a:rPr lang="fr-BE" sz="1600" dirty="0" err="1">
                <a:solidFill>
                  <a:srgbClr val="000000"/>
                </a:solidFill>
              </a:rPr>
              <a:t>drei</a:t>
            </a:r>
            <a:r>
              <a:rPr lang="fr-BE" sz="1600" dirty="0">
                <a:solidFill>
                  <a:srgbClr val="000000"/>
                </a:solidFill>
              </a:rPr>
              <a:t> </a:t>
            </a:r>
            <a:r>
              <a:rPr lang="fr-BE" sz="1600" dirty="0" err="1">
                <a:solidFill>
                  <a:srgbClr val="000000"/>
                </a:solidFill>
              </a:rPr>
              <a:t>Abteilungen</a:t>
            </a:r>
            <a:r>
              <a:rPr lang="fr-BE" sz="1600" dirty="0">
                <a:solidFill>
                  <a:srgbClr val="000000"/>
                </a:solidFill>
              </a:rPr>
              <a:t>  (</a:t>
            </a:r>
            <a:r>
              <a:rPr lang="fr-BE" sz="1600" dirty="0" err="1">
                <a:solidFill>
                  <a:srgbClr val="000000"/>
                </a:solidFill>
              </a:rPr>
              <a:t>KIndergarten</a:t>
            </a:r>
            <a:r>
              <a:rPr lang="fr-BE" sz="1600" dirty="0">
                <a:solidFill>
                  <a:srgbClr val="000000"/>
                </a:solidFill>
              </a:rPr>
              <a:t>, </a:t>
            </a:r>
            <a:r>
              <a:rPr lang="fr-BE" sz="1600" dirty="0" err="1">
                <a:solidFill>
                  <a:srgbClr val="000000"/>
                </a:solidFill>
              </a:rPr>
              <a:t>Primar</a:t>
            </a:r>
            <a:r>
              <a:rPr lang="fr-BE" sz="1600" dirty="0">
                <a:solidFill>
                  <a:srgbClr val="000000"/>
                </a:solidFill>
              </a:rPr>
              <a:t> und </a:t>
            </a:r>
            <a:r>
              <a:rPr lang="fr-BE" sz="1600" dirty="0" err="1">
                <a:solidFill>
                  <a:srgbClr val="000000"/>
                </a:solidFill>
              </a:rPr>
              <a:t>Sekundar</a:t>
            </a:r>
            <a:r>
              <a:rPr lang="fr-BE" sz="1600" dirty="0">
                <a:solidFill>
                  <a:srgbClr val="000000"/>
                </a:solidFill>
              </a:rPr>
              <a:t>) und </a:t>
            </a:r>
            <a:r>
              <a:rPr lang="fr-BE" sz="1600" dirty="0" err="1">
                <a:solidFill>
                  <a:srgbClr val="000000"/>
                </a:solidFill>
              </a:rPr>
              <a:t>Abendschule</a:t>
            </a:r>
            <a:endParaRPr lang="fr-BE" sz="1600" dirty="0">
              <a:solidFill>
                <a:srgbClr val="000000"/>
              </a:solidFill>
            </a:endParaRPr>
          </a:p>
          <a:p>
            <a:pPr algn="just">
              <a:spcAft>
                <a:spcPts val="300"/>
              </a:spcAft>
            </a:pPr>
            <a:r>
              <a:rPr lang="fr-BE" sz="1600" dirty="0" err="1">
                <a:solidFill>
                  <a:srgbClr val="000000"/>
                </a:solidFill>
              </a:rPr>
              <a:t>Abgesehen</a:t>
            </a:r>
            <a:r>
              <a:rPr lang="fr-BE" sz="1600" dirty="0">
                <a:solidFill>
                  <a:srgbClr val="000000"/>
                </a:solidFill>
              </a:rPr>
              <a:t> von der </a:t>
            </a:r>
            <a:r>
              <a:rPr lang="fr-BE" sz="1600" dirty="0" err="1">
                <a:solidFill>
                  <a:srgbClr val="000000"/>
                </a:solidFill>
              </a:rPr>
              <a:t>Schule</a:t>
            </a:r>
            <a:r>
              <a:rPr lang="fr-BE" sz="1600" dirty="0">
                <a:solidFill>
                  <a:srgbClr val="000000"/>
                </a:solidFill>
              </a:rPr>
              <a:t> in </a:t>
            </a:r>
            <a:r>
              <a:rPr lang="fr-BE" sz="1600" dirty="0" err="1">
                <a:solidFill>
                  <a:srgbClr val="000000"/>
                </a:solidFill>
              </a:rPr>
              <a:t>Hergenrath</a:t>
            </a:r>
            <a:r>
              <a:rPr lang="fr-BE" sz="1600" dirty="0">
                <a:solidFill>
                  <a:srgbClr val="000000"/>
                </a:solidFill>
              </a:rPr>
              <a:t> </a:t>
            </a:r>
            <a:r>
              <a:rPr lang="fr-BE" sz="1600" dirty="0" err="1">
                <a:solidFill>
                  <a:srgbClr val="000000"/>
                </a:solidFill>
              </a:rPr>
              <a:t>bieten</a:t>
            </a:r>
            <a:r>
              <a:rPr lang="fr-BE" sz="1600" dirty="0">
                <a:solidFill>
                  <a:srgbClr val="000000"/>
                </a:solidFill>
              </a:rPr>
              <a:t> die </a:t>
            </a:r>
            <a:r>
              <a:rPr lang="fr-BE" sz="1600" dirty="0" err="1">
                <a:solidFill>
                  <a:srgbClr val="000000"/>
                </a:solidFill>
              </a:rPr>
              <a:t>Schulen</a:t>
            </a:r>
            <a:r>
              <a:rPr lang="fr-BE" sz="1600" dirty="0">
                <a:solidFill>
                  <a:srgbClr val="000000"/>
                </a:solidFill>
              </a:rPr>
              <a:t> in der </a:t>
            </a:r>
            <a:r>
              <a:rPr lang="fr-BE" sz="1600" dirty="0" err="1">
                <a:solidFill>
                  <a:srgbClr val="000000"/>
                </a:solidFill>
              </a:rPr>
              <a:t>Gemeinde</a:t>
            </a:r>
            <a:r>
              <a:rPr lang="fr-BE" sz="1600" dirty="0">
                <a:solidFill>
                  <a:srgbClr val="000000"/>
                </a:solidFill>
              </a:rPr>
              <a:t> </a:t>
            </a:r>
            <a:r>
              <a:rPr lang="fr-BE" sz="1600" dirty="0" err="1">
                <a:solidFill>
                  <a:srgbClr val="000000"/>
                </a:solidFill>
              </a:rPr>
              <a:t>eine</a:t>
            </a:r>
            <a:r>
              <a:rPr lang="fr-BE" sz="1600" dirty="0">
                <a:solidFill>
                  <a:srgbClr val="000000"/>
                </a:solidFill>
              </a:rPr>
              <a:t> </a:t>
            </a:r>
            <a:r>
              <a:rPr lang="fr-BE" sz="1600" dirty="0" err="1">
                <a:solidFill>
                  <a:srgbClr val="000000"/>
                </a:solidFill>
              </a:rPr>
              <a:t>deutsch</a:t>
            </a:r>
            <a:r>
              <a:rPr lang="fr-BE" sz="1600" dirty="0">
                <a:solidFill>
                  <a:srgbClr val="000000"/>
                </a:solidFill>
              </a:rPr>
              <a:t>- und </a:t>
            </a:r>
            <a:r>
              <a:rPr lang="fr-BE" sz="1600" dirty="0" err="1">
                <a:solidFill>
                  <a:srgbClr val="000000"/>
                </a:solidFill>
              </a:rPr>
              <a:t>eine</a:t>
            </a:r>
            <a:r>
              <a:rPr lang="fr-BE" sz="1600" dirty="0">
                <a:solidFill>
                  <a:srgbClr val="000000"/>
                </a:solidFill>
              </a:rPr>
              <a:t> </a:t>
            </a:r>
            <a:r>
              <a:rPr lang="fr-BE" sz="1600" dirty="0" err="1">
                <a:solidFill>
                  <a:srgbClr val="000000"/>
                </a:solidFill>
              </a:rPr>
              <a:t>französischsprachige</a:t>
            </a:r>
            <a:r>
              <a:rPr lang="fr-BE" sz="1600" dirty="0">
                <a:solidFill>
                  <a:srgbClr val="000000"/>
                </a:solidFill>
              </a:rPr>
              <a:t> </a:t>
            </a:r>
            <a:r>
              <a:rPr lang="fr-BE" sz="1600" dirty="0" err="1">
                <a:solidFill>
                  <a:srgbClr val="000000"/>
                </a:solidFill>
              </a:rPr>
              <a:t>Abteilung</a:t>
            </a:r>
            <a:r>
              <a:rPr lang="fr-BE" sz="1600" dirty="0">
                <a:solidFill>
                  <a:srgbClr val="000000"/>
                </a:solidFill>
              </a:rPr>
              <a:t> an. </a:t>
            </a:r>
          </a:p>
        </p:txBody>
      </p:sp>
      <p:pic>
        <p:nvPicPr>
          <p:cNvPr id="6" name="Image 5" descr="Une image contenant carte&#10;&#10;Description générée automatiquement">
            <a:extLst>
              <a:ext uri="{FF2B5EF4-FFF2-40B4-BE49-F238E27FC236}">
                <a16:creationId xmlns:a16="http://schemas.microsoft.com/office/drawing/2014/main" id="{25E1AE29-38FA-7B84-85EE-2E527F55D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10754" y="846986"/>
            <a:ext cx="6851636" cy="5876280"/>
          </a:xfrm>
          <a:prstGeom prst="rect">
            <a:avLst/>
          </a:prstGeom>
        </p:spPr>
      </p:pic>
      <p:graphicFrame>
        <p:nvGraphicFramePr>
          <p:cNvPr id="17" name="Tableau 16">
            <a:extLst>
              <a:ext uri="{FF2B5EF4-FFF2-40B4-BE49-F238E27FC236}">
                <a16:creationId xmlns:a16="http://schemas.microsoft.com/office/drawing/2014/main" id="{495E2092-BC71-BF42-6C1B-5288FDA0063C}"/>
              </a:ext>
            </a:extLst>
          </p:cNvPr>
          <p:cNvGraphicFramePr>
            <a:graphicFrameLocks noGrp="1"/>
          </p:cNvGraphicFramePr>
          <p:nvPr>
            <p:extLst>
              <p:ext uri="{D42A27DB-BD31-4B8C-83A1-F6EECF244321}">
                <p14:modId xmlns:p14="http://schemas.microsoft.com/office/powerpoint/2010/main" val="3586037482"/>
              </p:ext>
            </p:extLst>
          </p:nvPr>
        </p:nvGraphicFramePr>
        <p:xfrm>
          <a:off x="264130" y="3933056"/>
          <a:ext cx="4680521" cy="2301856"/>
        </p:xfrm>
        <a:graphic>
          <a:graphicData uri="http://schemas.openxmlformats.org/drawingml/2006/table">
            <a:tbl>
              <a:tblPr firstRow="1" firstCol="1" bandRow="1">
                <a:tableStyleId>{5C22544A-7EE6-4342-B048-85BDC9FD1C3A}</a:tableStyleId>
              </a:tblPr>
              <a:tblGrid>
                <a:gridCol w="1514285">
                  <a:extLst>
                    <a:ext uri="{9D8B030D-6E8A-4147-A177-3AD203B41FA5}">
                      <a16:colId xmlns:a16="http://schemas.microsoft.com/office/drawing/2014/main" val="473324089"/>
                    </a:ext>
                  </a:extLst>
                </a:gridCol>
                <a:gridCol w="791559">
                  <a:extLst>
                    <a:ext uri="{9D8B030D-6E8A-4147-A177-3AD203B41FA5}">
                      <a16:colId xmlns:a16="http://schemas.microsoft.com/office/drawing/2014/main" val="1689146473"/>
                    </a:ext>
                  </a:extLst>
                </a:gridCol>
                <a:gridCol w="791559">
                  <a:extLst>
                    <a:ext uri="{9D8B030D-6E8A-4147-A177-3AD203B41FA5}">
                      <a16:colId xmlns:a16="http://schemas.microsoft.com/office/drawing/2014/main" val="2455256833"/>
                    </a:ext>
                  </a:extLst>
                </a:gridCol>
                <a:gridCol w="791559">
                  <a:extLst>
                    <a:ext uri="{9D8B030D-6E8A-4147-A177-3AD203B41FA5}">
                      <a16:colId xmlns:a16="http://schemas.microsoft.com/office/drawing/2014/main" val="1727533710"/>
                    </a:ext>
                  </a:extLst>
                </a:gridCol>
                <a:gridCol w="791559">
                  <a:extLst>
                    <a:ext uri="{9D8B030D-6E8A-4147-A177-3AD203B41FA5}">
                      <a16:colId xmlns:a16="http://schemas.microsoft.com/office/drawing/2014/main" val="2829449890"/>
                    </a:ext>
                  </a:extLst>
                </a:gridCol>
              </a:tblGrid>
              <a:tr h="346864">
                <a:tc rowSpan="2">
                  <a:txBody>
                    <a:bodyPr/>
                    <a:lstStyle/>
                    <a:p>
                      <a:pPr algn="ctr">
                        <a:spcBef>
                          <a:spcPts val="400"/>
                        </a:spcBef>
                        <a:spcAft>
                          <a:spcPts val="400"/>
                        </a:spcAft>
                      </a:pPr>
                      <a:r>
                        <a:rPr lang="fr-FR" sz="1500" b="1" kern="1200" dirty="0" err="1">
                          <a:solidFill>
                            <a:schemeClr val="lt1"/>
                          </a:solidFill>
                          <a:effectLst/>
                          <a:latin typeface="+mn-lt"/>
                          <a:ea typeface="+mn-ea"/>
                          <a:cs typeface="+mn-cs"/>
                        </a:rPr>
                        <a:t>Schulen</a:t>
                      </a:r>
                      <a:endParaRPr lang="fr-BE" sz="1500" b="1" kern="1200" dirty="0">
                        <a:solidFill>
                          <a:schemeClr val="lt1"/>
                        </a:solidFill>
                        <a:effectLst/>
                        <a:latin typeface="+mn-lt"/>
                        <a:ea typeface="+mn-ea"/>
                        <a:cs typeface="+mn-cs"/>
                      </a:endParaRPr>
                    </a:p>
                  </a:txBody>
                  <a:tcPr marL="68580" marR="68580" marT="0" marB="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tcPr>
                </a:tc>
                <a:tc gridSpan="4">
                  <a:txBody>
                    <a:bodyPr/>
                    <a:lstStyle/>
                    <a:p>
                      <a:pPr algn="ctr">
                        <a:spcBef>
                          <a:spcPts val="400"/>
                        </a:spcBef>
                        <a:spcAft>
                          <a:spcPts val="400"/>
                        </a:spcAft>
                      </a:pPr>
                      <a:r>
                        <a:rPr lang="fr-BE" sz="1500" b="1" kern="1200" dirty="0" err="1">
                          <a:solidFill>
                            <a:schemeClr val="lt1"/>
                          </a:solidFill>
                          <a:effectLst/>
                          <a:latin typeface="+mn-lt"/>
                          <a:ea typeface="+mn-ea"/>
                          <a:cs typeface="+mn-cs"/>
                        </a:rPr>
                        <a:t>Schüler</a:t>
                      </a:r>
                      <a:r>
                        <a:rPr lang="fr-BE" sz="1500" b="1" kern="1200" dirty="0">
                          <a:solidFill>
                            <a:schemeClr val="lt1"/>
                          </a:solidFill>
                          <a:effectLst/>
                          <a:latin typeface="+mn-lt"/>
                          <a:ea typeface="+mn-ea"/>
                          <a:cs typeface="+mn-cs"/>
                        </a:rPr>
                        <a:t> pro </a:t>
                      </a:r>
                      <a:r>
                        <a:rPr lang="fr-BE" sz="1500" b="1" kern="1200" dirty="0" err="1">
                          <a:solidFill>
                            <a:schemeClr val="lt1"/>
                          </a:solidFill>
                          <a:effectLst/>
                          <a:latin typeface="+mn-lt"/>
                          <a:ea typeface="+mn-ea"/>
                          <a:cs typeface="+mn-cs"/>
                        </a:rPr>
                        <a:t>Abteilung</a:t>
                      </a:r>
                      <a:endParaRPr lang="fr-BE" sz="1500" b="1" kern="1200" dirty="0">
                        <a:solidFill>
                          <a:schemeClr val="lt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B w="12700" cap="flat" cmpd="sng" algn="ctr">
                      <a:noFill/>
                      <a:prstDash val="solid"/>
                      <a:round/>
                      <a:headEnd type="none" w="med" len="med"/>
                      <a:tailEnd type="none" w="med" len="med"/>
                    </a:lnB>
                  </a:tcPr>
                </a:tc>
                <a:tc h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B w="12700" cap="flat" cmpd="sng" algn="ctr">
                      <a:noFill/>
                      <a:prstDash val="solid"/>
                      <a:round/>
                      <a:headEnd type="none" w="med" len="med"/>
                      <a:tailEnd type="none" w="med" len="med"/>
                    </a:lnB>
                  </a:tcPr>
                </a:tc>
                <a:tc h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3384012934"/>
                  </a:ext>
                </a:extLst>
              </a:tr>
              <a:tr h="346864">
                <a:tc v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T w="38100" cmpd="sng">
                      <a:noFill/>
                    </a:lnT>
                    <a:lnB w="12700" cap="flat" cmpd="sng" algn="ctr">
                      <a:noFill/>
                      <a:prstDash val="solid"/>
                      <a:round/>
                      <a:headEnd type="none" w="med" len="med"/>
                      <a:tailEnd type="none" w="med" len="med"/>
                    </a:lnB>
                  </a:tcPr>
                </a:tc>
                <a:tc>
                  <a:txBody>
                    <a:bodyPr/>
                    <a:lstStyle/>
                    <a:p>
                      <a:pPr algn="ctr">
                        <a:spcBef>
                          <a:spcPts val="400"/>
                        </a:spcBef>
                        <a:spcAft>
                          <a:spcPts val="400"/>
                        </a:spcAft>
                      </a:pPr>
                      <a:r>
                        <a:rPr lang="fr-BE" sz="1500" b="1" kern="1200" dirty="0">
                          <a:solidFill>
                            <a:schemeClr val="lt1"/>
                          </a:solidFill>
                          <a:effectLst/>
                          <a:latin typeface="+mn-lt"/>
                          <a:ea typeface="+mn-ea"/>
                          <a:cs typeface="+mn-cs"/>
                        </a:rPr>
                        <a:t>KG</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spcBef>
                          <a:spcPts val="400"/>
                        </a:spcBef>
                        <a:spcAft>
                          <a:spcPts val="400"/>
                        </a:spcAft>
                      </a:pPr>
                      <a:r>
                        <a:rPr lang="fr-BE" sz="1500" b="1" kern="1200" dirty="0">
                          <a:solidFill>
                            <a:schemeClr val="lt1"/>
                          </a:solidFill>
                          <a:effectLst/>
                          <a:latin typeface="+mn-lt"/>
                          <a:ea typeface="+mn-ea"/>
                          <a:cs typeface="+mn-cs"/>
                        </a:rPr>
                        <a:t>P</a:t>
                      </a:r>
                    </a:p>
                  </a:txBody>
                  <a:tcPr marL="68580" marR="68580" marT="0" marB="0"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spcBef>
                          <a:spcPts val="400"/>
                        </a:spcBef>
                        <a:spcAft>
                          <a:spcPts val="400"/>
                        </a:spcAft>
                      </a:pPr>
                      <a:r>
                        <a:rPr lang="fr-BE" sz="1500" b="1" kern="1200">
                          <a:solidFill>
                            <a:schemeClr val="lt1"/>
                          </a:solidFill>
                          <a:effectLst/>
                          <a:latin typeface="+mn-lt"/>
                          <a:ea typeface="+mn-ea"/>
                          <a:cs typeface="+mn-cs"/>
                        </a:rPr>
                        <a:t>S</a:t>
                      </a:r>
                    </a:p>
                  </a:txBody>
                  <a:tcPr marL="68580" marR="68580" marT="0" marB="0"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spcBef>
                          <a:spcPts val="400"/>
                        </a:spcBef>
                        <a:spcAft>
                          <a:spcPts val="400"/>
                        </a:spcAft>
                      </a:pPr>
                      <a:r>
                        <a:rPr lang="fr-FR" sz="1500" b="1" kern="1200" dirty="0" err="1">
                          <a:solidFill>
                            <a:schemeClr val="lt1"/>
                          </a:solidFill>
                          <a:effectLst/>
                          <a:latin typeface="+mn-lt"/>
                          <a:ea typeface="+mn-ea"/>
                          <a:cs typeface="+mn-cs"/>
                        </a:rPr>
                        <a:t>Abend</a:t>
                      </a:r>
                      <a:endParaRPr lang="fr-BE" sz="1500" b="1" kern="1200" dirty="0">
                        <a:solidFill>
                          <a:schemeClr val="lt1"/>
                        </a:solidFill>
                        <a:effectLst/>
                        <a:latin typeface="+mn-lt"/>
                        <a:ea typeface="+mn-ea"/>
                        <a:cs typeface="+mn-cs"/>
                      </a:endParaRPr>
                    </a:p>
                  </a:txBody>
                  <a:tcPr marL="68580" marR="68580" marT="0" marB="0"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253801861"/>
                  </a:ext>
                </a:extLst>
              </a:tr>
              <a:tr h="346864">
                <a:tc>
                  <a:txBody>
                    <a:bodyPr/>
                    <a:lstStyle/>
                    <a:p>
                      <a:pPr algn="l">
                        <a:spcBef>
                          <a:spcPts val="200"/>
                        </a:spcBef>
                        <a:spcAft>
                          <a:spcPts val="400"/>
                        </a:spcAft>
                      </a:pPr>
                      <a:r>
                        <a:rPr lang="fr-BE" sz="1500" b="0" dirty="0">
                          <a:solidFill>
                            <a:srgbClr val="000000"/>
                          </a:solidFill>
                          <a:effectLst/>
                          <a:latin typeface="+mn-lt"/>
                          <a:ea typeface="Calibri" panose="020F0502020204030204" pitchFamily="34" charset="0"/>
                          <a:cs typeface="Times New Roman" panose="02020603050405020304" pitchFamily="18" charset="0"/>
                        </a:rPr>
                        <a:t>CFA</a:t>
                      </a: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138</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318</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BE" sz="1500">
                          <a:solidFill>
                            <a:srgbClr val="000000"/>
                          </a:solidFill>
                          <a:effectLst/>
                          <a:latin typeface="+mn-lt"/>
                        </a:rPr>
                        <a:t>354 </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124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798764"/>
                  </a:ext>
                </a:extLst>
              </a:tr>
              <a:tr h="346864">
                <a:tc>
                  <a:txBody>
                    <a:bodyPr/>
                    <a:lstStyle/>
                    <a:p>
                      <a:pPr algn="l">
                        <a:spcBef>
                          <a:spcPts val="200"/>
                        </a:spcBef>
                        <a:spcAft>
                          <a:spcPts val="400"/>
                        </a:spcAft>
                      </a:pPr>
                      <a:r>
                        <a:rPr lang="fr-FR" sz="1500" b="0" dirty="0" err="1">
                          <a:solidFill>
                            <a:srgbClr val="000000"/>
                          </a:solidFill>
                          <a:effectLst/>
                          <a:latin typeface="+mn-lt"/>
                          <a:ea typeface="Calibri" panose="020F0502020204030204" pitchFamily="34" charset="0"/>
                          <a:cs typeface="Times New Roman" panose="02020603050405020304" pitchFamily="18" charset="0"/>
                        </a:rPr>
                        <a:t>Gemeindeschule</a:t>
                      </a:r>
                      <a:r>
                        <a:rPr lang="fr-BE" sz="1500" b="0" dirty="0">
                          <a:solidFill>
                            <a:srgbClr val="000000"/>
                          </a:solidFill>
                          <a:effectLst/>
                          <a:latin typeface="+mn-lt"/>
                          <a:ea typeface="Calibri" panose="020F0502020204030204" pitchFamily="34" charset="0"/>
                          <a:cs typeface="Times New Roman" panose="02020603050405020304" pitchFamily="18" charset="0"/>
                        </a:rPr>
                        <a:t> Kelmis</a:t>
                      </a: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136</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275</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BE" sz="1500">
                          <a:solidFill>
                            <a:srgbClr val="000000"/>
                          </a:solidFill>
                          <a:effectLst/>
                          <a:latin typeface="+mn-lt"/>
                        </a:rPr>
                        <a:t> -</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4027717"/>
                  </a:ext>
                </a:extLst>
              </a:tr>
              <a:tr h="346864">
                <a:tc>
                  <a:txBody>
                    <a:bodyPr/>
                    <a:lstStyle/>
                    <a:p>
                      <a:pPr algn="l">
                        <a:spcBef>
                          <a:spcPts val="200"/>
                        </a:spcBef>
                        <a:spcAft>
                          <a:spcPts val="400"/>
                        </a:spcAft>
                      </a:pPr>
                      <a:r>
                        <a:rPr lang="fr-BE" sz="1500" b="0" dirty="0" err="1">
                          <a:solidFill>
                            <a:srgbClr val="000000"/>
                          </a:solidFill>
                          <a:effectLst/>
                          <a:latin typeface="+mn-lt"/>
                          <a:cs typeface="Times New Roman" panose="02020603050405020304" pitchFamily="18" charset="0"/>
                        </a:rPr>
                        <a:t>Gemeindeschule</a:t>
                      </a:r>
                      <a:r>
                        <a:rPr lang="fr-BE" sz="1500" b="0" dirty="0">
                          <a:solidFill>
                            <a:srgbClr val="000000"/>
                          </a:solidFill>
                          <a:effectLst/>
                          <a:latin typeface="+mn-lt"/>
                          <a:cs typeface="Times New Roman" panose="02020603050405020304" pitchFamily="18" charset="0"/>
                        </a:rPr>
                        <a:t> </a:t>
                      </a:r>
                      <a:r>
                        <a:rPr lang="fr-BE" sz="1500" b="0" dirty="0" err="1">
                          <a:solidFill>
                            <a:srgbClr val="000000"/>
                          </a:solidFill>
                          <a:effectLst/>
                          <a:latin typeface="+mn-lt"/>
                          <a:cs typeface="Times New Roman" panose="02020603050405020304" pitchFamily="18" charset="0"/>
                        </a:rPr>
                        <a:t>Hergenrath</a:t>
                      </a:r>
                      <a:endParaRPr lang="fr-BE" sz="1500" b="0" dirty="0">
                        <a:solidFill>
                          <a:srgbClr val="000000"/>
                        </a:solidFill>
                        <a:effectLst/>
                        <a:latin typeface="+mn-lt"/>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84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121</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BE" sz="1500">
                          <a:solidFill>
                            <a:srgbClr val="000000"/>
                          </a:solidFill>
                          <a:effectLst/>
                          <a:latin typeface="+mn-lt"/>
                        </a:rPr>
                        <a:t> -</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9070137"/>
                  </a:ext>
                </a:extLst>
              </a:tr>
              <a:tr h="346864">
                <a:tc>
                  <a:txBody>
                    <a:bodyPr/>
                    <a:lstStyle/>
                    <a:p>
                      <a:pPr algn="l">
                        <a:spcBef>
                          <a:spcPts val="200"/>
                        </a:spcBef>
                        <a:spcAft>
                          <a:spcPts val="400"/>
                        </a:spcAft>
                      </a:pPr>
                      <a:r>
                        <a:rPr lang="fr-FR" sz="1500" b="0">
                          <a:solidFill>
                            <a:srgbClr val="000000"/>
                          </a:solidFill>
                          <a:effectLst/>
                          <a:latin typeface="+mn-lt"/>
                        </a:rPr>
                        <a:t>TOTAL</a:t>
                      </a:r>
                      <a:endParaRPr lang="fr-BE" sz="1500" b="0">
                        <a:solidFill>
                          <a:srgbClr val="000000"/>
                        </a:solidFill>
                        <a:effectLst/>
                        <a:latin typeface="+mn-lt"/>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358</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714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354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dirty="0">
                          <a:solidFill>
                            <a:srgbClr val="000000"/>
                          </a:solidFill>
                          <a:effectLst/>
                          <a:latin typeface="+mn-lt"/>
                          <a:ea typeface="Calibri" panose="020F0502020204030204" pitchFamily="34" charset="0"/>
                          <a:cs typeface="Times New Roman" panose="02020603050405020304" pitchFamily="18" charset="0"/>
                        </a:rPr>
                        <a:t>124</a:t>
                      </a:r>
                      <a:endParaRPr lang="fr-BE" sz="15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4570047"/>
                  </a:ext>
                </a:extLst>
              </a:tr>
            </a:tbl>
          </a:graphicData>
        </a:graphic>
      </p:graphicFrame>
      <p:sp>
        <p:nvSpPr>
          <p:cNvPr id="18" name="ZoneTexte 17">
            <a:extLst>
              <a:ext uri="{FF2B5EF4-FFF2-40B4-BE49-F238E27FC236}">
                <a16:creationId xmlns:a16="http://schemas.microsoft.com/office/drawing/2014/main" id="{63C01007-60AC-0017-0C49-DA67AE2EBE42}"/>
              </a:ext>
            </a:extLst>
          </p:cNvPr>
          <p:cNvSpPr txBox="1"/>
          <p:nvPr/>
        </p:nvSpPr>
        <p:spPr>
          <a:xfrm>
            <a:off x="191344" y="6356865"/>
            <a:ext cx="4878002" cy="287130"/>
          </a:xfrm>
          <a:prstGeom prst="rect">
            <a:avLst/>
          </a:prstGeom>
          <a:noFill/>
        </p:spPr>
        <p:txBody>
          <a:bodyPr wrap="none" rtlCol="0">
            <a:spAutoFit/>
          </a:bodyPr>
          <a:lstStyle/>
          <a:p>
            <a:r>
              <a:rPr lang="fr-FR" dirty="0" err="1">
                <a:solidFill>
                  <a:schemeClr val="bg2">
                    <a:lumMod val="10000"/>
                  </a:schemeClr>
                </a:solidFill>
              </a:rPr>
              <a:t>Schülerzahlen</a:t>
            </a:r>
            <a:r>
              <a:rPr lang="fr-FR" dirty="0">
                <a:solidFill>
                  <a:schemeClr val="bg2">
                    <a:lumMod val="10000"/>
                  </a:schemeClr>
                </a:solidFill>
              </a:rPr>
              <a:t> 2021-22 </a:t>
            </a:r>
            <a:r>
              <a:rPr lang="fr-FR" dirty="0" err="1">
                <a:solidFill>
                  <a:schemeClr val="bg2">
                    <a:lumMod val="10000"/>
                  </a:schemeClr>
                </a:solidFill>
              </a:rPr>
              <a:t>Gemeinde</a:t>
            </a:r>
            <a:r>
              <a:rPr lang="fr-FR" dirty="0">
                <a:solidFill>
                  <a:schemeClr val="bg2">
                    <a:lumMod val="10000"/>
                  </a:schemeClr>
                </a:solidFill>
              </a:rPr>
              <a:t> Kelmis (Quelle: ostbelgienbildung.be) </a:t>
            </a:r>
            <a:endParaRPr lang="fr-BE" dirty="0">
              <a:solidFill>
                <a:schemeClr val="bg2">
                  <a:lumMod val="10000"/>
                </a:schemeClr>
              </a:solidFill>
            </a:endParaRPr>
          </a:p>
        </p:txBody>
      </p:sp>
      <p:sp>
        <p:nvSpPr>
          <p:cNvPr id="10" name="Ellipse 9">
            <a:extLst>
              <a:ext uri="{FF2B5EF4-FFF2-40B4-BE49-F238E27FC236}">
                <a16:creationId xmlns:a16="http://schemas.microsoft.com/office/drawing/2014/main" id="{34EE3226-EA35-CE62-593E-6B24C4114128}"/>
              </a:ext>
            </a:extLst>
          </p:cNvPr>
          <p:cNvSpPr/>
          <p:nvPr/>
        </p:nvSpPr>
        <p:spPr>
          <a:xfrm>
            <a:off x="6290874" y="2825281"/>
            <a:ext cx="1296144" cy="129614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E0428D0D-AB7D-DCBF-CC22-4E15256E6D74}"/>
              </a:ext>
            </a:extLst>
          </p:cNvPr>
          <p:cNvSpPr txBox="1"/>
          <p:nvPr/>
        </p:nvSpPr>
        <p:spPr>
          <a:xfrm>
            <a:off x="5405086" y="1408841"/>
            <a:ext cx="2613438" cy="584775"/>
          </a:xfrm>
          <a:prstGeom prst="rect">
            <a:avLst/>
          </a:prstGeom>
          <a:solidFill>
            <a:srgbClr val="FFFFFF"/>
          </a:solidFill>
          <a:ln>
            <a:solidFill>
              <a:schemeClr val="accent2"/>
            </a:solidFill>
          </a:ln>
        </p:spPr>
        <p:txBody>
          <a:bodyPr wrap="square" rtlCol="0">
            <a:spAutoFit/>
          </a:bodyPr>
          <a:lstStyle/>
          <a:p>
            <a:r>
              <a:rPr lang="fr-FR" sz="1600" dirty="0">
                <a:solidFill>
                  <a:srgbClr val="000000"/>
                </a:solidFill>
              </a:rPr>
              <a:t>Mehr </a:t>
            </a:r>
            <a:r>
              <a:rPr lang="fr-FR" sz="1600" dirty="0" err="1">
                <a:solidFill>
                  <a:srgbClr val="000000"/>
                </a:solidFill>
              </a:rPr>
              <a:t>als</a:t>
            </a:r>
            <a:r>
              <a:rPr lang="fr-FR" sz="1600" dirty="0">
                <a:solidFill>
                  <a:srgbClr val="000000"/>
                </a:solidFill>
              </a:rPr>
              <a:t> 1200 </a:t>
            </a:r>
            <a:r>
              <a:rPr lang="fr-FR" sz="1600" dirty="0" err="1">
                <a:solidFill>
                  <a:srgbClr val="000000"/>
                </a:solidFill>
              </a:rPr>
              <a:t>Schüler</a:t>
            </a:r>
            <a:r>
              <a:rPr lang="fr-FR" sz="1600" dirty="0">
                <a:solidFill>
                  <a:srgbClr val="000000"/>
                </a:solidFill>
              </a:rPr>
              <a:t>/Tag </a:t>
            </a:r>
            <a:r>
              <a:rPr lang="fr-FR" sz="1600" dirty="0" err="1">
                <a:solidFill>
                  <a:srgbClr val="000000"/>
                </a:solidFill>
              </a:rPr>
              <a:t>im</a:t>
            </a:r>
            <a:r>
              <a:rPr lang="fr-FR" sz="1600" dirty="0">
                <a:solidFill>
                  <a:srgbClr val="000000"/>
                </a:solidFill>
              </a:rPr>
              <a:t> </a:t>
            </a:r>
            <a:r>
              <a:rPr lang="fr-FR" sz="1600" dirty="0" err="1">
                <a:solidFill>
                  <a:srgbClr val="000000"/>
                </a:solidFill>
              </a:rPr>
              <a:t>Dorfzentrum</a:t>
            </a:r>
            <a:endParaRPr lang="fr-BE" sz="1600" dirty="0">
              <a:solidFill>
                <a:srgbClr val="000000"/>
              </a:solidFill>
            </a:endParaRPr>
          </a:p>
        </p:txBody>
      </p:sp>
      <p:cxnSp>
        <p:nvCxnSpPr>
          <p:cNvPr id="13" name="Connecteur droit 12">
            <a:extLst>
              <a:ext uri="{FF2B5EF4-FFF2-40B4-BE49-F238E27FC236}">
                <a16:creationId xmlns:a16="http://schemas.microsoft.com/office/drawing/2014/main" id="{6BB5EE4C-29C6-6584-7E83-668835F59198}"/>
              </a:ext>
            </a:extLst>
          </p:cNvPr>
          <p:cNvCxnSpPr>
            <a:stCxn id="10" idx="0"/>
          </p:cNvCxnSpPr>
          <p:nvPr/>
        </p:nvCxnSpPr>
        <p:spPr>
          <a:xfrm flipH="1" flipV="1">
            <a:off x="6711805" y="1993616"/>
            <a:ext cx="227141" cy="83166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25696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2229C-F529-814A-0D41-442CD1BC4EC5}"/>
              </a:ext>
            </a:extLst>
          </p:cNvPr>
          <p:cNvSpPr>
            <a:spLocks noGrp="1"/>
          </p:cNvSpPr>
          <p:nvPr>
            <p:ph type="title"/>
          </p:nvPr>
        </p:nvSpPr>
        <p:spPr/>
        <p:txBody>
          <a:bodyPr/>
          <a:lstStyle/>
          <a:p>
            <a:r>
              <a:rPr lang="fr-BE" dirty="0" err="1"/>
              <a:t>Unterschiedliche</a:t>
            </a:r>
            <a:r>
              <a:rPr lang="fr-BE" dirty="0"/>
              <a:t> </a:t>
            </a:r>
            <a:r>
              <a:rPr lang="fr-BE" dirty="0" err="1"/>
              <a:t>Aktionen</a:t>
            </a:r>
            <a:endParaRPr lang="fr-BE" dirty="0"/>
          </a:p>
        </p:txBody>
      </p:sp>
      <p:pic>
        <p:nvPicPr>
          <p:cNvPr id="5" name="Image 4">
            <a:extLst>
              <a:ext uri="{FF2B5EF4-FFF2-40B4-BE49-F238E27FC236}">
                <a16:creationId xmlns:a16="http://schemas.microsoft.com/office/drawing/2014/main" id="{3D3410C9-AE0D-4BD2-9AD9-9D312FA8C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16" y="1072256"/>
            <a:ext cx="914479" cy="914479"/>
          </a:xfrm>
          <a:prstGeom prst="rect">
            <a:avLst/>
          </a:prstGeom>
        </p:spPr>
      </p:pic>
      <p:pic>
        <p:nvPicPr>
          <p:cNvPr id="7" name="Image 6">
            <a:extLst>
              <a:ext uri="{FF2B5EF4-FFF2-40B4-BE49-F238E27FC236}">
                <a16:creationId xmlns:a16="http://schemas.microsoft.com/office/drawing/2014/main" id="{10620DE6-5592-4C33-B2F4-4ABCE4958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38" y="2598038"/>
            <a:ext cx="1048603" cy="1048603"/>
          </a:xfrm>
          <a:prstGeom prst="rect">
            <a:avLst/>
          </a:prstGeom>
        </p:spPr>
      </p:pic>
      <p:pic>
        <p:nvPicPr>
          <p:cNvPr id="9" name="Image 8">
            <a:extLst>
              <a:ext uri="{FF2B5EF4-FFF2-40B4-BE49-F238E27FC236}">
                <a16:creationId xmlns:a16="http://schemas.microsoft.com/office/drawing/2014/main" id="{27B3956E-05F0-4ABF-BBAE-8A2FD8460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515" y="3725717"/>
            <a:ext cx="914479" cy="914479"/>
          </a:xfrm>
          <a:prstGeom prst="rect">
            <a:avLst/>
          </a:prstGeom>
        </p:spPr>
      </p:pic>
      <p:pic>
        <p:nvPicPr>
          <p:cNvPr id="10" name="Graphique 9" descr="Courir contour">
            <a:extLst>
              <a:ext uri="{FF2B5EF4-FFF2-40B4-BE49-F238E27FC236}">
                <a16:creationId xmlns:a16="http://schemas.microsoft.com/office/drawing/2014/main" id="{53900646-1BED-4766-9AD7-F9904A2DF2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103" y="5564683"/>
            <a:ext cx="844117" cy="844117"/>
          </a:xfrm>
          <a:prstGeom prst="rect">
            <a:avLst/>
          </a:prstGeom>
        </p:spPr>
      </p:pic>
      <p:sp>
        <p:nvSpPr>
          <p:cNvPr id="11" name="ZoneTexte 10">
            <a:extLst>
              <a:ext uri="{FF2B5EF4-FFF2-40B4-BE49-F238E27FC236}">
                <a16:creationId xmlns:a16="http://schemas.microsoft.com/office/drawing/2014/main" id="{E6A004C6-6066-4617-BE5C-D6C5858D0EB4}"/>
              </a:ext>
            </a:extLst>
          </p:cNvPr>
          <p:cNvSpPr txBox="1"/>
          <p:nvPr/>
        </p:nvSpPr>
        <p:spPr>
          <a:xfrm>
            <a:off x="2000904" y="1032628"/>
            <a:ext cx="4238595" cy="1785104"/>
          </a:xfrm>
          <a:prstGeom prst="rect">
            <a:avLst/>
          </a:prstGeom>
          <a:noFill/>
        </p:spPr>
        <p:txBody>
          <a:bodyPr wrap="square" rtlCol="0">
            <a:spAutoFit/>
          </a:bodyPr>
          <a:lstStyle/>
          <a:p>
            <a:pPr algn="just"/>
            <a:r>
              <a:rPr lang="fr-FR" sz="2000" b="1" dirty="0" err="1">
                <a:solidFill>
                  <a:schemeClr val="accent4"/>
                </a:solidFill>
              </a:rPr>
              <a:t>Erfahren</a:t>
            </a:r>
            <a:endParaRPr lang="fr-FR" sz="2000" b="1" dirty="0">
              <a:solidFill>
                <a:schemeClr val="accent4"/>
              </a:solidFill>
            </a:endParaRPr>
          </a:p>
          <a:p>
            <a:pPr marL="285750" indent="-285750" algn="just">
              <a:buFont typeface="Arial" panose="020B0604020202020204" pitchFamily="34" charset="0"/>
              <a:buChar char="•"/>
            </a:pPr>
            <a:r>
              <a:rPr lang="fr-FR" sz="1800" dirty="0" err="1">
                <a:solidFill>
                  <a:schemeClr val="bg2">
                    <a:lumMod val="10000"/>
                  </a:schemeClr>
                </a:solidFill>
              </a:rPr>
              <a:t>Auf</a:t>
            </a:r>
            <a:r>
              <a:rPr lang="fr-FR" sz="1800" dirty="0">
                <a:solidFill>
                  <a:schemeClr val="bg2">
                    <a:lumMod val="10000"/>
                  </a:schemeClr>
                </a:solidFill>
              </a:rPr>
              <a:t> Basis </a:t>
            </a:r>
            <a:r>
              <a:rPr lang="fr-FR" sz="1800" dirty="0" err="1">
                <a:solidFill>
                  <a:schemeClr val="bg2">
                    <a:lumMod val="10000"/>
                  </a:schemeClr>
                </a:solidFill>
              </a:rPr>
              <a:t>eines</a:t>
            </a:r>
            <a:r>
              <a:rPr lang="fr-FR" sz="1800" dirty="0">
                <a:solidFill>
                  <a:schemeClr val="bg2">
                    <a:lumMod val="10000"/>
                  </a:schemeClr>
                </a:solidFill>
              </a:rPr>
              <a:t> </a:t>
            </a:r>
            <a:r>
              <a:rPr lang="fr-FR" sz="1800" dirty="0" err="1">
                <a:solidFill>
                  <a:schemeClr val="bg2">
                    <a:lumMod val="10000"/>
                  </a:schemeClr>
                </a:solidFill>
              </a:rPr>
              <a:t>anonymen</a:t>
            </a:r>
            <a:r>
              <a:rPr lang="fr-FR" sz="1800" dirty="0">
                <a:solidFill>
                  <a:schemeClr val="bg2">
                    <a:lumMod val="10000"/>
                  </a:schemeClr>
                </a:solidFill>
              </a:rPr>
              <a:t> </a:t>
            </a:r>
            <a:r>
              <a:rPr lang="fr-FR" sz="1800" dirty="0" err="1">
                <a:solidFill>
                  <a:schemeClr val="bg2">
                    <a:lumMod val="10000"/>
                  </a:schemeClr>
                </a:solidFill>
              </a:rPr>
              <a:t>Adressenordners</a:t>
            </a:r>
            <a:r>
              <a:rPr lang="fr-FR" sz="1800" dirty="0">
                <a:solidFill>
                  <a:schemeClr val="bg2">
                    <a:lumMod val="10000"/>
                  </a:schemeClr>
                </a:solidFill>
              </a:rPr>
              <a:t> </a:t>
            </a:r>
          </a:p>
          <a:p>
            <a:pPr marL="285750" indent="-285750" algn="just">
              <a:buFont typeface="Arial" panose="020B0604020202020204" pitchFamily="34" charset="0"/>
              <a:buChar char="•"/>
            </a:pPr>
            <a:r>
              <a:rPr lang="fr-FR" sz="1800" dirty="0" err="1">
                <a:solidFill>
                  <a:schemeClr val="bg2">
                    <a:lumMod val="10000"/>
                  </a:schemeClr>
                </a:solidFill>
              </a:rPr>
              <a:t>Studie</a:t>
            </a:r>
            <a:r>
              <a:rPr lang="fr-FR" sz="1800" dirty="0">
                <a:solidFill>
                  <a:schemeClr val="bg2">
                    <a:lumMod val="10000"/>
                  </a:schemeClr>
                </a:solidFill>
              </a:rPr>
              <a:t> </a:t>
            </a:r>
            <a:r>
              <a:rPr lang="fr-FR" sz="1800" dirty="0" err="1">
                <a:solidFill>
                  <a:schemeClr val="bg2">
                    <a:lumMod val="10000"/>
                  </a:schemeClr>
                </a:solidFill>
              </a:rPr>
              <a:t>über</a:t>
            </a:r>
            <a:r>
              <a:rPr lang="fr-FR" sz="1800" dirty="0">
                <a:solidFill>
                  <a:schemeClr val="bg2">
                    <a:lumMod val="10000"/>
                  </a:schemeClr>
                </a:solidFill>
              </a:rPr>
              <a:t> die </a:t>
            </a:r>
            <a:r>
              <a:rPr lang="fr-FR" sz="1800" dirty="0" err="1">
                <a:solidFill>
                  <a:schemeClr val="bg2">
                    <a:lumMod val="10000"/>
                  </a:schemeClr>
                </a:solidFill>
              </a:rPr>
              <a:t>aktuellen</a:t>
            </a:r>
            <a:r>
              <a:rPr lang="fr-FR" sz="1800" dirty="0">
                <a:solidFill>
                  <a:schemeClr val="bg2">
                    <a:lumMod val="10000"/>
                  </a:schemeClr>
                </a:solidFill>
              </a:rPr>
              <a:t> </a:t>
            </a:r>
            <a:r>
              <a:rPr lang="fr-FR" sz="1800" dirty="0" err="1">
                <a:solidFill>
                  <a:schemeClr val="bg2">
                    <a:lumMod val="10000"/>
                  </a:schemeClr>
                </a:solidFill>
              </a:rPr>
              <a:t>Fortbewegungsmittel</a:t>
            </a:r>
            <a:r>
              <a:rPr lang="fr-FR" sz="1800" dirty="0">
                <a:solidFill>
                  <a:schemeClr val="bg2">
                    <a:lumMod val="10000"/>
                  </a:schemeClr>
                </a:solidFill>
              </a:rPr>
              <a:t> und die </a:t>
            </a:r>
            <a:r>
              <a:rPr lang="fr-FR" sz="1800" dirty="0" err="1">
                <a:solidFill>
                  <a:schemeClr val="bg2">
                    <a:lumMod val="10000"/>
                  </a:schemeClr>
                </a:solidFill>
              </a:rPr>
              <a:t>Hürden</a:t>
            </a:r>
            <a:r>
              <a:rPr lang="fr-FR" sz="1800" dirty="0">
                <a:solidFill>
                  <a:schemeClr val="bg2">
                    <a:lumMod val="10000"/>
                  </a:schemeClr>
                </a:solidFill>
              </a:rPr>
              <a:t> </a:t>
            </a:r>
            <a:r>
              <a:rPr lang="fr-FR" sz="1800" dirty="0" err="1">
                <a:solidFill>
                  <a:schemeClr val="bg2">
                    <a:lumMod val="10000"/>
                  </a:schemeClr>
                </a:solidFill>
              </a:rPr>
              <a:t>für</a:t>
            </a:r>
            <a:r>
              <a:rPr lang="fr-FR" sz="1800" dirty="0">
                <a:solidFill>
                  <a:schemeClr val="bg2">
                    <a:lumMod val="10000"/>
                  </a:schemeClr>
                </a:solidFill>
              </a:rPr>
              <a:t> die </a:t>
            </a:r>
            <a:r>
              <a:rPr lang="fr-FR" sz="1800" dirty="0" err="1">
                <a:solidFill>
                  <a:schemeClr val="bg2">
                    <a:lumMod val="10000"/>
                  </a:schemeClr>
                </a:solidFill>
              </a:rPr>
              <a:t>Nutzung</a:t>
            </a:r>
            <a:r>
              <a:rPr lang="fr-FR" sz="1800" dirty="0">
                <a:solidFill>
                  <a:schemeClr val="bg2">
                    <a:lumMod val="10000"/>
                  </a:schemeClr>
                </a:solidFill>
              </a:rPr>
              <a:t> </a:t>
            </a:r>
            <a:r>
              <a:rPr lang="fr-FR" sz="1800" dirty="0" err="1">
                <a:solidFill>
                  <a:schemeClr val="bg2">
                    <a:lumMod val="10000"/>
                  </a:schemeClr>
                </a:solidFill>
              </a:rPr>
              <a:t>anderer</a:t>
            </a:r>
            <a:r>
              <a:rPr lang="fr-FR" sz="1800" dirty="0">
                <a:solidFill>
                  <a:schemeClr val="bg2">
                    <a:lumMod val="10000"/>
                  </a:schemeClr>
                </a:solidFill>
              </a:rPr>
              <a:t> </a:t>
            </a:r>
            <a:r>
              <a:rPr lang="fr-FR" sz="1800" dirty="0" err="1">
                <a:solidFill>
                  <a:schemeClr val="bg2">
                    <a:lumMod val="10000"/>
                  </a:schemeClr>
                </a:solidFill>
              </a:rPr>
              <a:t>Mittel</a:t>
            </a:r>
            <a:r>
              <a:rPr lang="fr-FR" sz="1800" dirty="0">
                <a:solidFill>
                  <a:schemeClr val="bg2">
                    <a:lumMod val="10000"/>
                  </a:schemeClr>
                </a:solidFill>
              </a:rPr>
              <a:t> </a:t>
            </a:r>
            <a:endParaRPr lang="fr-BE" sz="1800" dirty="0">
              <a:solidFill>
                <a:schemeClr val="bg2">
                  <a:lumMod val="10000"/>
                </a:schemeClr>
              </a:solidFill>
            </a:endParaRPr>
          </a:p>
        </p:txBody>
      </p:sp>
      <p:sp>
        <p:nvSpPr>
          <p:cNvPr id="12" name="ZoneTexte 11">
            <a:extLst>
              <a:ext uri="{FF2B5EF4-FFF2-40B4-BE49-F238E27FC236}">
                <a16:creationId xmlns:a16="http://schemas.microsoft.com/office/drawing/2014/main" id="{866CFA45-C8DD-4C09-9124-09D7144C7148}"/>
              </a:ext>
            </a:extLst>
          </p:cNvPr>
          <p:cNvSpPr txBox="1"/>
          <p:nvPr/>
        </p:nvSpPr>
        <p:spPr>
          <a:xfrm>
            <a:off x="2000903" y="2768562"/>
            <a:ext cx="3476336" cy="954107"/>
          </a:xfrm>
          <a:prstGeom prst="rect">
            <a:avLst/>
          </a:prstGeom>
          <a:noFill/>
        </p:spPr>
        <p:txBody>
          <a:bodyPr wrap="none" rtlCol="0">
            <a:spAutoFit/>
          </a:bodyPr>
          <a:lstStyle/>
          <a:p>
            <a:r>
              <a:rPr lang="fr-FR" sz="2000" b="1" dirty="0" err="1">
                <a:solidFill>
                  <a:schemeClr val="accent4"/>
                </a:solidFill>
              </a:rPr>
              <a:t>Informieren</a:t>
            </a:r>
            <a:r>
              <a:rPr lang="fr-FR" sz="2000" b="1" dirty="0">
                <a:solidFill>
                  <a:schemeClr val="accent4"/>
                </a:solidFill>
              </a:rPr>
              <a:t>/</a:t>
            </a:r>
            <a:r>
              <a:rPr lang="fr-FR" sz="2000" b="1" dirty="0" err="1">
                <a:solidFill>
                  <a:schemeClr val="accent4"/>
                </a:solidFill>
              </a:rPr>
              <a:t>Sensibilisieren</a:t>
            </a:r>
            <a:endParaRPr lang="fr-FR" sz="2000" b="1" dirty="0">
              <a:solidFill>
                <a:schemeClr val="accent4"/>
              </a:solidFill>
            </a:endParaRPr>
          </a:p>
          <a:p>
            <a:pPr marL="285750" indent="-285750">
              <a:buFont typeface="Arial" panose="020B0604020202020204" pitchFamily="34" charset="0"/>
              <a:buChar char="•"/>
            </a:pPr>
            <a:r>
              <a:rPr lang="fr-FR" sz="1800" dirty="0" err="1">
                <a:solidFill>
                  <a:schemeClr val="bg2">
                    <a:lumMod val="10000"/>
                  </a:schemeClr>
                </a:solidFill>
              </a:rPr>
              <a:t>Schüler</a:t>
            </a:r>
            <a:r>
              <a:rPr lang="fr-FR" sz="1800" dirty="0">
                <a:solidFill>
                  <a:schemeClr val="bg2">
                    <a:lumMod val="10000"/>
                  </a:schemeClr>
                </a:solidFill>
              </a:rPr>
              <a:t>, </a:t>
            </a:r>
            <a:r>
              <a:rPr lang="fr-FR" sz="1800" dirty="0" err="1">
                <a:solidFill>
                  <a:schemeClr val="bg2">
                    <a:lumMod val="10000"/>
                  </a:schemeClr>
                </a:solidFill>
              </a:rPr>
              <a:t>Eltern</a:t>
            </a:r>
            <a:r>
              <a:rPr lang="fr-FR" sz="1800" dirty="0">
                <a:solidFill>
                  <a:schemeClr val="bg2">
                    <a:lumMod val="10000"/>
                  </a:schemeClr>
                </a:solidFill>
              </a:rPr>
              <a:t> und </a:t>
            </a:r>
            <a:r>
              <a:rPr lang="fr-FR" sz="1800" dirty="0" err="1">
                <a:solidFill>
                  <a:schemeClr val="bg2">
                    <a:lumMod val="10000"/>
                  </a:schemeClr>
                </a:solidFill>
              </a:rPr>
              <a:t>Lehrpersonal</a:t>
            </a:r>
            <a:endParaRPr lang="fr-FR" sz="1800" dirty="0">
              <a:solidFill>
                <a:schemeClr val="bg2">
                  <a:lumMod val="10000"/>
                </a:schemeClr>
              </a:solidFill>
            </a:endParaRPr>
          </a:p>
          <a:p>
            <a:endParaRPr lang="fr-BE" sz="1800" dirty="0">
              <a:solidFill>
                <a:schemeClr val="bg2">
                  <a:lumMod val="10000"/>
                </a:schemeClr>
              </a:solidFill>
            </a:endParaRPr>
          </a:p>
        </p:txBody>
      </p:sp>
      <p:sp>
        <p:nvSpPr>
          <p:cNvPr id="13" name="ZoneTexte 12">
            <a:extLst>
              <a:ext uri="{FF2B5EF4-FFF2-40B4-BE49-F238E27FC236}">
                <a16:creationId xmlns:a16="http://schemas.microsoft.com/office/drawing/2014/main" id="{C87D1135-0C4A-45DB-A6E2-156CD664A3B4}"/>
              </a:ext>
            </a:extLst>
          </p:cNvPr>
          <p:cNvSpPr txBox="1"/>
          <p:nvPr/>
        </p:nvSpPr>
        <p:spPr>
          <a:xfrm>
            <a:off x="1969780" y="3686089"/>
            <a:ext cx="4238595" cy="1508105"/>
          </a:xfrm>
          <a:prstGeom prst="rect">
            <a:avLst/>
          </a:prstGeom>
          <a:noFill/>
        </p:spPr>
        <p:txBody>
          <a:bodyPr wrap="square" rtlCol="0">
            <a:spAutoFit/>
          </a:bodyPr>
          <a:lstStyle/>
          <a:p>
            <a:r>
              <a:rPr lang="fr-FR" sz="2000" b="1" dirty="0" err="1">
                <a:solidFill>
                  <a:schemeClr val="accent4"/>
                </a:solidFill>
              </a:rPr>
              <a:t>Ausbilden</a:t>
            </a:r>
            <a:endParaRPr lang="fr-FR" sz="2000" b="1" dirty="0">
              <a:solidFill>
                <a:schemeClr val="accent4"/>
              </a:solidFill>
            </a:endParaRPr>
          </a:p>
          <a:p>
            <a:pPr marL="285750" indent="-285750">
              <a:buFont typeface="Arial" panose="020B0604020202020204" pitchFamily="34" charset="0"/>
              <a:buChar char="•"/>
            </a:pPr>
            <a:r>
              <a:rPr lang="fr-FR" sz="1800" dirty="0" err="1">
                <a:solidFill>
                  <a:schemeClr val="bg2">
                    <a:lumMod val="10000"/>
                  </a:schemeClr>
                </a:solidFill>
              </a:rPr>
              <a:t>Theorie</a:t>
            </a:r>
            <a:r>
              <a:rPr lang="fr-FR" sz="1800" dirty="0">
                <a:solidFill>
                  <a:schemeClr val="bg2">
                    <a:lumMod val="10000"/>
                  </a:schemeClr>
                </a:solidFill>
              </a:rPr>
              <a:t> (</a:t>
            </a:r>
            <a:r>
              <a:rPr lang="fr-FR" sz="1800" dirty="0" err="1">
                <a:solidFill>
                  <a:schemeClr val="bg2">
                    <a:lumMod val="10000"/>
                  </a:schemeClr>
                </a:solidFill>
              </a:rPr>
              <a:t>nachhaltige</a:t>
            </a:r>
            <a:r>
              <a:rPr lang="fr-FR" sz="1800" dirty="0">
                <a:solidFill>
                  <a:schemeClr val="bg2">
                    <a:lumMod val="10000"/>
                  </a:schemeClr>
                </a:solidFill>
              </a:rPr>
              <a:t> </a:t>
            </a:r>
            <a:r>
              <a:rPr lang="fr-FR" sz="1800" dirty="0" err="1">
                <a:solidFill>
                  <a:schemeClr val="bg2">
                    <a:lumMod val="10000"/>
                  </a:schemeClr>
                </a:solidFill>
              </a:rPr>
              <a:t>Mobilität</a:t>
            </a:r>
            <a:r>
              <a:rPr lang="fr-FR" sz="1800" dirty="0">
                <a:solidFill>
                  <a:schemeClr val="bg2">
                    <a:lumMod val="10000"/>
                  </a:schemeClr>
                </a:solidFill>
              </a:rPr>
              <a:t>, </a:t>
            </a:r>
            <a:r>
              <a:rPr lang="fr-FR" sz="1800" dirty="0" err="1">
                <a:solidFill>
                  <a:schemeClr val="bg2">
                    <a:lumMod val="10000"/>
                  </a:schemeClr>
                </a:solidFill>
              </a:rPr>
              <a:t>Verkehrssicherheit</a:t>
            </a:r>
            <a:r>
              <a:rPr lang="fr-FR" sz="1800" dirty="0">
                <a:solidFill>
                  <a:schemeClr val="bg2">
                    <a:lumMod val="10000"/>
                  </a:schemeClr>
                </a:solidFill>
              </a:rPr>
              <a:t> </a:t>
            </a:r>
            <a:r>
              <a:rPr lang="fr-FR" sz="1800" dirty="0" err="1">
                <a:solidFill>
                  <a:schemeClr val="bg2">
                    <a:lumMod val="10000"/>
                  </a:schemeClr>
                </a:solidFill>
              </a:rPr>
              <a:t>usw</a:t>
            </a:r>
            <a:r>
              <a:rPr lang="fr-FR" sz="1800" dirty="0">
                <a:solidFill>
                  <a:schemeClr val="bg2">
                    <a:lumMod val="10000"/>
                  </a:schemeClr>
                </a:solidFill>
              </a:rPr>
              <a:t>.)</a:t>
            </a:r>
          </a:p>
          <a:p>
            <a:pPr marL="285750" indent="-285750">
              <a:buFont typeface="Arial" panose="020B0604020202020204" pitchFamily="34" charset="0"/>
              <a:buChar char="•"/>
            </a:pPr>
            <a:r>
              <a:rPr lang="fr-FR" sz="1800" dirty="0">
                <a:solidFill>
                  <a:schemeClr val="bg2">
                    <a:lumMod val="10000"/>
                  </a:schemeClr>
                </a:solidFill>
              </a:rPr>
              <a:t>Praxis (</a:t>
            </a:r>
            <a:r>
              <a:rPr lang="fr-FR" sz="1800" dirty="0" err="1">
                <a:solidFill>
                  <a:schemeClr val="bg2">
                    <a:lumMod val="10000"/>
                  </a:schemeClr>
                </a:solidFill>
              </a:rPr>
              <a:t>wie</a:t>
            </a:r>
            <a:r>
              <a:rPr lang="fr-FR" sz="1800" dirty="0">
                <a:solidFill>
                  <a:schemeClr val="bg2">
                    <a:lumMod val="10000"/>
                  </a:schemeClr>
                </a:solidFill>
              </a:rPr>
              <a:t> </a:t>
            </a:r>
            <a:r>
              <a:rPr lang="fr-FR" sz="1800" dirty="0" err="1">
                <a:solidFill>
                  <a:schemeClr val="bg2">
                    <a:lumMod val="10000"/>
                  </a:schemeClr>
                </a:solidFill>
              </a:rPr>
              <a:t>verhält</a:t>
            </a:r>
            <a:r>
              <a:rPr lang="fr-FR" sz="1800" dirty="0">
                <a:solidFill>
                  <a:schemeClr val="bg2">
                    <a:lumMod val="10000"/>
                  </a:schemeClr>
                </a:solidFill>
              </a:rPr>
              <a:t> man </a:t>
            </a:r>
            <a:r>
              <a:rPr lang="fr-FR" sz="1800" dirty="0" err="1">
                <a:solidFill>
                  <a:schemeClr val="bg2">
                    <a:lumMod val="10000"/>
                  </a:schemeClr>
                </a:solidFill>
              </a:rPr>
              <a:t>sich</a:t>
            </a:r>
            <a:r>
              <a:rPr lang="fr-FR" sz="1800" dirty="0">
                <a:solidFill>
                  <a:schemeClr val="bg2">
                    <a:lumMod val="10000"/>
                  </a:schemeClr>
                </a:solidFill>
              </a:rPr>
              <a:t> </a:t>
            </a:r>
            <a:r>
              <a:rPr lang="fr-FR" sz="1800" dirty="0" err="1">
                <a:solidFill>
                  <a:schemeClr val="bg2">
                    <a:lumMod val="10000"/>
                  </a:schemeClr>
                </a:solidFill>
              </a:rPr>
              <a:t>zu</a:t>
            </a:r>
            <a:r>
              <a:rPr lang="fr-FR" sz="1800" dirty="0">
                <a:solidFill>
                  <a:schemeClr val="bg2">
                    <a:lumMod val="10000"/>
                  </a:schemeClr>
                </a:solidFill>
              </a:rPr>
              <a:t> </a:t>
            </a:r>
            <a:r>
              <a:rPr lang="fr-FR" sz="1800" dirty="0" err="1">
                <a:solidFill>
                  <a:schemeClr val="bg2">
                    <a:lumMod val="10000"/>
                  </a:schemeClr>
                </a:solidFill>
              </a:rPr>
              <a:t>Fuß</a:t>
            </a:r>
            <a:r>
              <a:rPr lang="fr-FR" sz="1800" dirty="0">
                <a:solidFill>
                  <a:schemeClr val="bg2">
                    <a:lumMod val="10000"/>
                  </a:schemeClr>
                </a:solidFill>
              </a:rPr>
              <a:t>, mit </a:t>
            </a:r>
            <a:r>
              <a:rPr lang="fr-FR" sz="1800" dirty="0" err="1">
                <a:solidFill>
                  <a:schemeClr val="bg2">
                    <a:lumMod val="10000"/>
                  </a:schemeClr>
                </a:solidFill>
              </a:rPr>
              <a:t>dem</a:t>
            </a:r>
            <a:r>
              <a:rPr lang="fr-FR" sz="1800" dirty="0">
                <a:solidFill>
                  <a:schemeClr val="bg2">
                    <a:lumMod val="10000"/>
                  </a:schemeClr>
                </a:solidFill>
              </a:rPr>
              <a:t> Rad, </a:t>
            </a:r>
            <a:r>
              <a:rPr lang="fr-FR" sz="1800" dirty="0" err="1">
                <a:solidFill>
                  <a:schemeClr val="bg2">
                    <a:lumMod val="10000"/>
                  </a:schemeClr>
                </a:solidFill>
              </a:rPr>
              <a:t>dem</a:t>
            </a:r>
            <a:r>
              <a:rPr lang="fr-FR" sz="1800" dirty="0">
                <a:solidFill>
                  <a:schemeClr val="bg2">
                    <a:lumMod val="10000"/>
                  </a:schemeClr>
                </a:solidFill>
              </a:rPr>
              <a:t> Roller </a:t>
            </a:r>
            <a:r>
              <a:rPr lang="fr-FR" sz="1800" dirty="0" err="1">
                <a:solidFill>
                  <a:schemeClr val="bg2">
                    <a:lumMod val="10000"/>
                  </a:schemeClr>
                </a:solidFill>
              </a:rPr>
              <a:t>usw</a:t>
            </a:r>
            <a:r>
              <a:rPr lang="fr-FR" sz="1800" dirty="0">
                <a:solidFill>
                  <a:schemeClr val="bg2">
                    <a:lumMod val="10000"/>
                  </a:schemeClr>
                </a:solidFill>
              </a:rPr>
              <a:t>.)</a:t>
            </a:r>
            <a:endParaRPr lang="fr-BE" sz="1800" dirty="0">
              <a:solidFill>
                <a:schemeClr val="bg2">
                  <a:lumMod val="10000"/>
                </a:schemeClr>
              </a:solidFill>
            </a:endParaRPr>
          </a:p>
        </p:txBody>
      </p:sp>
      <p:sp>
        <p:nvSpPr>
          <p:cNvPr id="14" name="ZoneTexte 13">
            <a:extLst>
              <a:ext uri="{FF2B5EF4-FFF2-40B4-BE49-F238E27FC236}">
                <a16:creationId xmlns:a16="http://schemas.microsoft.com/office/drawing/2014/main" id="{54C53056-5549-4170-A9E2-FD77DA90AF57}"/>
              </a:ext>
            </a:extLst>
          </p:cNvPr>
          <p:cNvSpPr txBox="1"/>
          <p:nvPr/>
        </p:nvSpPr>
        <p:spPr>
          <a:xfrm>
            <a:off x="2000903" y="5454693"/>
            <a:ext cx="3285643" cy="954107"/>
          </a:xfrm>
          <a:prstGeom prst="rect">
            <a:avLst/>
          </a:prstGeom>
          <a:noFill/>
        </p:spPr>
        <p:txBody>
          <a:bodyPr wrap="none" rtlCol="0">
            <a:spAutoFit/>
          </a:bodyPr>
          <a:lstStyle/>
          <a:p>
            <a:r>
              <a:rPr lang="fr-FR" sz="2000" b="1" dirty="0" err="1">
                <a:solidFill>
                  <a:schemeClr val="accent4"/>
                </a:solidFill>
              </a:rPr>
              <a:t>Experimentieren</a:t>
            </a:r>
            <a:r>
              <a:rPr lang="fr-FR" sz="2000" b="1" dirty="0">
                <a:solidFill>
                  <a:schemeClr val="accent4"/>
                </a:solidFill>
              </a:rPr>
              <a:t>/</a:t>
            </a:r>
            <a:r>
              <a:rPr lang="fr-FR" sz="2000" b="1" dirty="0" err="1">
                <a:solidFill>
                  <a:schemeClr val="accent4"/>
                </a:solidFill>
              </a:rPr>
              <a:t>sicherstellen</a:t>
            </a:r>
            <a:endParaRPr lang="fr-FR" sz="2000" b="1" dirty="0">
              <a:solidFill>
                <a:schemeClr val="accent4"/>
              </a:solidFill>
            </a:endParaRPr>
          </a:p>
          <a:p>
            <a:pPr marL="285750" indent="-285750">
              <a:buFont typeface="Arial" panose="020B0604020202020204" pitchFamily="34" charset="0"/>
              <a:buChar char="•"/>
            </a:pPr>
            <a:r>
              <a:rPr lang="fr-FR" sz="1800" dirty="0">
                <a:solidFill>
                  <a:schemeClr val="bg2">
                    <a:lumMod val="10000"/>
                  </a:schemeClr>
                </a:solidFill>
              </a:rPr>
              <a:t> </a:t>
            </a:r>
            <a:r>
              <a:rPr lang="fr-FR" sz="1800" dirty="0" err="1">
                <a:solidFill>
                  <a:schemeClr val="bg2">
                    <a:lumMod val="10000"/>
                  </a:schemeClr>
                </a:solidFill>
              </a:rPr>
              <a:t>Mobilitätsherausforderung</a:t>
            </a:r>
            <a:endParaRPr lang="fr-FR" sz="1800" dirty="0">
              <a:solidFill>
                <a:schemeClr val="bg2">
                  <a:lumMod val="10000"/>
                </a:schemeClr>
              </a:solidFill>
            </a:endParaRPr>
          </a:p>
          <a:p>
            <a:pPr marL="285750" indent="-285750">
              <a:buFont typeface="Arial" panose="020B0604020202020204" pitchFamily="34" charset="0"/>
              <a:buChar char="•"/>
            </a:pPr>
            <a:r>
              <a:rPr lang="fr-BE" sz="1800" dirty="0">
                <a:solidFill>
                  <a:schemeClr val="bg2">
                    <a:lumMod val="10000"/>
                  </a:schemeClr>
                </a:solidFill>
              </a:rPr>
              <a:t>Coaching und </a:t>
            </a:r>
            <a:r>
              <a:rPr lang="fr-BE" sz="1800" dirty="0" err="1">
                <a:solidFill>
                  <a:schemeClr val="bg2">
                    <a:lumMod val="10000"/>
                  </a:schemeClr>
                </a:solidFill>
              </a:rPr>
              <a:t>Begleitung</a:t>
            </a:r>
            <a:endParaRPr lang="fr-BE" sz="1800" dirty="0">
              <a:solidFill>
                <a:schemeClr val="bg2">
                  <a:lumMod val="10000"/>
                </a:schemeClr>
              </a:solidFill>
            </a:endParaRPr>
          </a:p>
        </p:txBody>
      </p:sp>
      <p:sp>
        <p:nvSpPr>
          <p:cNvPr id="3" name="Espace réservé du numéro de diapositive 1">
            <a:extLst>
              <a:ext uri="{FF2B5EF4-FFF2-40B4-BE49-F238E27FC236}">
                <a16:creationId xmlns:a16="http://schemas.microsoft.com/office/drawing/2014/main" id="{F54C14B5-72AC-A469-2AC3-F6C2C9930969}"/>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76</a:t>
            </a:fld>
            <a:endParaRPr lang="fr-BE"/>
          </a:p>
        </p:txBody>
      </p:sp>
      <p:pic>
        <p:nvPicPr>
          <p:cNvPr id="4" name="Image 3">
            <a:extLst>
              <a:ext uri="{FF2B5EF4-FFF2-40B4-BE49-F238E27FC236}">
                <a16:creationId xmlns:a16="http://schemas.microsoft.com/office/drawing/2014/main" id="{69290473-2A3B-1514-F804-AD6714D251FF}"/>
              </a:ext>
            </a:extLst>
          </p:cNvPr>
          <p:cNvPicPr>
            <a:picLocks noChangeAspect="1"/>
          </p:cNvPicPr>
          <p:nvPr/>
        </p:nvPicPr>
        <p:blipFill rotWithShape="1">
          <a:blip r:embed="rId7">
            <a:extLst>
              <a:ext uri="{28A0092B-C50C-407E-A947-70E740481C1C}">
                <a14:useLocalDpi xmlns:a14="http://schemas.microsoft.com/office/drawing/2010/main" val="0"/>
              </a:ext>
            </a:extLst>
          </a:blip>
          <a:srcRect r="39512"/>
          <a:stretch/>
        </p:blipFill>
        <p:spPr>
          <a:xfrm>
            <a:off x="6935106" y="1393008"/>
            <a:ext cx="4920926" cy="5319984"/>
          </a:xfrm>
          <a:prstGeom prst="rect">
            <a:avLst/>
          </a:prstGeom>
        </p:spPr>
      </p:pic>
      <p:sp>
        <p:nvSpPr>
          <p:cNvPr id="15" name="ZoneTexte 14">
            <a:extLst>
              <a:ext uri="{FF2B5EF4-FFF2-40B4-BE49-F238E27FC236}">
                <a16:creationId xmlns:a16="http://schemas.microsoft.com/office/drawing/2014/main" id="{AB7A47BC-ACCA-6194-CC0C-17E34CCE2018}"/>
              </a:ext>
            </a:extLst>
          </p:cNvPr>
          <p:cNvSpPr txBox="1"/>
          <p:nvPr/>
        </p:nvSpPr>
        <p:spPr>
          <a:xfrm>
            <a:off x="6690265" y="992898"/>
            <a:ext cx="5410607" cy="400110"/>
          </a:xfrm>
          <a:prstGeom prst="rect">
            <a:avLst/>
          </a:prstGeom>
          <a:noFill/>
          <a:ln>
            <a:noFill/>
          </a:ln>
        </p:spPr>
        <p:txBody>
          <a:bodyPr wrap="square" rtlCol="0">
            <a:spAutoFit/>
          </a:bodyPr>
          <a:lstStyle/>
          <a:p>
            <a:r>
              <a:rPr lang="fr-FR" sz="2000" b="1" dirty="0" err="1">
                <a:solidFill>
                  <a:schemeClr val="accent4"/>
                </a:solidFill>
              </a:rPr>
              <a:t>Lösungen</a:t>
            </a:r>
            <a:r>
              <a:rPr lang="fr-FR" sz="2000" b="1" dirty="0">
                <a:solidFill>
                  <a:schemeClr val="accent4"/>
                </a:solidFill>
              </a:rPr>
              <a:t> </a:t>
            </a:r>
            <a:r>
              <a:rPr lang="fr-FR" sz="2000" b="1" dirty="0" err="1">
                <a:solidFill>
                  <a:schemeClr val="accent4"/>
                </a:solidFill>
              </a:rPr>
              <a:t>nach</a:t>
            </a:r>
            <a:r>
              <a:rPr lang="fr-FR" sz="2000" b="1" dirty="0">
                <a:solidFill>
                  <a:schemeClr val="accent4"/>
                </a:solidFill>
              </a:rPr>
              <a:t> Alter des </a:t>
            </a:r>
            <a:r>
              <a:rPr lang="fr-FR" sz="2000" b="1" dirty="0" err="1">
                <a:solidFill>
                  <a:schemeClr val="accent4"/>
                </a:solidFill>
              </a:rPr>
              <a:t>Kindes</a:t>
            </a:r>
            <a:endParaRPr lang="fr-BE" sz="2000" b="1" dirty="0">
              <a:solidFill>
                <a:schemeClr val="accent4"/>
              </a:solidFill>
            </a:endParaRPr>
          </a:p>
        </p:txBody>
      </p:sp>
    </p:spTree>
    <p:extLst>
      <p:ext uri="{BB962C8B-B14F-4D97-AF65-F5344CB8AC3E}">
        <p14:creationId xmlns:p14="http://schemas.microsoft.com/office/powerpoint/2010/main" val="3204158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5">
            <a:extLst>
              <a:ext uri="{FF2B5EF4-FFF2-40B4-BE49-F238E27FC236}">
                <a16:creationId xmlns:a16="http://schemas.microsoft.com/office/drawing/2014/main" id="{061E9864-311C-DB65-6002-82E17E0A3702}"/>
              </a:ext>
            </a:extLst>
          </p:cNvPr>
          <p:cNvSpPr>
            <a:spLocks noGrp="1"/>
          </p:cNvSpPr>
          <p:nvPr>
            <p:ph type="title"/>
          </p:nvPr>
        </p:nvSpPr>
        <p:spPr>
          <a:xfrm>
            <a:off x="838200" y="145008"/>
            <a:ext cx="9133773" cy="547688"/>
          </a:xfrm>
        </p:spPr>
        <p:txBody>
          <a:bodyPr/>
          <a:lstStyle/>
          <a:p>
            <a:r>
              <a:rPr lang="fr-FR" dirty="0" err="1"/>
              <a:t>Parkplätze</a:t>
            </a:r>
            <a:r>
              <a:rPr lang="fr-FR" dirty="0"/>
              <a:t> </a:t>
            </a:r>
            <a:r>
              <a:rPr lang="fr-FR" dirty="0" err="1"/>
              <a:t>anlegen</a:t>
            </a:r>
            <a:r>
              <a:rPr lang="fr-FR" dirty="0"/>
              <a:t> und </a:t>
            </a:r>
            <a:r>
              <a:rPr lang="fr-FR" dirty="0" err="1"/>
              <a:t>bewerben</a:t>
            </a:r>
            <a:r>
              <a:rPr lang="fr-FR" dirty="0"/>
              <a:t> – </a:t>
            </a:r>
            <a:r>
              <a:rPr lang="fr-FR" dirty="0" err="1"/>
              <a:t>Fußmarsch</a:t>
            </a:r>
            <a:br>
              <a:rPr lang="fr-FR" dirty="0"/>
            </a:br>
            <a:endParaRPr lang="fr-BE" dirty="0"/>
          </a:p>
        </p:txBody>
      </p:sp>
      <p:grpSp>
        <p:nvGrpSpPr>
          <p:cNvPr id="3" name="Groupe 2">
            <a:extLst>
              <a:ext uri="{FF2B5EF4-FFF2-40B4-BE49-F238E27FC236}">
                <a16:creationId xmlns:a16="http://schemas.microsoft.com/office/drawing/2014/main" id="{EDDC0B42-4EE6-2C8E-A54A-53351DB2E74B}"/>
              </a:ext>
            </a:extLst>
          </p:cNvPr>
          <p:cNvGrpSpPr/>
          <p:nvPr/>
        </p:nvGrpSpPr>
        <p:grpSpPr>
          <a:xfrm>
            <a:off x="4262164" y="940842"/>
            <a:ext cx="7810500" cy="5772150"/>
            <a:chOff x="2190749" y="865792"/>
            <a:chExt cx="7810500" cy="5772150"/>
          </a:xfrm>
        </p:grpSpPr>
        <p:pic>
          <p:nvPicPr>
            <p:cNvPr id="14" name="Image 13">
              <a:extLst>
                <a:ext uri="{FF2B5EF4-FFF2-40B4-BE49-F238E27FC236}">
                  <a16:creationId xmlns:a16="http://schemas.microsoft.com/office/drawing/2014/main" id="{333C9CB0-9DE0-1FA8-D8A8-9FC172401003}"/>
                </a:ext>
              </a:extLst>
            </p:cNvPr>
            <p:cNvPicPr>
              <a:picLocks noChangeAspect="1"/>
            </p:cNvPicPr>
            <p:nvPr/>
          </p:nvPicPr>
          <p:blipFill>
            <a:blip r:embed="rId2">
              <a:alphaModFix amt="70000"/>
            </a:blip>
            <a:stretch>
              <a:fillRect/>
            </a:stretch>
          </p:blipFill>
          <p:spPr>
            <a:xfrm>
              <a:off x="2190749" y="865792"/>
              <a:ext cx="7810500" cy="5772150"/>
            </a:xfrm>
            <a:prstGeom prst="rect">
              <a:avLst/>
            </a:prstGeom>
          </p:spPr>
        </p:pic>
        <p:pic>
          <p:nvPicPr>
            <p:cNvPr id="38" name="Graphique 37" descr="Empreintes de chaussure avec un remplissage uni">
              <a:extLst>
                <a:ext uri="{FF2B5EF4-FFF2-40B4-BE49-F238E27FC236}">
                  <a16:creationId xmlns:a16="http://schemas.microsoft.com/office/drawing/2014/main" id="{1469E1AC-E84E-4689-C793-DC0CD34229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867603">
              <a:off x="4669614" y="4612464"/>
              <a:ext cx="300073" cy="300073"/>
            </a:xfrm>
            <a:prstGeom prst="rect">
              <a:avLst/>
            </a:prstGeom>
          </p:spPr>
        </p:pic>
        <p:pic>
          <p:nvPicPr>
            <p:cNvPr id="40" name="Graphique 39" descr="Empreintes de chaussure avec un remplissage uni">
              <a:extLst>
                <a:ext uri="{FF2B5EF4-FFF2-40B4-BE49-F238E27FC236}">
                  <a16:creationId xmlns:a16="http://schemas.microsoft.com/office/drawing/2014/main" id="{6BC0E2FC-49E0-31BA-A59C-5E726591C1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874917">
              <a:off x="7579994" y="3312575"/>
              <a:ext cx="300073" cy="300073"/>
            </a:xfrm>
            <a:prstGeom prst="rect">
              <a:avLst/>
            </a:prstGeom>
          </p:spPr>
        </p:pic>
        <p:pic>
          <p:nvPicPr>
            <p:cNvPr id="41" name="Graphique 40" descr="Empreintes de chaussure avec un remplissage uni">
              <a:extLst>
                <a:ext uri="{FF2B5EF4-FFF2-40B4-BE49-F238E27FC236}">
                  <a16:creationId xmlns:a16="http://schemas.microsoft.com/office/drawing/2014/main" id="{BC1C01A6-0275-61CD-4637-BAA8E363DB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197046">
              <a:off x="5100939" y="3177548"/>
              <a:ext cx="300073" cy="300073"/>
            </a:xfrm>
            <a:prstGeom prst="rect">
              <a:avLst/>
            </a:prstGeom>
          </p:spPr>
        </p:pic>
        <p:pic>
          <p:nvPicPr>
            <p:cNvPr id="43" name="Graphique 42" descr="Toque d'étudiant avec un remplissage uni">
              <a:extLst>
                <a:ext uri="{FF2B5EF4-FFF2-40B4-BE49-F238E27FC236}">
                  <a16:creationId xmlns:a16="http://schemas.microsoft.com/office/drawing/2014/main" id="{73CDDE70-9716-DEE1-4B34-5EEAAD91CB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5568" y="3680571"/>
              <a:ext cx="504249" cy="504249"/>
            </a:xfrm>
            <a:prstGeom prst="rect">
              <a:avLst/>
            </a:prstGeom>
          </p:spPr>
        </p:pic>
        <p:pic>
          <p:nvPicPr>
            <p:cNvPr id="45" name="Graphique 44" descr="Toque d'étudiant avec un remplissage uni">
              <a:extLst>
                <a:ext uri="{FF2B5EF4-FFF2-40B4-BE49-F238E27FC236}">
                  <a16:creationId xmlns:a16="http://schemas.microsoft.com/office/drawing/2014/main" id="{E7C0CC1D-CE43-5DD9-7FAE-9C5505C07D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0518" y="3487598"/>
              <a:ext cx="504249" cy="504249"/>
            </a:xfrm>
            <a:prstGeom prst="rect">
              <a:avLst/>
            </a:prstGeom>
          </p:spPr>
        </p:pic>
        <p:pic>
          <p:nvPicPr>
            <p:cNvPr id="2054" name="Picture 6" descr="Panneau PVC parking dépose minute signalétique de stationnement : Promociel">
              <a:extLst>
                <a:ext uri="{FF2B5EF4-FFF2-40B4-BE49-F238E27FC236}">
                  <a16:creationId xmlns:a16="http://schemas.microsoft.com/office/drawing/2014/main" id="{F4269E4E-535C-27EC-B8B7-EB09D0D19F6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6" t="18091" r="9262" b="16191"/>
            <a:stretch/>
          </p:blipFill>
          <p:spPr bwMode="auto">
            <a:xfrm>
              <a:off x="8092355" y="3352509"/>
              <a:ext cx="449292" cy="4498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Panneau PVC parking dépose minute signalétique de stationnement : Promociel">
              <a:extLst>
                <a:ext uri="{FF2B5EF4-FFF2-40B4-BE49-F238E27FC236}">
                  <a16:creationId xmlns:a16="http://schemas.microsoft.com/office/drawing/2014/main" id="{3F4BF419-412B-B49D-0DD0-1B38CC63CA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6" t="18091" r="9262" b="16191"/>
            <a:stretch/>
          </p:blipFill>
          <p:spPr bwMode="auto">
            <a:xfrm>
              <a:off x="5212033" y="5373216"/>
              <a:ext cx="386105" cy="386578"/>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F8A63510-7B5A-9457-99AE-08579F63DBB5}"/>
                </a:ext>
              </a:extLst>
            </p:cNvPr>
            <p:cNvSpPr txBox="1"/>
            <p:nvPr/>
          </p:nvSpPr>
          <p:spPr>
            <a:xfrm>
              <a:off x="7652724" y="3715356"/>
              <a:ext cx="356188" cy="369332"/>
            </a:xfrm>
            <a:prstGeom prst="rect">
              <a:avLst/>
            </a:prstGeom>
            <a:noFill/>
          </p:spPr>
          <p:txBody>
            <a:bodyPr wrap="none" rtlCol="0">
              <a:spAutoFit/>
            </a:bodyPr>
            <a:lstStyle/>
            <a:p>
              <a:r>
                <a:rPr lang="fr-FR" sz="1800" b="1">
                  <a:solidFill>
                    <a:schemeClr val="accent2">
                      <a:lumMod val="75000"/>
                    </a:schemeClr>
                  </a:solidFill>
                </a:rPr>
                <a:t>2’</a:t>
              </a:r>
              <a:endParaRPr lang="fr-BE" sz="1800" b="1">
                <a:solidFill>
                  <a:schemeClr val="accent2">
                    <a:lumMod val="75000"/>
                  </a:schemeClr>
                </a:solidFill>
              </a:endParaRPr>
            </a:p>
          </p:txBody>
        </p:sp>
        <p:pic>
          <p:nvPicPr>
            <p:cNvPr id="15" name="Picture 6" descr="Panneau PVC parking dépose minute signalétique de stationnement : Promociel">
              <a:extLst>
                <a:ext uri="{FF2B5EF4-FFF2-40B4-BE49-F238E27FC236}">
                  <a16:creationId xmlns:a16="http://schemas.microsoft.com/office/drawing/2014/main" id="{026DF624-DB0E-4CBD-09D7-5C2DED453FC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6" t="18091" r="9262" b="16191"/>
            <a:stretch/>
          </p:blipFill>
          <p:spPr bwMode="auto">
            <a:xfrm>
              <a:off x="5405085" y="2637935"/>
              <a:ext cx="386105" cy="386578"/>
            </a:xfrm>
            <a:prstGeom prst="rect">
              <a:avLst/>
            </a:prstGeom>
            <a:noFill/>
            <a:extLst>
              <a:ext uri="{909E8E84-426E-40DD-AFC4-6F175D3DCCD1}">
                <a14:hiddenFill xmlns:a14="http://schemas.microsoft.com/office/drawing/2010/main">
                  <a:solidFill>
                    <a:srgbClr val="FFFFFF"/>
                  </a:solidFill>
                </a14:hiddenFill>
              </a:ext>
            </a:extLst>
          </p:spPr>
        </p:pic>
        <p:sp>
          <p:nvSpPr>
            <p:cNvPr id="16" name="Forme libre : forme 15">
              <a:extLst>
                <a:ext uri="{FF2B5EF4-FFF2-40B4-BE49-F238E27FC236}">
                  <a16:creationId xmlns:a16="http://schemas.microsoft.com/office/drawing/2014/main" id="{ABAAF5B7-6A09-F19A-2605-1DDFECFB68E7}"/>
                </a:ext>
              </a:extLst>
            </p:cNvPr>
            <p:cNvSpPr/>
            <p:nvPr/>
          </p:nvSpPr>
          <p:spPr>
            <a:xfrm>
              <a:off x="7467600" y="3563563"/>
              <a:ext cx="609600" cy="303587"/>
            </a:xfrm>
            <a:custGeom>
              <a:avLst/>
              <a:gdLst>
                <a:gd name="connsiteX0" fmla="*/ 609600 w 609600"/>
                <a:gd name="connsiteY0" fmla="*/ 227387 h 303587"/>
                <a:gd name="connsiteX1" fmla="*/ 447675 w 609600"/>
                <a:gd name="connsiteY1" fmla="*/ 94037 h 303587"/>
                <a:gd name="connsiteX2" fmla="*/ 390525 w 609600"/>
                <a:gd name="connsiteY2" fmla="*/ 8312 h 303587"/>
                <a:gd name="connsiteX3" fmla="*/ 0 w 609600"/>
                <a:gd name="connsiteY3" fmla="*/ 303587 h 303587"/>
              </a:gdLst>
              <a:ahLst/>
              <a:cxnLst>
                <a:cxn ang="0">
                  <a:pos x="connsiteX0" y="connsiteY0"/>
                </a:cxn>
                <a:cxn ang="0">
                  <a:pos x="connsiteX1" y="connsiteY1"/>
                </a:cxn>
                <a:cxn ang="0">
                  <a:pos x="connsiteX2" y="connsiteY2"/>
                </a:cxn>
                <a:cxn ang="0">
                  <a:pos x="connsiteX3" y="connsiteY3"/>
                </a:cxn>
              </a:cxnLst>
              <a:rect l="l" t="t" r="r" b="b"/>
              <a:pathLst>
                <a:path w="609600" h="303587">
                  <a:moveTo>
                    <a:pt x="609600" y="227387"/>
                  </a:moveTo>
                  <a:cubicBezTo>
                    <a:pt x="546893" y="178968"/>
                    <a:pt x="484187" y="130549"/>
                    <a:pt x="447675" y="94037"/>
                  </a:cubicBezTo>
                  <a:cubicBezTo>
                    <a:pt x="411163" y="57525"/>
                    <a:pt x="465137" y="-26613"/>
                    <a:pt x="390525" y="8312"/>
                  </a:cubicBezTo>
                  <a:cubicBezTo>
                    <a:pt x="315913" y="43237"/>
                    <a:pt x="157956" y="173412"/>
                    <a:pt x="0" y="303587"/>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17" name="Forme libre : forme 16">
              <a:extLst>
                <a:ext uri="{FF2B5EF4-FFF2-40B4-BE49-F238E27FC236}">
                  <a16:creationId xmlns:a16="http://schemas.microsoft.com/office/drawing/2014/main" id="{E6E42C21-E8D4-524D-5FAF-B64EC37B72E0}"/>
                </a:ext>
              </a:extLst>
            </p:cNvPr>
            <p:cNvSpPr/>
            <p:nvPr/>
          </p:nvSpPr>
          <p:spPr>
            <a:xfrm>
              <a:off x="4381500" y="4191001"/>
              <a:ext cx="876300" cy="1143000"/>
            </a:xfrm>
            <a:custGeom>
              <a:avLst/>
              <a:gdLst>
                <a:gd name="connsiteX0" fmla="*/ 781050 w 781050"/>
                <a:gd name="connsiteY0" fmla="*/ 981075 h 981075"/>
                <a:gd name="connsiteX1" fmla="*/ 752475 w 781050"/>
                <a:gd name="connsiteY1" fmla="*/ 723900 h 981075"/>
                <a:gd name="connsiteX2" fmla="*/ 657225 w 781050"/>
                <a:gd name="connsiteY2" fmla="*/ 533400 h 981075"/>
                <a:gd name="connsiteX3" fmla="*/ 495300 w 781050"/>
                <a:gd name="connsiteY3" fmla="*/ 285750 h 981075"/>
                <a:gd name="connsiteX4" fmla="*/ 342900 w 781050"/>
                <a:gd name="connsiteY4" fmla="*/ 47625 h 981075"/>
                <a:gd name="connsiteX5" fmla="*/ 57150 w 781050"/>
                <a:gd name="connsiteY5" fmla="*/ 76200 h 981075"/>
                <a:gd name="connsiteX6" fmla="*/ 0 w 781050"/>
                <a:gd name="connsiteY6" fmla="*/ 0 h 981075"/>
                <a:gd name="connsiteX0" fmla="*/ 747046 w 747046"/>
                <a:gd name="connsiteY0" fmla="*/ 943128 h 943128"/>
                <a:gd name="connsiteX1" fmla="*/ 718471 w 747046"/>
                <a:gd name="connsiteY1" fmla="*/ 685953 h 943128"/>
                <a:gd name="connsiteX2" fmla="*/ 623221 w 747046"/>
                <a:gd name="connsiteY2" fmla="*/ 495453 h 943128"/>
                <a:gd name="connsiteX3" fmla="*/ 461296 w 747046"/>
                <a:gd name="connsiteY3" fmla="*/ 247803 h 943128"/>
                <a:gd name="connsiteX4" fmla="*/ 308896 w 747046"/>
                <a:gd name="connsiteY4" fmla="*/ 9678 h 943128"/>
                <a:gd name="connsiteX5" fmla="*/ 23146 w 747046"/>
                <a:gd name="connsiteY5" fmla="*/ 38253 h 943128"/>
                <a:gd name="connsiteX6" fmla="*/ 32671 w 747046"/>
                <a:gd name="connsiteY6" fmla="*/ 333528 h 943128"/>
                <a:gd name="connsiteX0" fmla="*/ 876300 w 876300"/>
                <a:gd name="connsiteY0" fmla="*/ 1143000 h 1143000"/>
                <a:gd name="connsiteX1" fmla="*/ 847725 w 876300"/>
                <a:gd name="connsiteY1" fmla="*/ 885825 h 1143000"/>
                <a:gd name="connsiteX2" fmla="*/ 752475 w 876300"/>
                <a:gd name="connsiteY2" fmla="*/ 695325 h 1143000"/>
                <a:gd name="connsiteX3" fmla="*/ 590550 w 876300"/>
                <a:gd name="connsiteY3" fmla="*/ 447675 h 1143000"/>
                <a:gd name="connsiteX4" fmla="*/ 438150 w 876300"/>
                <a:gd name="connsiteY4" fmla="*/ 209550 h 1143000"/>
                <a:gd name="connsiteX5" fmla="*/ 152400 w 876300"/>
                <a:gd name="connsiteY5" fmla="*/ 238125 h 1143000"/>
                <a:gd name="connsiteX6" fmla="*/ 0 w 876300"/>
                <a:gd name="connsiteY6" fmla="*/ 0 h 1143000"/>
                <a:gd name="connsiteX0" fmla="*/ 876300 w 876300"/>
                <a:gd name="connsiteY0" fmla="*/ 1143000 h 1143000"/>
                <a:gd name="connsiteX1" fmla="*/ 847725 w 876300"/>
                <a:gd name="connsiteY1" fmla="*/ 885825 h 1143000"/>
                <a:gd name="connsiteX2" fmla="*/ 752475 w 876300"/>
                <a:gd name="connsiteY2" fmla="*/ 695325 h 1143000"/>
                <a:gd name="connsiteX3" fmla="*/ 590550 w 876300"/>
                <a:gd name="connsiteY3" fmla="*/ 447675 h 1143000"/>
                <a:gd name="connsiteX4" fmla="*/ 438150 w 876300"/>
                <a:gd name="connsiteY4" fmla="*/ 209550 h 1143000"/>
                <a:gd name="connsiteX5" fmla="*/ 104775 w 876300"/>
                <a:gd name="connsiteY5" fmla="*/ 323850 h 1143000"/>
                <a:gd name="connsiteX6" fmla="*/ 0 w 876300"/>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1143000">
                  <a:moveTo>
                    <a:pt x="876300" y="1143000"/>
                  </a:moveTo>
                  <a:cubicBezTo>
                    <a:pt x="872331" y="1051719"/>
                    <a:pt x="868363" y="960438"/>
                    <a:pt x="847725" y="885825"/>
                  </a:cubicBezTo>
                  <a:cubicBezTo>
                    <a:pt x="827087" y="811212"/>
                    <a:pt x="795337" y="768350"/>
                    <a:pt x="752475" y="695325"/>
                  </a:cubicBezTo>
                  <a:cubicBezTo>
                    <a:pt x="709613" y="622300"/>
                    <a:pt x="642937" y="528637"/>
                    <a:pt x="590550" y="447675"/>
                  </a:cubicBezTo>
                  <a:cubicBezTo>
                    <a:pt x="538162" y="366712"/>
                    <a:pt x="519112" y="230187"/>
                    <a:pt x="438150" y="209550"/>
                  </a:cubicBezTo>
                  <a:cubicBezTo>
                    <a:pt x="357188" y="188913"/>
                    <a:pt x="161925" y="331787"/>
                    <a:pt x="104775" y="323850"/>
                  </a:cubicBezTo>
                  <a:cubicBezTo>
                    <a:pt x="47625" y="315913"/>
                    <a:pt x="0" y="34131"/>
                    <a:pt x="0" y="0"/>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18" name="Forme libre : forme 17">
              <a:extLst>
                <a:ext uri="{FF2B5EF4-FFF2-40B4-BE49-F238E27FC236}">
                  <a16:creationId xmlns:a16="http://schemas.microsoft.com/office/drawing/2014/main" id="{D942C192-BBAE-2DC8-731D-77234966641A}"/>
                </a:ext>
              </a:extLst>
            </p:cNvPr>
            <p:cNvSpPr/>
            <p:nvPr/>
          </p:nvSpPr>
          <p:spPr>
            <a:xfrm>
              <a:off x="4819650" y="2809875"/>
              <a:ext cx="542925" cy="552450"/>
            </a:xfrm>
            <a:custGeom>
              <a:avLst/>
              <a:gdLst>
                <a:gd name="connsiteX0" fmla="*/ 542925 w 542925"/>
                <a:gd name="connsiteY0" fmla="*/ 0 h 552450"/>
                <a:gd name="connsiteX1" fmla="*/ 304800 w 542925"/>
                <a:gd name="connsiteY1" fmla="*/ 66675 h 552450"/>
                <a:gd name="connsiteX2" fmla="*/ 314325 w 542925"/>
                <a:gd name="connsiteY2" fmla="*/ 400050 h 552450"/>
                <a:gd name="connsiteX3" fmla="*/ 0 w 54292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542925" h="552450">
                  <a:moveTo>
                    <a:pt x="542925" y="0"/>
                  </a:moveTo>
                  <a:cubicBezTo>
                    <a:pt x="442912" y="0"/>
                    <a:pt x="342900" y="0"/>
                    <a:pt x="304800" y="66675"/>
                  </a:cubicBezTo>
                  <a:cubicBezTo>
                    <a:pt x="266700" y="133350"/>
                    <a:pt x="365125" y="319088"/>
                    <a:pt x="314325" y="400050"/>
                  </a:cubicBezTo>
                  <a:cubicBezTo>
                    <a:pt x="263525" y="481012"/>
                    <a:pt x="131762" y="516731"/>
                    <a:pt x="0" y="552450"/>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19" name="ZoneTexte 18">
              <a:extLst>
                <a:ext uri="{FF2B5EF4-FFF2-40B4-BE49-F238E27FC236}">
                  <a16:creationId xmlns:a16="http://schemas.microsoft.com/office/drawing/2014/main" id="{E4529475-BCF6-906F-AD31-DFCD09A2F0DC}"/>
                </a:ext>
              </a:extLst>
            </p:cNvPr>
            <p:cNvSpPr txBox="1"/>
            <p:nvPr/>
          </p:nvSpPr>
          <p:spPr>
            <a:xfrm>
              <a:off x="4949816" y="4348150"/>
              <a:ext cx="356188" cy="369332"/>
            </a:xfrm>
            <a:prstGeom prst="rect">
              <a:avLst/>
            </a:prstGeom>
            <a:noFill/>
          </p:spPr>
          <p:txBody>
            <a:bodyPr wrap="none" rtlCol="0">
              <a:spAutoFit/>
            </a:bodyPr>
            <a:lstStyle/>
            <a:p>
              <a:r>
                <a:rPr lang="fr-FR" sz="1800" b="1">
                  <a:solidFill>
                    <a:schemeClr val="accent2">
                      <a:lumMod val="75000"/>
                    </a:schemeClr>
                  </a:solidFill>
                </a:rPr>
                <a:t>3’</a:t>
              </a:r>
              <a:endParaRPr lang="fr-BE" sz="1800" b="1">
                <a:solidFill>
                  <a:schemeClr val="accent2">
                    <a:lumMod val="75000"/>
                  </a:schemeClr>
                </a:solidFill>
              </a:endParaRPr>
            </a:p>
          </p:txBody>
        </p:sp>
        <p:sp>
          <p:nvSpPr>
            <p:cNvPr id="20" name="ZoneTexte 19">
              <a:extLst>
                <a:ext uri="{FF2B5EF4-FFF2-40B4-BE49-F238E27FC236}">
                  <a16:creationId xmlns:a16="http://schemas.microsoft.com/office/drawing/2014/main" id="{F81C8ADC-066B-3F14-9E4A-F34939F0ECA7}"/>
                </a:ext>
              </a:extLst>
            </p:cNvPr>
            <p:cNvSpPr txBox="1"/>
            <p:nvPr/>
          </p:nvSpPr>
          <p:spPr>
            <a:xfrm>
              <a:off x="4810704" y="2702394"/>
              <a:ext cx="356188" cy="369332"/>
            </a:xfrm>
            <a:prstGeom prst="rect">
              <a:avLst/>
            </a:prstGeom>
            <a:noFill/>
          </p:spPr>
          <p:txBody>
            <a:bodyPr wrap="none" rtlCol="0">
              <a:spAutoFit/>
            </a:bodyPr>
            <a:lstStyle/>
            <a:p>
              <a:r>
                <a:rPr lang="fr-FR" sz="1800" b="1">
                  <a:solidFill>
                    <a:schemeClr val="accent2">
                      <a:lumMod val="75000"/>
                    </a:schemeClr>
                  </a:solidFill>
                </a:rPr>
                <a:t>2’</a:t>
              </a:r>
              <a:endParaRPr lang="fr-BE" sz="1800" b="1">
                <a:solidFill>
                  <a:schemeClr val="accent2">
                    <a:lumMod val="75000"/>
                  </a:schemeClr>
                </a:solidFill>
              </a:endParaRPr>
            </a:p>
          </p:txBody>
        </p:sp>
        <p:sp>
          <p:nvSpPr>
            <p:cNvPr id="21" name="Forme libre : forme 20">
              <a:extLst>
                <a:ext uri="{FF2B5EF4-FFF2-40B4-BE49-F238E27FC236}">
                  <a16:creationId xmlns:a16="http://schemas.microsoft.com/office/drawing/2014/main" id="{0461DA13-9FE2-576A-253F-D41973228DFA}"/>
                </a:ext>
              </a:extLst>
            </p:cNvPr>
            <p:cNvSpPr/>
            <p:nvPr/>
          </p:nvSpPr>
          <p:spPr>
            <a:xfrm>
              <a:off x="5257800" y="3990975"/>
              <a:ext cx="2076450" cy="1219200"/>
            </a:xfrm>
            <a:custGeom>
              <a:avLst/>
              <a:gdLst>
                <a:gd name="connsiteX0" fmla="*/ 0 w 2076450"/>
                <a:gd name="connsiteY0" fmla="*/ 1219200 h 1219200"/>
                <a:gd name="connsiteX1" fmla="*/ 257175 w 2076450"/>
                <a:gd name="connsiteY1" fmla="*/ 1181100 h 1219200"/>
                <a:gd name="connsiteX2" fmla="*/ 523875 w 2076450"/>
                <a:gd name="connsiteY2" fmla="*/ 1095375 h 1219200"/>
                <a:gd name="connsiteX3" fmla="*/ 819150 w 2076450"/>
                <a:gd name="connsiteY3" fmla="*/ 781050 h 1219200"/>
                <a:gd name="connsiteX4" fmla="*/ 1323975 w 2076450"/>
                <a:gd name="connsiteY4" fmla="*/ 495300 h 1219200"/>
                <a:gd name="connsiteX5" fmla="*/ 1724025 w 2076450"/>
                <a:gd name="connsiteY5" fmla="*/ 257175 h 1219200"/>
                <a:gd name="connsiteX6" fmla="*/ 2076450 w 207645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6450" h="1219200">
                  <a:moveTo>
                    <a:pt x="0" y="1219200"/>
                  </a:moveTo>
                  <a:cubicBezTo>
                    <a:pt x="84931" y="1210469"/>
                    <a:pt x="169862" y="1201738"/>
                    <a:pt x="257175" y="1181100"/>
                  </a:cubicBezTo>
                  <a:cubicBezTo>
                    <a:pt x="344488" y="1160462"/>
                    <a:pt x="430212" y="1162050"/>
                    <a:pt x="523875" y="1095375"/>
                  </a:cubicBezTo>
                  <a:cubicBezTo>
                    <a:pt x="617538" y="1028700"/>
                    <a:pt x="685800" y="881062"/>
                    <a:pt x="819150" y="781050"/>
                  </a:cubicBezTo>
                  <a:cubicBezTo>
                    <a:pt x="952500" y="681038"/>
                    <a:pt x="1173163" y="582612"/>
                    <a:pt x="1323975" y="495300"/>
                  </a:cubicBezTo>
                  <a:cubicBezTo>
                    <a:pt x="1474787" y="407988"/>
                    <a:pt x="1598613" y="339725"/>
                    <a:pt x="1724025" y="257175"/>
                  </a:cubicBezTo>
                  <a:cubicBezTo>
                    <a:pt x="1849438" y="174625"/>
                    <a:pt x="1962944" y="87312"/>
                    <a:pt x="2076450" y="0"/>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22" name="ZoneTexte 21">
              <a:extLst>
                <a:ext uri="{FF2B5EF4-FFF2-40B4-BE49-F238E27FC236}">
                  <a16:creationId xmlns:a16="http://schemas.microsoft.com/office/drawing/2014/main" id="{7D2B4D46-67D4-5352-DE25-30ADF555F9F9}"/>
                </a:ext>
              </a:extLst>
            </p:cNvPr>
            <p:cNvSpPr txBox="1"/>
            <p:nvPr/>
          </p:nvSpPr>
          <p:spPr>
            <a:xfrm>
              <a:off x="6296025" y="4192060"/>
              <a:ext cx="356188" cy="369332"/>
            </a:xfrm>
            <a:prstGeom prst="rect">
              <a:avLst/>
            </a:prstGeom>
            <a:noFill/>
          </p:spPr>
          <p:txBody>
            <a:bodyPr wrap="none" rtlCol="0">
              <a:spAutoFit/>
            </a:bodyPr>
            <a:lstStyle/>
            <a:p>
              <a:r>
                <a:rPr lang="fr-FR" sz="1800" b="1">
                  <a:solidFill>
                    <a:schemeClr val="accent2">
                      <a:lumMod val="75000"/>
                    </a:schemeClr>
                  </a:solidFill>
                </a:rPr>
                <a:t>4’</a:t>
              </a:r>
              <a:endParaRPr lang="fr-BE" sz="1800" b="1">
                <a:solidFill>
                  <a:schemeClr val="accent2">
                    <a:lumMod val="75000"/>
                  </a:schemeClr>
                </a:solidFill>
              </a:endParaRPr>
            </a:p>
          </p:txBody>
        </p:sp>
        <p:pic>
          <p:nvPicPr>
            <p:cNvPr id="23" name="Graphique 22" descr="Empreintes de chaussure avec un remplissage uni">
              <a:extLst>
                <a:ext uri="{FF2B5EF4-FFF2-40B4-BE49-F238E27FC236}">
                  <a16:creationId xmlns:a16="http://schemas.microsoft.com/office/drawing/2014/main" id="{6F3E969F-9A4F-607F-15A9-85E850B48D0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330379">
              <a:off x="5807471" y="4450538"/>
              <a:ext cx="300073" cy="300073"/>
            </a:xfrm>
            <a:prstGeom prst="rect">
              <a:avLst/>
            </a:prstGeom>
          </p:spPr>
        </p:pic>
      </p:grpSp>
      <p:sp>
        <p:nvSpPr>
          <p:cNvPr id="2" name="Espace réservé du numéro de diapositive 1">
            <a:extLst>
              <a:ext uri="{FF2B5EF4-FFF2-40B4-BE49-F238E27FC236}">
                <a16:creationId xmlns:a16="http://schemas.microsoft.com/office/drawing/2014/main" id="{5CD44F25-98FB-D546-E7F9-2B2D51DD02E7}"/>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77</a:t>
            </a:fld>
            <a:endParaRPr lang="fr-BE"/>
          </a:p>
        </p:txBody>
      </p:sp>
      <p:sp>
        <p:nvSpPr>
          <p:cNvPr id="4" name="Espace réservé du contenu 4">
            <a:extLst>
              <a:ext uri="{FF2B5EF4-FFF2-40B4-BE49-F238E27FC236}">
                <a16:creationId xmlns:a16="http://schemas.microsoft.com/office/drawing/2014/main" id="{DEF1B342-FCB2-1E23-43A3-AD2B356F84C0}"/>
              </a:ext>
            </a:extLst>
          </p:cNvPr>
          <p:cNvSpPr txBox="1">
            <a:spLocks/>
          </p:cNvSpPr>
          <p:nvPr/>
        </p:nvSpPr>
        <p:spPr>
          <a:xfrm>
            <a:off x="179177" y="974255"/>
            <a:ext cx="3953096" cy="5562731"/>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9"/>
              </a:buBlip>
              <a:tabLst/>
              <a:defRPr sz="2400" kern="1200">
                <a:solidFill>
                  <a:srgbClr val="000000"/>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00ACA3"/>
              </a:buClr>
              <a:buFont typeface="Arial" panose="020B0604020202020204" pitchFamily="34" charset="0"/>
              <a:buChar char="•"/>
              <a:defRPr sz="1800" kern="1200">
                <a:solidFill>
                  <a:srgbClr val="000000"/>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chemeClr val="accent1"/>
              </a:buClr>
              <a:buFont typeface="Poppins" panose="00000500000000000000" pitchFamily="2" charset="0"/>
              <a:buChar char="–"/>
              <a:defRPr sz="1600" kern="1200">
                <a:solidFill>
                  <a:srgbClr val="000000"/>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rgbClr val="000000"/>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just">
              <a:buClr>
                <a:schemeClr val="accent3"/>
              </a:buClr>
              <a:buNone/>
            </a:pPr>
            <a:r>
              <a:rPr lang="fr-FR" dirty="0"/>
              <a:t>Um </a:t>
            </a:r>
            <a:r>
              <a:rPr lang="fr-FR" dirty="0" err="1"/>
              <a:t>das</a:t>
            </a:r>
            <a:r>
              <a:rPr lang="fr-FR" dirty="0"/>
              <a:t> </a:t>
            </a:r>
            <a:r>
              <a:rPr lang="fr-FR" dirty="0" err="1"/>
              <a:t>direkte</a:t>
            </a:r>
            <a:r>
              <a:rPr lang="fr-FR" dirty="0"/>
              <a:t> </a:t>
            </a:r>
            <a:r>
              <a:rPr lang="fr-FR" dirty="0" err="1"/>
              <a:t>Umfeld</a:t>
            </a:r>
            <a:r>
              <a:rPr lang="fr-FR" dirty="0"/>
              <a:t> der </a:t>
            </a:r>
            <a:r>
              <a:rPr lang="fr-FR" dirty="0" err="1"/>
              <a:t>Schulen</a:t>
            </a:r>
            <a:r>
              <a:rPr lang="fr-FR" dirty="0"/>
              <a:t> </a:t>
            </a:r>
            <a:r>
              <a:rPr lang="fr-FR" dirty="0" err="1"/>
              <a:t>zu</a:t>
            </a:r>
            <a:r>
              <a:rPr lang="fr-FR" dirty="0"/>
              <a:t> </a:t>
            </a:r>
            <a:r>
              <a:rPr lang="fr-FR" dirty="0" err="1"/>
              <a:t>entlasten</a:t>
            </a:r>
            <a:r>
              <a:rPr lang="fr-FR" dirty="0"/>
              <a:t>, </a:t>
            </a:r>
            <a:r>
              <a:rPr lang="fr-FR" b="1" dirty="0" err="1"/>
              <a:t>Aufwertung</a:t>
            </a:r>
            <a:r>
              <a:rPr lang="fr-FR" b="1" dirty="0"/>
              <a:t> der </a:t>
            </a:r>
            <a:r>
              <a:rPr lang="fr-FR" b="1" dirty="0" err="1"/>
              <a:t>bestehenden</a:t>
            </a:r>
            <a:r>
              <a:rPr lang="fr-FR" b="1" dirty="0"/>
              <a:t> </a:t>
            </a:r>
            <a:r>
              <a:rPr lang="fr-FR" b="1" dirty="0" err="1"/>
              <a:t>Parkflächen</a:t>
            </a:r>
            <a:r>
              <a:rPr lang="fr-FR" dirty="0"/>
              <a:t>, </a:t>
            </a:r>
            <a:r>
              <a:rPr lang="fr-FR" dirty="0" err="1"/>
              <a:t>gelegen</a:t>
            </a:r>
            <a:r>
              <a:rPr lang="fr-FR" dirty="0"/>
              <a:t> in der </a:t>
            </a:r>
            <a:r>
              <a:rPr lang="fr-FR" dirty="0" err="1"/>
              <a:t>Nähe</a:t>
            </a:r>
            <a:r>
              <a:rPr lang="fr-FR" dirty="0"/>
              <a:t> der </a:t>
            </a:r>
            <a:r>
              <a:rPr lang="fr-FR" dirty="0" err="1"/>
              <a:t>Haupteingangsachsen</a:t>
            </a:r>
            <a:r>
              <a:rPr lang="fr-FR" dirty="0"/>
              <a:t>, in </a:t>
            </a:r>
            <a:r>
              <a:rPr lang="fr-FR" dirty="0" err="1"/>
              <a:t>einem</a:t>
            </a:r>
            <a:r>
              <a:rPr lang="fr-FR" dirty="0"/>
              <a:t> </a:t>
            </a:r>
            <a:r>
              <a:rPr lang="fr-FR" dirty="0" err="1"/>
              <a:t>Umkreis</a:t>
            </a:r>
            <a:r>
              <a:rPr lang="fr-FR" dirty="0"/>
              <a:t> von 5 </a:t>
            </a:r>
            <a:r>
              <a:rPr lang="fr-FR" dirty="0" err="1"/>
              <a:t>Gehminuten</a:t>
            </a:r>
            <a:r>
              <a:rPr lang="fr-FR" dirty="0"/>
              <a:t> </a:t>
            </a:r>
            <a:r>
              <a:rPr lang="fr-FR" dirty="0" err="1"/>
              <a:t>zu</a:t>
            </a:r>
            <a:r>
              <a:rPr lang="fr-FR" dirty="0"/>
              <a:t> den </a:t>
            </a:r>
            <a:r>
              <a:rPr lang="fr-FR" dirty="0" err="1"/>
              <a:t>Schulen</a:t>
            </a:r>
            <a:r>
              <a:rPr lang="fr-FR" dirty="0"/>
              <a:t>:</a:t>
            </a:r>
          </a:p>
          <a:p>
            <a:pPr marL="285750" lvl="1" indent="-285750" algn="just">
              <a:buClrTx/>
            </a:pPr>
            <a:r>
              <a:rPr lang="fr-FR" dirty="0" err="1"/>
              <a:t>Parkplatz</a:t>
            </a:r>
            <a:r>
              <a:rPr lang="fr-FR" dirty="0"/>
              <a:t> der Patronage</a:t>
            </a:r>
          </a:p>
          <a:p>
            <a:pPr marL="285750" lvl="1" indent="-285750" algn="just">
              <a:buClrTx/>
            </a:pPr>
            <a:r>
              <a:rPr lang="fr-FR" dirty="0" err="1"/>
              <a:t>Parkplatz</a:t>
            </a:r>
            <a:r>
              <a:rPr lang="fr-FR" dirty="0"/>
              <a:t> an der </a:t>
            </a:r>
            <a:r>
              <a:rPr lang="fr-FR" dirty="0" err="1"/>
              <a:t>Kul</a:t>
            </a:r>
            <a:endParaRPr lang="fr-FR" dirty="0"/>
          </a:p>
          <a:p>
            <a:pPr marL="285750" lvl="1" indent="-285750" algn="just">
              <a:buClrTx/>
            </a:pPr>
            <a:r>
              <a:rPr lang="fr-FR" dirty="0" err="1"/>
              <a:t>Parkplatz</a:t>
            </a:r>
            <a:r>
              <a:rPr lang="fr-FR" dirty="0"/>
              <a:t> des </a:t>
            </a:r>
            <a:r>
              <a:rPr lang="fr-FR" dirty="0" err="1"/>
              <a:t>Friedhofs</a:t>
            </a:r>
            <a:endParaRPr lang="fr-FR" dirty="0"/>
          </a:p>
          <a:p>
            <a:pPr marL="342900" lvl="1" indent="-342900" algn="just">
              <a:buClr>
                <a:schemeClr val="accent3"/>
              </a:buClr>
            </a:pPr>
            <a:endParaRPr lang="fr-FR" dirty="0"/>
          </a:p>
          <a:p>
            <a:pPr marL="0" lvl="1" indent="0" algn="just">
              <a:buClr>
                <a:schemeClr val="accent3"/>
              </a:buClr>
              <a:buNone/>
            </a:pPr>
            <a:r>
              <a:rPr lang="fr-FR" dirty="0"/>
              <a:t>Die </a:t>
            </a:r>
            <a:r>
              <a:rPr lang="fr-FR" b="1" dirty="0" err="1"/>
              <a:t>Fußwege</a:t>
            </a:r>
            <a:r>
              <a:rPr lang="fr-FR" b="1" dirty="0"/>
              <a:t> </a:t>
            </a:r>
            <a:r>
              <a:rPr lang="fr-FR" dirty="0" err="1"/>
              <a:t>zwischen</a:t>
            </a:r>
            <a:r>
              <a:rPr lang="fr-FR" dirty="0"/>
              <a:t> </a:t>
            </a:r>
            <a:r>
              <a:rPr lang="fr-FR" dirty="0" err="1"/>
              <a:t>diesen</a:t>
            </a:r>
            <a:r>
              <a:rPr lang="fr-FR" dirty="0"/>
              <a:t> </a:t>
            </a:r>
            <a:r>
              <a:rPr lang="fr-FR" dirty="0" err="1"/>
              <a:t>Parkplätzen</a:t>
            </a:r>
            <a:r>
              <a:rPr lang="fr-FR" dirty="0"/>
              <a:t> </a:t>
            </a:r>
            <a:r>
              <a:rPr lang="fr-FR" dirty="0" err="1"/>
              <a:t>müssen</a:t>
            </a:r>
            <a:r>
              <a:rPr lang="fr-FR" dirty="0"/>
              <a:t> </a:t>
            </a:r>
            <a:r>
              <a:rPr lang="fr-FR" dirty="0" err="1"/>
              <a:t>gesichert</a:t>
            </a:r>
            <a:r>
              <a:rPr lang="fr-FR" dirty="0"/>
              <a:t> und </a:t>
            </a:r>
            <a:r>
              <a:rPr lang="fr-FR" dirty="0" err="1"/>
              <a:t>markiert</a:t>
            </a:r>
            <a:r>
              <a:rPr lang="fr-FR" dirty="0"/>
              <a:t> </a:t>
            </a:r>
            <a:r>
              <a:rPr lang="fr-FR" dirty="0" err="1"/>
              <a:t>werden</a:t>
            </a:r>
            <a:r>
              <a:rPr lang="fr-FR" dirty="0"/>
              <a:t>, </a:t>
            </a:r>
            <a:r>
              <a:rPr lang="fr-FR" dirty="0" err="1"/>
              <a:t>damit</a:t>
            </a:r>
            <a:r>
              <a:rPr lang="fr-FR" dirty="0"/>
              <a:t> die Kinder </a:t>
            </a:r>
            <a:r>
              <a:rPr lang="fr-FR" dirty="0" err="1"/>
              <a:t>eigenständig</a:t>
            </a:r>
            <a:r>
              <a:rPr lang="fr-FR" dirty="0"/>
              <a:t> </a:t>
            </a:r>
            <a:r>
              <a:rPr lang="fr-FR" dirty="0" err="1"/>
              <a:t>zur</a:t>
            </a:r>
            <a:r>
              <a:rPr lang="fr-FR" dirty="0"/>
              <a:t> </a:t>
            </a:r>
            <a:r>
              <a:rPr lang="fr-FR" dirty="0" err="1"/>
              <a:t>Schule</a:t>
            </a:r>
            <a:r>
              <a:rPr lang="fr-FR" dirty="0"/>
              <a:t> </a:t>
            </a:r>
            <a:r>
              <a:rPr lang="fr-FR" dirty="0" err="1"/>
              <a:t>gehen</a:t>
            </a:r>
            <a:r>
              <a:rPr lang="fr-FR" dirty="0"/>
              <a:t> </a:t>
            </a:r>
            <a:r>
              <a:rPr lang="fr-FR" dirty="0" err="1"/>
              <a:t>können</a:t>
            </a:r>
            <a:r>
              <a:rPr lang="fr-FR" dirty="0"/>
              <a:t>.  </a:t>
            </a:r>
          </a:p>
          <a:p>
            <a:pPr marL="0" lvl="1" indent="0" algn="just">
              <a:buClr>
                <a:schemeClr val="accent3"/>
              </a:buClr>
              <a:buNone/>
            </a:pPr>
            <a:r>
              <a:rPr lang="fr-FR" dirty="0" err="1"/>
              <a:t>Für</a:t>
            </a:r>
            <a:r>
              <a:rPr lang="fr-FR" dirty="0"/>
              <a:t> die </a:t>
            </a:r>
            <a:r>
              <a:rPr lang="fr-FR" dirty="0" err="1"/>
              <a:t>jüngeren</a:t>
            </a:r>
            <a:r>
              <a:rPr lang="fr-FR" dirty="0"/>
              <a:t> Kinder </a:t>
            </a:r>
            <a:r>
              <a:rPr lang="fr-FR" dirty="0" err="1"/>
              <a:t>kann</a:t>
            </a:r>
            <a:r>
              <a:rPr lang="fr-FR" dirty="0"/>
              <a:t> die </a:t>
            </a:r>
            <a:r>
              <a:rPr lang="fr-FR" dirty="0" err="1"/>
              <a:t>Einrichtung</a:t>
            </a:r>
            <a:r>
              <a:rPr lang="fr-FR" dirty="0"/>
              <a:t> </a:t>
            </a:r>
            <a:r>
              <a:rPr lang="fr-FR" dirty="0" err="1"/>
              <a:t>eines</a:t>
            </a:r>
            <a:r>
              <a:rPr lang="fr-FR" dirty="0"/>
              <a:t> </a:t>
            </a:r>
            <a:r>
              <a:rPr lang="fr-FR" dirty="0" err="1"/>
              <a:t>sogenannten</a:t>
            </a:r>
            <a:r>
              <a:rPr lang="fr-FR" dirty="0"/>
              <a:t> </a:t>
            </a:r>
            <a:r>
              <a:rPr lang="fr-FR" b="1" dirty="0" err="1"/>
              <a:t>Schulbusses</a:t>
            </a:r>
            <a:r>
              <a:rPr lang="fr-FR" b="1" dirty="0"/>
              <a:t> </a:t>
            </a:r>
            <a:r>
              <a:rPr lang="fr-FR" b="1" dirty="0" err="1"/>
              <a:t>auf</a:t>
            </a:r>
            <a:r>
              <a:rPr lang="fr-FR" b="1" dirty="0"/>
              <a:t> </a:t>
            </a:r>
            <a:r>
              <a:rPr lang="fr-FR" b="1" dirty="0" err="1"/>
              <a:t>Füßen</a:t>
            </a:r>
            <a:r>
              <a:rPr lang="fr-FR" b="1" dirty="0"/>
              <a:t> </a:t>
            </a:r>
            <a:r>
              <a:rPr lang="fr-FR" dirty="0"/>
              <a:t>(Pedibus/</a:t>
            </a:r>
            <a:r>
              <a:rPr lang="fr-FR" dirty="0" err="1"/>
              <a:t>Eltern</a:t>
            </a:r>
            <a:r>
              <a:rPr lang="fr-FR" dirty="0"/>
              <a:t> </a:t>
            </a:r>
            <a:r>
              <a:rPr lang="fr-FR" dirty="0" err="1"/>
              <a:t>begleiten</a:t>
            </a:r>
            <a:r>
              <a:rPr lang="fr-FR" dirty="0"/>
              <a:t> Kinder </a:t>
            </a:r>
            <a:r>
              <a:rPr lang="fr-FR" dirty="0" err="1"/>
              <a:t>zu</a:t>
            </a:r>
            <a:r>
              <a:rPr lang="fr-FR" dirty="0"/>
              <a:t> </a:t>
            </a:r>
            <a:r>
              <a:rPr lang="fr-FR" dirty="0" err="1"/>
              <a:t>Fuß</a:t>
            </a:r>
            <a:r>
              <a:rPr lang="fr-FR" dirty="0"/>
              <a:t>)  </a:t>
            </a:r>
            <a:r>
              <a:rPr lang="fr-FR" dirty="0" err="1"/>
              <a:t>zwischen</a:t>
            </a:r>
            <a:r>
              <a:rPr lang="fr-FR" dirty="0"/>
              <a:t> </a:t>
            </a:r>
            <a:r>
              <a:rPr lang="fr-FR" dirty="0" err="1"/>
              <a:t>diesen</a:t>
            </a:r>
            <a:r>
              <a:rPr lang="fr-FR" dirty="0"/>
              <a:t> </a:t>
            </a:r>
            <a:r>
              <a:rPr lang="fr-FR" dirty="0" err="1"/>
              <a:t>Parkflächen</a:t>
            </a:r>
            <a:r>
              <a:rPr lang="fr-FR" dirty="0"/>
              <a:t> und der </a:t>
            </a:r>
            <a:r>
              <a:rPr lang="fr-FR" dirty="0" err="1"/>
              <a:t>Schule</a:t>
            </a:r>
            <a:r>
              <a:rPr lang="fr-FR" dirty="0"/>
              <a:t> in </a:t>
            </a:r>
            <a:r>
              <a:rPr lang="fr-FR" dirty="0" err="1"/>
              <a:t>Erwägung</a:t>
            </a:r>
            <a:r>
              <a:rPr lang="fr-FR" dirty="0"/>
              <a:t> </a:t>
            </a:r>
            <a:r>
              <a:rPr lang="fr-FR" dirty="0" err="1"/>
              <a:t>gezogen</a:t>
            </a:r>
            <a:r>
              <a:rPr lang="fr-FR" dirty="0"/>
              <a:t> </a:t>
            </a:r>
            <a:r>
              <a:rPr lang="fr-FR" dirty="0" err="1"/>
              <a:t>werden</a:t>
            </a:r>
            <a:r>
              <a:rPr lang="fr-FR" dirty="0"/>
              <a:t>. </a:t>
            </a:r>
          </a:p>
          <a:p>
            <a:pPr marL="0" lvl="1" indent="0" algn="just">
              <a:buClr>
                <a:schemeClr val="accent3"/>
              </a:buClr>
              <a:buNone/>
            </a:pPr>
            <a:endParaRPr lang="fr-BE" dirty="0"/>
          </a:p>
          <a:p>
            <a:pPr marL="0" lvl="1" indent="0" algn="just">
              <a:buClr>
                <a:schemeClr val="accent3"/>
              </a:buClr>
              <a:buNone/>
            </a:pPr>
            <a:endParaRPr lang="fr-BE" dirty="0"/>
          </a:p>
        </p:txBody>
      </p:sp>
      <p:pic>
        <p:nvPicPr>
          <p:cNvPr id="5" name="Picture 2" descr="1">
            <a:extLst>
              <a:ext uri="{FF2B5EF4-FFF2-40B4-BE49-F238E27FC236}">
                <a16:creationId xmlns:a16="http://schemas.microsoft.com/office/drawing/2014/main" id="{2A3F886E-824F-C791-B985-8863F705B7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72500">
            <a:off x="4394589" y="761532"/>
            <a:ext cx="1812693" cy="2573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076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D7B9832-3D8F-ECF7-8CF7-30C1D8E7339A}"/>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5769"/>
          <a:stretch/>
        </p:blipFill>
        <p:spPr>
          <a:xfrm>
            <a:off x="4818947" y="877995"/>
            <a:ext cx="7181709" cy="5791365"/>
          </a:xfrm>
          <a:prstGeom prst="rect">
            <a:avLst/>
          </a:prstGeom>
          <a:ln w="19050">
            <a:noFill/>
          </a:ln>
        </p:spPr>
      </p:pic>
      <p:sp>
        <p:nvSpPr>
          <p:cNvPr id="12" name="Titre 11">
            <a:extLst>
              <a:ext uri="{FF2B5EF4-FFF2-40B4-BE49-F238E27FC236}">
                <a16:creationId xmlns:a16="http://schemas.microsoft.com/office/drawing/2014/main" id="{FA801813-83FC-7C48-3B60-D3F41C307ACB}"/>
              </a:ext>
            </a:extLst>
          </p:cNvPr>
          <p:cNvSpPr>
            <a:spLocks noGrp="1"/>
          </p:cNvSpPr>
          <p:nvPr>
            <p:ph type="title"/>
          </p:nvPr>
        </p:nvSpPr>
        <p:spPr/>
        <p:txBody>
          <a:bodyPr/>
          <a:lstStyle/>
          <a:p>
            <a:r>
              <a:rPr lang="fr-FR" dirty="0" err="1"/>
              <a:t>Einführung</a:t>
            </a:r>
            <a:r>
              <a:rPr lang="fr-FR" dirty="0"/>
              <a:t> von Pedibus </a:t>
            </a:r>
            <a:r>
              <a:rPr lang="fr-FR" dirty="0" err="1"/>
              <a:t>oder</a:t>
            </a:r>
            <a:r>
              <a:rPr lang="fr-FR" dirty="0"/>
              <a:t> </a:t>
            </a:r>
            <a:r>
              <a:rPr lang="fr-FR" dirty="0" err="1"/>
              <a:t>Velobus-Linien</a:t>
            </a:r>
            <a:endParaRPr lang="fr-BE" dirty="0"/>
          </a:p>
        </p:txBody>
      </p:sp>
      <p:pic>
        <p:nvPicPr>
          <p:cNvPr id="7" name="Image 6">
            <a:extLst>
              <a:ext uri="{FF2B5EF4-FFF2-40B4-BE49-F238E27FC236}">
                <a16:creationId xmlns:a16="http://schemas.microsoft.com/office/drawing/2014/main" id="{6AFA93D5-6720-4A52-9906-D1D6BDBD0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454" y="4232688"/>
            <a:ext cx="2040138" cy="2335932"/>
          </a:xfrm>
          <a:prstGeom prst="rect">
            <a:avLst/>
          </a:prstGeom>
        </p:spPr>
      </p:pic>
      <p:sp>
        <p:nvSpPr>
          <p:cNvPr id="18" name="ZoneTexte 17">
            <a:extLst>
              <a:ext uri="{FF2B5EF4-FFF2-40B4-BE49-F238E27FC236}">
                <a16:creationId xmlns:a16="http://schemas.microsoft.com/office/drawing/2014/main" id="{F34A0961-2ACF-5076-526F-0C304559DA08}"/>
              </a:ext>
            </a:extLst>
          </p:cNvPr>
          <p:cNvSpPr txBox="1"/>
          <p:nvPr/>
        </p:nvSpPr>
        <p:spPr>
          <a:xfrm>
            <a:off x="4818947" y="877020"/>
            <a:ext cx="3969260" cy="830997"/>
          </a:xfrm>
          <a:prstGeom prst="rect">
            <a:avLst/>
          </a:prstGeom>
          <a:solidFill>
            <a:schemeClr val="bg1"/>
          </a:solidFill>
        </p:spPr>
        <p:txBody>
          <a:bodyPr wrap="square" rtlCol="0">
            <a:spAutoFit/>
          </a:bodyPr>
          <a:lstStyle/>
          <a:p>
            <a:pPr algn="just"/>
            <a:r>
              <a:rPr lang="fr-FR" sz="1600" b="1" dirty="0" err="1">
                <a:solidFill>
                  <a:schemeClr val="accent4"/>
                </a:solidFill>
              </a:rPr>
              <a:t>Beispiel</a:t>
            </a:r>
            <a:r>
              <a:rPr lang="fr-FR" sz="1600" b="1" dirty="0">
                <a:solidFill>
                  <a:schemeClr val="accent4"/>
                </a:solidFill>
              </a:rPr>
              <a:t> </a:t>
            </a:r>
            <a:r>
              <a:rPr lang="fr-FR" sz="1600" b="1" dirty="0" err="1">
                <a:solidFill>
                  <a:schemeClr val="accent4"/>
                </a:solidFill>
              </a:rPr>
              <a:t>Schule</a:t>
            </a:r>
            <a:r>
              <a:rPr lang="fr-FR" sz="1600" b="1" dirty="0">
                <a:solidFill>
                  <a:schemeClr val="accent4"/>
                </a:solidFill>
              </a:rPr>
              <a:t> </a:t>
            </a:r>
            <a:r>
              <a:rPr lang="fr-FR" sz="1600" b="1" dirty="0" err="1">
                <a:solidFill>
                  <a:schemeClr val="accent4"/>
                </a:solidFill>
              </a:rPr>
              <a:t>Hergenrath</a:t>
            </a:r>
            <a:endParaRPr lang="fr-FR" sz="1400" dirty="0"/>
          </a:p>
          <a:p>
            <a:pPr algn="just"/>
            <a:r>
              <a:rPr lang="fr-FR" sz="1600" dirty="0" err="1">
                <a:solidFill>
                  <a:schemeClr val="bg2">
                    <a:lumMod val="10000"/>
                  </a:schemeClr>
                </a:solidFill>
              </a:rPr>
              <a:t>Auf</a:t>
            </a:r>
            <a:r>
              <a:rPr lang="fr-FR" sz="1600" dirty="0">
                <a:solidFill>
                  <a:schemeClr val="bg2">
                    <a:lumMod val="10000"/>
                  </a:schemeClr>
                </a:solidFill>
              </a:rPr>
              <a:t> </a:t>
            </a:r>
            <a:r>
              <a:rPr lang="fr-FR" sz="1600" dirty="0" err="1">
                <a:solidFill>
                  <a:schemeClr val="bg2">
                    <a:lumMod val="10000"/>
                  </a:schemeClr>
                </a:solidFill>
              </a:rPr>
              <a:t>Grundlage</a:t>
            </a:r>
            <a:r>
              <a:rPr lang="fr-FR" sz="1600" dirty="0">
                <a:solidFill>
                  <a:schemeClr val="bg2">
                    <a:lumMod val="10000"/>
                  </a:schemeClr>
                </a:solidFill>
              </a:rPr>
              <a:t> </a:t>
            </a:r>
            <a:r>
              <a:rPr lang="fr-FR" sz="1600" dirty="0" err="1">
                <a:solidFill>
                  <a:schemeClr val="bg2">
                    <a:lumMod val="10000"/>
                  </a:schemeClr>
                </a:solidFill>
              </a:rPr>
              <a:t>eines</a:t>
            </a:r>
            <a:r>
              <a:rPr lang="fr-FR" sz="1600" dirty="0">
                <a:solidFill>
                  <a:schemeClr val="bg2">
                    <a:lumMod val="10000"/>
                  </a:schemeClr>
                </a:solidFill>
              </a:rPr>
              <a:t> </a:t>
            </a:r>
            <a:r>
              <a:rPr lang="fr-FR" sz="1600" dirty="0" err="1">
                <a:solidFill>
                  <a:schemeClr val="bg2">
                    <a:lumMod val="10000"/>
                  </a:schemeClr>
                </a:solidFill>
              </a:rPr>
              <a:t>anonymisierten</a:t>
            </a:r>
            <a:r>
              <a:rPr lang="fr-FR" sz="1600" dirty="0">
                <a:solidFill>
                  <a:schemeClr val="bg2">
                    <a:lumMod val="10000"/>
                  </a:schemeClr>
                </a:solidFill>
              </a:rPr>
              <a:t> </a:t>
            </a:r>
            <a:r>
              <a:rPr lang="fr-FR" sz="1600" dirty="0" err="1">
                <a:solidFill>
                  <a:schemeClr val="bg2">
                    <a:lumMod val="10000"/>
                  </a:schemeClr>
                </a:solidFill>
              </a:rPr>
              <a:t>Adressenordners</a:t>
            </a:r>
            <a:r>
              <a:rPr lang="fr-FR" sz="1600" dirty="0">
                <a:solidFill>
                  <a:schemeClr val="bg2">
                    <a:lumMod val="10000"/>
                  </a:schemeClr>
                </a:solidFill>
              </a:rPr>
              <a:t> (2021/2022).</a:t>
            </a:r>
            <a:endParaRPr lang="fr-BE" sz="1600" dirty="0">
              <a:solidFill>
                <a:schemeClr val="bg2">
                  <a:lumMod val="10000"/>
                </a:schemeClr>
              </a:solidFill>
            </a:endParaRPr>
          </a:p>
        </p:txBody>
      </p:sp>
      <p:sp>
        <p:nvSpPr>
          <p:cNvPr id="19" name="Forme libre : forme 18">
            <a:extLst>
              <a:ext uri="{FF2B5EF4-FFF2-40B4-BE49-F238E27FC236}">
                <a16:creationId xmlns:a16="http://schemas.microsoft.com/office/drawing/2014/main" id="{C3A01524-3404-48AF-9373-5EB4A5E32394}"/>
              </a:ext>
            </a:extLst>
          </p:cNvPr>
          <p:cNvSpPr/>
          <p:nvPr/>
        </p:nvSpPr>
        <p:spPr>
          <a:xfrm>
            <a:off x="8705850" y="3905250"/>
            <a:ext cx="2409825" cy="2075730"/>
          </a:xfrm>
          <a:custGeom>
            <a:avLst/>
            <a:gdLst>
              <a:gd name="connsiteX0" fmla="*/ 2409825 w 2409825"/>
              <a:gd name="connsiteY0" fmla="*/ 0 h 2075730"/>
              <a:gd name="connsiteX1" fmla="*/ 2314575 w 2409825"/>
              <a:gd name="connsiteY1" fmla="*/ 133350 h 2075730"/>
              <a:gd name="connsiteX2" fmla="*/ 2162175 w 2409825"/>
              <a:gd name="connsiteY2" fmla="*/ 219075 h 2075730"/>
              <a:gd name="connsiteX3" fmla="*/ 1952625 w 2409825"/>
              <a:gd name="connsiteY3" fmla="*/ 361950 h 2075730"/>
              <a:gd name="connsiteX4" fmla="*/ 1866900 w 2409825"/>
              <a:gd name="connsiteY4" fmla="*/ 419100 h 2075730"/>
              <a:gd name="connsiteX5" fmla="*/ 1628775 w 2409825"/>
              <a:gd name="connsiteY5" fmla="*/ 447675 h 2075730"/>
              <a:gd name="connsiteX6" fmla="*/ 1419225 w 2409825"/>
              <a:gd name="connsiteY6" fmla="*/ 438150 h 2075730"/>
              <a:gd name="connsiteX7" fmla="*/ 1181100 w 2409825"/>
              <a:gd name="connsiteY7" fmla="*/ 552450 h 2075730"/>
              <a:gd name="connsiteX8" fmla="*/ 971550 w 2409825"/>
              <a:gd name="connsiteY8" fmla="*/ 723900 h 2075730"/>
              <a:gd name="connsiteX9" fmla="*/ 704850 w 2409825"/>
              <a:gd name="connsiteY9" fmla="*/ 981075 h 2075730"/>
              <a:gd name="connsiteX10" fmla="*/ 514350 w 2409825"/>
              <a:gd name="connsiteY10" fmla="*/ 1219200 h 2075730"/>
              <a:gd name="connsiteX11" fmla="*/ 342900 w 2409825"/>
              <a:gd name="connsiteY11" fmla="*/ 1457325 h 2075730"/>
              <a:gd name="connsiteX12" fmla="*/ 304800 w 2409825"/>
              <a:gd name="connsiteY12" fmla="*/ 1647825 h 2075730"/>
              <a:gd name="connsiteX13" fmla="*/ 257175 w 2409825"/>
              <a:gd name="connsiteY13" fmla="*/ 1866900 h 2075730"/>
              <a:gd name="connsiteX14" fmla="*/ 209550 w 2409825"/>
              <a:gd name="connsiteY14" fmla="*/ 2057400 h 2075730"/>
              <a:gd name="connsiteX15" fmla="*/ 0 w 2409825"/>
              <a:gd name="connsiteY15" fmla="*/ 2057400 h 207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9825" h="2075730">
                <a:moveTo>
                  <a:pt x="2409825" y="0"/>
                </a:moveTo>
                <a:cubicBezTo>
                  <a:pt x="2382837" y="48419"/>
                  <a:pt x="2355850" y="96838"/>
                  <a:pt x="2314575" y="133350"/>
                </a:cubicBezTo>
                <a:cubicBezTo>
                  <a:pt x="2273300" y="169862"/>
                  <a:pt x="2222500" y="180975"/>
                  <a:pt x="2162175" y="219075"/>
                </a:cubicBezTo>
                <a:cubicBezTo>
                  <a:pt x="2101850" y="257175"/>
                  <a:pt x="2001838" y="328612"/>
                  <a:pt x="1952625" y="361950"/>
                </a:cubicBezTo>
                <a:cubicBezTo>
                  <a:pt x="1903412" y="395288"/>
                  <a:pt x="1920875" y="404813"/>
                  <a:pt x="1866900" y="419100"/>
                </a:cubicBezTo>
                <a:cubicBezTo>
                  <a:pt x="1812925" y="433388"/>
                  <a:pt x="1703387" y="444500"/>
                  <a:pt x="1628775" y="447675"/>
                </a:cubicBezTo>
                <a:cubicBezTo>
                  <a:pt x="1554163" y="450850"/>
                  <a:pt x="1493837" y="420688"/>
                  <a:pt x="1419225" y="438150"/>
                </a:cubicBezTo>
                <a:cubicBezTo>
                  <a:pt x="1344613" y="455612"/>
                  <a:pt x="1255712" y="504825"/>
                  <a:pt x="1181100" y="552450"/>
                </a:cubicBezTo>
                <a:cubicBezTo>
                  <a:pt x="1106488" y="600075"/>
                  <a:pt x="1050925" y="652463"/>
                  <a:pt x="971550" y="723900"/>
                </a:cubicBezTo>
                <a:cubicBezTo>
                  <a:pt x="892175" y="795337"/>
                  <a:pt x="781050" y="898525"/>
                  <a:pt x="704850" y="981075"/>
                </a:cubicBezTo>
                <a:cubicBezTo>
                  <a:pt x="628650" y="1063625"/>
                  <a:pt x="574675" y="1139825"/>
                  <a:pt x="514350" y="1219200"/>
                </a:cubicBezTo>
                <a:cubicBezTo>
                  <a:pt x="454025" y="1298575"/>
                  <a:pt x="377825" y="1385888"/>
                  <a:pt x="342900" y="1457325"/>
                </a:cubicBezTo>
                <a:cubicBezTo>
                  <a:pt x="307975" y="1528762"/>
                  <a:pt x="319087" y="1579563"/>
                  <a:pt x="304800" y="1647825"/>
                </a:cubicBezTo>
                <a:cubicBezTo>
                  <a:pt x="290513" y="1716087"/>
                  <a:pt x="273050" y="1798638"/>
                  <a:pt x="257175" y="1866900"/>
                </a:cubicBezTo>
                <a:cubicBezTo>
                  <a:pt x="241300" y="1935162"/>
                  <a:pt x="252412" y="2025650"/>
                  <a:pt x="209550" y="2057400"/>
                </a:cubicBezTo>
                <a:cubicBezTo>
                  <a:pt x="166688" y="2089150"/>
                  <a:pt x="83344" y="2073275"/>
                  <a:pt x="0" y="2057400"/>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Forme libre : forme 19">
            <a:extLst>
              <a:ext uri="{FF2B5EF4-FFF2-40B4-BE49-F238E27FC236}">
                <a16:creationId xmlns:a16="http://schemas.microsoft.com/office/drawing/2014/main" id="{528FA55F-115D-5578-8F4F-91EFE68758F3}"/>
              </a:ext>
            </a:extLst>
          </p:cNvPr>
          <p:cNvSpPr/>
          <p:nvPr/>
        </p:nvSpPr>
        <p:spPr>
          <a:xfrm>
            <a:off x="8988294" y="1990725"/>
            <a:ext cx="558584" cy="2876550"/>
          </a:xfrm>
          <a:custGeom>
            <a:avLst/>
            <a:gdLst>
              <a:gd name="connsiteX0" fmla="*/ 12831 w 558584"/>
              <a:gd name="connsiteY0" fmla="*/ 0 h 2876550"/>
              <a:gd name="connsiteX1" fmla="*/ 12831 w 558584"/>
              <a:gd name="connsiteY1" fmla="*/ 200025 h 2876550"/>
              <a:gd name="connsiteX2" fmla="*/ 146181 w 558584"/>
              <a:gd name="connsiteY2" fmla="*/ 381000 h 2876550"/>
              <a:gd name="connsiteX3" fmla="*/ 270006 w 558584"/>
              <a:gd name="connsiteY3" fmla="*/ 600075 h 2876550"/>
              <a:gd name="connsiteX4" fmla="*/ 384306 w 558584"/>
              <a:gd name="connsiteY4" fmla="*/ 733425 h 2876550"/>
              <a:gd name="connsiteX5" fmla="*/ 527181 w 558584"/>
              <a:gd name="connsiteY5" fmla="*/ 800100 h 2876550"/>
              <a:gd name="connsiteX6" fmla="*/ 546231 w 558584"/>
              <a:gd name="connsiteY6" fmla="*/ 1028700 h 2876550"/>
              <a:gd name="connsiteX7" fmla="*/ 374781 w 558584"/>
              <a:gd name="connsiteY7" fmla="*/ 1409700 h 2876550"/>
              <a:gd name="connsiteX8" fmla="*/ 289056 w 558584"/>
              <a:gd name="connsiteY8" fmla="*/ 1800225 h 2876550"/>
              <a:gd name="connsiteX9" fmla="*/ 241431 w 558584"/>
              <a:gd name="connsiteY9" fmla="*/ 2066925 h 2876550"/>
              <a:gd name="connsiteX10" fmla="*/ 317631 w 558584"/>
              <a:gd name="connsiteY10" fmla="*/ 2286000 h 2876550"/>
              <a:gd name="connsiteX11" fmla="*/ 470031 w 558584"/>
              <a:gd name="connsiteY11" fmla="*/ 2438400 h 2876550"/>
              <a:gd name="connsiteX12" fmla="*/ 422406 w 558584"/>
              <a:gd name="connsiteY12" fmla="*/ 2600325 h 2876550"/>
              <a:gd name="connsiteX13" fmla="*/ 441456 w 558584"/>
              <a:gd name="connsiteY13" fmla="*/ 2876550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584" h="2876550">
                <a:moveTo>
                  <a:pt x="12831" y="0"/>
                </a:moveTo>
                <a:cubicBezTo>
                  <a:pt x="1718" y="68262"/>
                  <a:pt x="-9394" y="136525"/>
                  <a:pt x="12831" y="200025"/>
                </a:cubicBezTo>
                <a:cubicBezTo>
                  <a:pt x="35056" y="263525"/>
                  <a:pt x="103319" y="314325"/>
                  <a:pt x="146181" y="381000"/>
                </a:cubicBezTo>
                <a:cubicBezTo>
                  <a:pt x="189043" y="447675"/>
                  <a:pt x="230319" y="541338"/>
                  <a:pt x="270006" y="600075"/>
                </a:cubicBezTo>
                <a:cubicBezTo>
                  <a:pt x="309693" y="658812"/>
                  <a:pt x="341444" y="700088"/>
                  <a:pt x="384306" y="733425"/>
                </a:cubicBezTo>
                <a:cubicBezTo>
                  <a:pt x="427168" y="766762"/>
                  <a:pt x="500194" y="750888"/>
                  <a:pt x="527181" y="800100"/>
                </a:cubicBezTo>
                <a:cubicBezTo>
                  <a:pt x="554168" y="849312"/>
                  <a:pt x="571631" y="927100"/>
                  <a:pt x="546231" y="1028700"/>
                </a:cubicBezTo>
                <a:cubicBezTo>
                  <a:pt x="520831" y="1130300"/>
                  <a:pt x="417644" y="1281113"/>
                  <a:pt x="374781" y="1409700"/>
                </a:cubicBezTo>
                <a:cubicBezTo>
                  <a:pt x="331919" y="1538288"/>
                  <a:pt x="311281" y="1690688"/>
                  <a:pt x="289056" y="1800225"/>
                </a:cubicBezTo>
                <a:cubicBezTo>
                  <a:pt x="266831" y="1909762"/>
                  <a:pt x="236669" y="1985963"/>
                  <a:pt x="241431" y="2066925"/>
                </a:cubicBezTo>
                <a:cubicBezTo>
                  <a:pt x="246193" y="2147887"/>
                  <a:pt x="279531" y="2224087"/>
                  <a:pt x="317631" y="2286000"/>
                </a:cubicBezTo>
                <a:cubicBezTo>
                  <a:pt x="355731" y="2347913"/>
                  <a:pt x="452569" y="2386013"/>
                  <a:pt x="470031" y="2438400"/>
                </a:cubicBezTo>
                <a:cubicBezTo>
                  <a:pt x="487493" y="2490787"/>
                  <a:pt x="427169" y="2527300"/>
                  <a:pt x="422406" y="2600325"/>
                </a:cubicBezTo>
                <a:cubicBezTo>
                  <a:pt x="417643" y="2673350"/>
                  <a:pt x="429549" y="2774950"/>
                  <a:pt x="441456" y="2876550"/>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orme libre : forme 20">
            <a:extLst>
              <a:ext uri="{FF2B5EF4-FFF2-40B4-BE49-F238E27FC236}">
                <a16:creationId xmlns:a16="http://schemas.microsoft.com/office/drawing/2014/main" id="{9E056793-77DC-5FAD-4347-CA64B2794846}"/>
              </a:ext>
            </a:extLst>
          </p:cNvPr>
          <p:cNvSpPr/>
          <p:nvPr/>
        </p:nvSpPr>
        <p:spPr>
          <a:xfrm>
            <a:off x="6734175" y="4171950"/>
            <a:ext cx="1724025" cy="1676400"/>
          </a:xfrm>
          <a:custGeom>
            <a:avLst/>
            <a:gdLst>
              <a:gd name="connsiteX0" fmla="*/ 0 w 1724025"/>
              <a:gd name="connsiteY0" fmla="*/ 0 h 1676400"/>
              <a:gd name="connsiteX1" fmla="*/ 104775 w 1724025"/>
              <a:gd name="connsiteY1" fmla="*/ 228600 h 1676400"/>
              <a:gd name="connsiteX2" fmla="*/ 209550 w 1724025"/>
              <a:gd name="connsiteY2" fmla="*/ 466725 h 1676400"/>
              <a:gd name="connsiteX3" fmla="*/ 161925 w 1724025"/>
              <a:gd name="connsiteY3" fmla="*/ 819150 h 1676400"/>
              <a:gd name="connsiteX4" fmla="*/ 28575 w 1724025"/>
              <a:gd name="connsiteY4" fmla="*/ 1076325 h 1676400"/>
              <a:gd name="connsiteX5" fmla="*/ 85725 w 1724025"/>
              <a:gd name="connsiteY5" fmla="*/ 1143000 h 1676400"/>
              <a:gd name="connsiteX6" fmla="*/ 228600 w 1724025"/>
              <a:gd name="connsiteY6" fmla="*/ 1114425 h 1676400"/>
              <a:gd name="connsiteX7" fmla="*/ 352425 w 1724025"/>
              <a:gd name="connsiteY7" fmla="*/ 1085850 h 1676400"/>
              <a:gd name="connsiteX8" fmla="*/ 533400 w 1724025"/>
              <a:gd name="connsiteY8" fmla="*/ 1133475 h 1676400"/>
              <a:gd name="connsiteX9" fmla="*/ 857250 w 1724025"/>
              <a:gd name="connsiteY9" fmla="*/ 1295400 h 1676400"/>
              <a:gd name="connsiteX10" fmla="*/ 1057275 w 1724025"/>
              <a:gd name="connsiteY10" fmla="*/ 1323975 h 1676400"/>
              <a:gd name="connsiteX11" fmla="*/ 1352550 w 1724025"/>
              <a:gd name="connsiteY11" fmla="*/ 1543050 h 1676400"/>
              <a:gd name="connsiteX12" fmla="*/ 1638300 w 1724025"/>
              <a:gd name="connsiteY12" fmla="*/ 1647825 h 1676400"/>
              <a:gd name="connsiteX13" fmla="*/ 1724025 w 1724025"/>
              <a:gd name="connsiteY13" fmla="*/ 167640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4025" h="1676400">
                <a:moveTo>
                  <a:pt x="0" y="0"/>
                </a:moveTo>
                <a:cubicBezTo>
                  <a:pt x="34925" y="75406"/>
                  <a:pt x="69850" y="150813"/>
                  <a:pt x="104775" y="228600"/>
                </a:cubicBezTo>
                <a:cubicBezTo>
                  <a:pt x="139700" y="306387"/>
                  <a:pt x="200025" y="368300"/>
                  <a:pt x="209550" y="466725"/>
                </a:cubicBezTo>
                <a:cubicBezTo>
                  <a:pt x="219075" y="565150"/>
                  <a:pt x="192087" y="717550"/>
                  <a:pt x="161925" y="819150"/>
                </a:cubicBezTo>
                <a:cubicBezTo>
                  <a:pt x="131763" y="920750"/>
                  <a:pt x="41275" y="1022350"/>
                  <a:pt x="28575" y="1076325"/>
                </a:cubicBezTo>
                <a:cubicBezTo>
                  <a:pt x="15875" y="1130300"/>
                  <a:pt x="52388" y="1136650"/>
                  <a:pt x="85725" y="1143000"/>
                </a:cubicBezTo>
                <a:lnTo>
                  <a:pt x="228600" y="1114425"/>
                </a:lnTo>
                <a:cubicBezTo>
                  <a:pt x="273050" y="1104900"/>
                  <a:pt x="301625" y="1082675"/>
                  <a:pt x="352425" y="1085850"/>
                </a:cubicBezTo>
                <a:cubicBezTo>
                  <a:pt x="403225" y="1089025"/>
                  <a:pt x="449263" y="1098550"/>
                  <a:pt x="533400" y="1133475"/>
                </a:cubicBezTo>
                <a:cubicBezTo>
                  <a:pt x="617538" y="1168400"/>
                  <a:pt x="769938" y="1263650"/>
                  <a:pt x="857250" y="1295400"/>
                </a:cubicBezTo>
                <a:cubicBezTo>
                  <a:pt x="944562" y="1327150"/>
                  <a:pt x="974725" y="1282700"/>
                  <a:pt x="1057275" y="1323975"/>
                </a:cubicBezTo>
                <a:cubicBezTo>
                  <a:pt x="1139825" y="1365250"/>
                  <a:pt x="1255713" y="1489075"/>
                  <a:pt x="1352550" y="1543050"/>
                </a:cubicBezTo>
                <a:cubicBezTo>
                  <a:pt x="1449387" y="1597025"/>
                  <a:pt x="1576387" y="1625600"/>
                  <a:pt x="1638300" y="1647825"/>
                </a:cubicBezTo>
                <a:cubicBezTo>
                  <a:pt x="1700213" y="1670050"/>
                  <a:pt x="1712119" y="1673225"/>
                  <a:pt x="1724025" y="1676400"/>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5" name="Graphique 14" descr="École avec un remplissage uni">
            <a:extLst>
              <a:ext uri="{FF2B5EF4-FFF2-40B4-BE49-F238E27FC236}">
                <a16:creationId xmlns:a16="http://schemas.microsoft.com/office/drawing/2014/main" id="{39EDF078-433F-4760-44A6-61180293E5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4232" y="5569403"/>
            <a:ext cx="615737" cy="615737"/>
          </a:xfrm>
          <a:prstGeom prst="rect">
            <a:avLst/>
          </a:prstGeom>
        </p:spPr>
      </p:pic>
      <p:sp>
        <p:nvSpPr>
          <p:cNvPr id="23" name="Forme libre : forme 22">
            <a:extLst>
              <a:ext uri="{FF2B5EF4-FFF2-40B4-BE49-F238E27FC236}">
                <a16:creationId xmlns:a16="http://schemas.microsoft.com/office/drawing/2014/main" id="{E52A7C7A-7B5B-A4B1-5747-D915915ED02A}"/>
              </a:ext>
            </a:extLst>
          </p:cNvPr>
          <p:cNvSpPr/>
          <p:nvPr/>
        </p:nvSpPr>
        <p:spPr>
          <a:xfrm>
            <a:off x="8982075" y="5829031"/>
            <a:ext cx="1733550" cy="403268"/>
          </a:xfrm>
          <a:custGeom>
            <a:avLst/>
            <a:gdLst>
              <a:gd name="connsiteX0" fmla="*/ 1733550 w 1733550"/>
              <a:gd name="connsiteY0" fmla="*/ 238394 h 403268"/>
              <a:gd name="connsiteX1" fmla="*/ 1581150 w 1733550"/>
              <a:gd name="connsiteY1" fmla="*/ 390794 h 403268"/>
              <a:gd name="connsiteX2" fmla="*/ 1447800 w 1733550"/>
              <a:gd name="connsiteY2" fmla="*/ 381269 h 403268"/>
              <a:gd name="connsiteX3" fmla="*/ 1276350 w 1733550"/>
              <a:gd name="connsiteY3" fmla="*/ 276494 h 403268"/>
              <a:gd name="connsiteX4" fmla="*/ 1028700 w 1733550"/>
              <a:gd name="connsiteY4" fmla="*/ 152669 h 403268"/>
              <a:gd name="connsiteX5" fmla="*/ 790575 w 1733550"/>
              <a:gd name="connsiteY5" fmla="*/ 66944 h 403268"/>
              <a:gd name="connsiteX6" fmla="*/ 600075 w 1733550"/>
              <a:gd name="connsiteY6" fmla="*/ 269 h 403268"/>
              <a:gd name="connsiteX7" fmla="*/ 0 w 1733550"/>
              <a:gd name="connsiteY7" fmla="*/ 47894 h 40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550" h="403268">
                <a:moveTo>
                  <a:pt x="1733550" y="238394"/>
                </a:moveTo>
                <a:cubicBezTo>
                  <a:pt x="1681162" y="302688"/>
                  <a:pt x="1628775" y="366982"/>
                  <a:pt x="1581150" y="390794"/>
                </a:cubicBezTo>
                <a:cubicBezTo>
                  <a:pt x="1533525" y="414607"/>
                  <a:pt x="1498600" y="400319"/>
                  <a:pt x="1447800" y="381269"/>
                </a:cubicBezTo>
                <a:cubicBezTo>
                  <a:pt x="1397000" y="362219"/>
                  <a:pt x="1346200" y="314594"/>
                  <a:pt x="1276350" y="276494"/>
                </a:cubicBezTo>
                <a:cubicBezTo>
                  <a:pt x="1206500" y="238394"/>
                  <a:pt x="1109662" y="187594"/>
                  <a:pt x="1028700" y="152669"/>
                </a:cubicBezTo>
                <a:cubicBezTo>
                  <a:pt x="947737" y="117744"/>
                  <a:pt x="790575" y="66944"/>
                  <a:pt x="790575" y="66944"/>
                </a:cubicBezTo>
                <a:cubicBezTo>
                  <a:pt x="719138" y="41544"/>
                  <a:pt x="731837" y="3444"/>
                  <a:pt x="600075" y="269"/>
                </a:cubicBezTo>
                <a:cubicBezTo>
                  <a:pt x="468313" y="-2906"/>
                  <a:pt x="234156" y="22494"/>
                  <a:pt x="0" y="47894"/>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ZoneTexte 24">
            <a:extLst>
              <a:ext uri="{FF2B5EF4-FFF2-40B4-BE49-F238E27FC236}">
                <a16:creationId xmlns:a16="http://schemas.microsoft.com/office/drawing/2014/main" id="{17CB2032-E980-CEBE-AA6D-44FFAD481B7F}"/>
              </a:ext>
            </a:extLst>
          </p:cNvPr>
          <p:cNvSpPr txBox="1"/>
          <p:nvPr/>
        </p:nvSpPr>
        <p:spPr>
          <a:xfrm>
            <a:off x="8982075" y="1847160"/>
            <a:ext cx="579005" cy="338554"/>
          </a:xfrm>
          <a:prstGeom prst="rect">
            <a:avLst/>
          </a:prstGeom>
          <a:noFill/>
        </p:spPr>
        <p:txBody>
          <a:bodyPr wrap="none" rtlCol="0">
            <a:spAutoFit/>
          </a:bodyPr>
          <a:lstStyle/>
          <a:p>
            <a:r>
              <a:rPr lang="fr-BE" sz="1600" b="1">
                <a:solidFill>
                  <a:schemeClr val="accent1">
                    <a:lumMod val="75000"/>
                  </a:schemeClr>
                </a:solidFill>
              </a:rPr>
              <a:t>2 km</a:t>
            </a:r>
          </a:p>
        </p:txBody>
      </p:sp>
      <p:sp>
        <p:nvSpPr>
          <p:cNvPr id="26" name="ZoneTexte 25">
            <a:extLst>
              <a:ext uri="{FF2B5EF4-FFF2-40B4-BE49-F238E27FC236}">
                <a16:creationId xmlns:a16="http://schemas.microsoft.com/office/drawing/2014/main" id="{8E4A69FA-E9E2-296F-38B3-783D02F15499}"/>
              </a:ext>
            </a:extLst>
          </p:cNvPr>
          <p:cNvSpPr txBox="1"/>
          <p:nvPr/>
        </p:nvSpPr>
        <p:spPr>
          <a:xfrm>
            <a:off x="10979160" y="3905250"/>
            <a:ext cx="731290" cy="338554"/>
          </a:xfrm>
          <a:prstGeom prst="rect">
            <a:avLst/>
          </a:prstGeom>
          <a:noFill/>
        </p:spPr>
        <p:txBody>
          <a:bodyPr wrap="none" rtlCol="0">
            <a:spAutoFit/>
          </a:bodyPr>
          <a:lstStyle/>
          <a:p>
            <a:r>
              <a:rPr lang="fr-BE" sz="1600" b="1">
                <a:solidFill>
                  <a:schemeClr val="accent1">
                    <a:lumMod val="75000"/>
                  </a:schemeClr>
                </a:solidFill>
              </a:rPr>
              <a:t>1,7 km</a:t>
            </a:r>
          </a:p>
        </p:txBody>
      </p:sp>
      <p:sp>
        <p:nvSpPr>
          <p:cNvPr id="27" name="ZoneTexte 26">
            <a:extLst>
              <a:ext uri="{FF2B5EF4-FFF2-40B4-BE49-F238E27FC236}">
                <a16:creationId xmlns:a16="http://schemas.microsoft.com/office/drawing/2014/main" id="{F6AD0F30-3E88-74A4-EE06-B2A8F9A51940}"/>
              </a:ext>
            </a:extLst>
          </p:cNvPr>
          <p:cNvSpPr txBox="1"/>
          <p:nvPr/>
        </p:nvSpPr>
        <p:spPr>
          <a:xfrm>
            <a:off x="6486525" y="3835160"/>
            <a:ext cx="731290" cy="338554"/>
          </a:xfrm>
          <a:prstGeom prst="rect">
            <a:avLst/>
          </a:prstGeom>
          <a:noFill/>
        </p:spPr>
        <p:txBody>
          <a:bodyPr wrap="none" rtlCol="0">
            <a:spAutoFit/>
          </a:bodyPr>
          <a:lstStyle/>
          <a:p>
            <a:r>
              <a:rPr lang="fr-BE" sz="1600" b="1">
                <a:solidFill>
                  <a:schemeClr val="accent1">
                    <a:lumMod val="75000"/>
                  </a:schemeClr>
                </a:solidFill>
              </a:rPr>
              <a:t>1,4 km</a:t>
            </a:r>
          </a:p>
        </p:txBody>
      </p:sp>
      <p:sp>
        <p:nvSpPr>
          <p:cNvPr id="28" name="ZoneTexte 27">
            <a:extLst>
              <a:ext uri="{FF2B5EF4-FFF2-40B4-BE49-F238E27FC236}">
                <a16:creationId xmlns:a16="http://schemas.microsoft.com/office/drawing/2014/main" id="{F3552719-10C1-CD1B-8337-3ED02999AC4A}"/>
              </a:ext>
            </a:extLst>
          </p:cNvPr>
          <p:cNvSpPr txBox="1"/>
          <p:nvPr/>
        </p:nvSpPr>
        <p:spPr>
          <a:xfrm>
            <a:off x="10648950" y="5827725"/>
            <a:ext cx="579005" cy="338554"/>
          </a:xfrm>
          <a:prstGeom prst="rect">
            <a:avLst/>
          </a:prstGeom>
          <a:noFill/>
        </p:spPr>
        <p:txBody>
          <a:bodyPr wrap="none" rtlCol="0">
            <a:spAutoFit/>
          </a:bodyPr>
          <a:lstStyle/>
          <a:p>
            <a:r>
              <a:rPr lang="fr-BE" sz="1600" b="1">
                <a:solidFill>
                  <a:schemeClr val="accent1">
                    <a:lumMod val="75000"/>
                  </a:schemeClr>
                </a:solidFill>
              </a:rPr>
              <a:t>1 km</a:t>
            </a:r>
          </a:p>
        </p:txBody>
      </p:sp>
      <p:pic>
        <p:nvPicPr>
          <p:cNvPr id="34" name="Picture 2">
            <a:extLst>
              <a:ext uri="{FF2B5EF4-FFF2-40B4-BE49-F238E27FC236}">
                <a16:creationId xmlns:a16="http://schemas.microsoft.com/office/drawing/2014/main" id="{8B72C32E-BF43-738F-A2EC-FC20B7F5A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344" y="4243805"/>
            <a:ext cx="1854817" cy="232481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4C820BAD-7F5A-1910-3AAA-EF100EEE87A0}"/>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78</a:t>
            </a:fld>
            <a:endParaRPr lang="fr-BE"/>
          </a:p>
        </p:txBody>
      </p:sp>
      <p:sp>
        <p:nvSpPr>
          <p:cNvPr id="4" name="ZoneTexte 3">
            <a:extLst>
              <a:ext uri="{FF2B5EF4-FFF2-40B4-BE49-F238E27FC236}">
                <a16:creationId xmlns:a16="http://schemas.microsoft.com/office/drawing/2014/main" id="{CCD144CA-75AE-9B38-6ABD-263AD05765BA}"/>
              </a:ext>
            </a:extLst>
          </p:cNvPr>
          <p:cNvSpPr txBox="1"/>
          <p:nvPr/>
        </p:nvSpPr>
        <p:spPr>
          <a:xfrm>
            <a:off x="383454" y="1170051"/>
            <a:ext cx="4152707" cy="2308324"/>
          </a:xfrm>
          <a:prstGeom prst="rect">
            <a:avLst/>
          </a:prstGeom>
          <a:noFill/>
        </p:spPr>
        <p:txBody>
          <a:bodyPr wrap="square">
            <a:spAutoFit/>
          </a:bodyPr>
          <a:lstStyle/>
          <a:p>
            <a:pPr marL="0" lvl="1" indent="0" algn="just">
              <a:buClr>
                <a:schemeClr val="accent3"/>
              </a:buClr>
              <a:buNone/>
            </a:pPr>
            <a:r>
              <a:rPr lang="fr-BE" sz="1800" b="1" dirty="0">
                <a:solidFill>
                  <a:schemeClr val="tx2">
                    <a:lumMod val="50000"/>
                  </a:schemeClr>
                </a:solidFill>
              </a:rPr>
              <a:t>Rad- und </a:t>
            </a:r>
            <a:r>
              <a:rPr lang="fr-BE" sz="1800" b="1" dirty="0" err="1">
                <a:solidFill>
                  <a:schemeClr val="tx2">
                    <a:lumMod val="50000"/>
                  </a:schemeClr>
                </a:solidFill>
              </a:rPr>
              <a:t>Fußgängerreihen</a:t>
            </a:r>
            <a:r>
              <a:rPr lang="fr-BE" sz="1800" b="1" dirty="0">
                <a:solidFill>
                  <a:schemeClr val="tx2">
                    <a:lumMod val="50000"/>
                  </a:schemeClr>
                </a:solidFill>
              </a:rPr>
              <a:t> </a:t>
            </a:r>
            <a:r>
              <a:rPr lang="fr-BE" sz="1800" dirty="0" err="1">
                <a:solidFill>
                  <a:schemeClr val="tx2">
                    <a:lumMod val="50000"/>
                  </a:schemeClr>
                </a:solidFill>
              </a:rPr>
              <a:t>zu</a:t>
            </a:r>
            <a:r>
              <a:rPr lang="fr-BE" sz="1800" dirty="0">
                <a:solidFill>
                  <a:schemeClr val="tx2">
                    <a:lumMod val="50000"/>
                  </a:schemeClr>
                </a:solidFill>
              </a:rPr>
              <a:t> den </a:t>
            </a:r>
            <a:r>
              <a:rPr lang="fr-BE" sz="1800" dirty="0" err="1">
                <a:solidFill>
                  <a:schemeClr val="tx2">
                    <a:lumMod val="50000"/>
                  </a:schemeClr>
                </a:solidFill>
              </a:rPr>
              <a:t>Schulen</a:t>
            </a:r>
            <a:r>
              <a:rPr lang="fr-BE" sz="1800" dirty="0">
                <a:solidFill>
                  <a:schemeClr val="tx2">
                    <a:lumMod val="50000"/>
                  </a:schemeClr>
                </a:solidFill>
              </a:rPr>
              <a:t> </a:t>
            </a:r>
            <a:r>
              <a:rPr lang="fr-BE" sz="1800" dirty="0" err="1">
                <a:solidFill>
                  <a:schemeClr val="tx2">
                    <a:lumMod val="50000"/>
                  </a:schemeClr>
                </a:solidFill>
              </a:rPr>
              <a:t>vorsehen</a:t>
            </a:r>
            <a:r>
              <a:rPr lang="fr-BE" sz="1800" dirty="0">
                <a:solidFill>
                  <a:schemeClr val="tx2">
                    <a:lumMod val="50000"/>
                  </a:schemeClr>
                </a:solidFill>
              </a:rPr>
              <a:t>. </a:t>
            </a:r>
          </a:p>
          <a:p>
            <a:pPr marL="0" lvl="1" indent="0" algn="just">
              <a:buClr>
                <a:schemeClr val="accent3"/>
              </a:buClr>
              <a:buNone/>
            </a:pPr>
            <a:endParaRPr lang="fr-BE" sz="1800" dirty="0">
              <a:solidFill>
                <a:schemeClr val="tx2">
                  <a:lumMod val="50000"/>
                </a:schemeClr>
              </a:solidFill>
            </a:endParaRPr>
          </a:p>
          <a:p>
            <a:pPr marL="0" lvl="1" indent="0" algn="just">
              <a:buClr>
                <a:schemeClr val="accent3"/>
              </a:buClr>
              <a:buNone/>
            </a:pPr>
            <a:r>
              <a:rPr lang="fr-BE" sz="1800" dirty="0" err="1">
                <a:solidFill>
                  <a:schemeClr val="tx2">
                    <a:lumMod val="50000"/>
                  </a:schemeClr>
                </a:solidFill>
              </a:rPr>
              <a:t>Diese</a:t>
            </a:r>
            <a:r>
              <a:rPr lang="fr-BE" sz="1800" dirty="0">
                <a:solidFill>
                  <a:schemeClr val="tx2">
                    <a:lumMod val="50000"/>
                  </a:schemeClr>
                </a:solidFill>
              </a:rPr>
              <a:t> Aktion </a:t>
            </a:r>
            <a:r>
              <a:rPr lang="fr-BE" sz="1800" dirty="0" err="1">
                <a:solidFill>
                  <a:schemeClr val="tx2">
                    <a:lumMod val="50000"/>
                  </a:schemeClr>
                </a:solidFill>
              </a:rPr>
              <a:t>kann</a:t>
            </a:r>
            <a:r>
              <a:rPr lang="fr-BE" sz="1800" dirty="0">
                <a:solidFill>
                  <a:schemeClr val="tx2">
                    <a:lumMod val="50000"/>
                  </a:schemeClr>
                </a:solidFill>
              </a:rPr>
              <a:t> in </a:t>
            </a:r>
            <a:r>
              <a:rPr lang="fr-BE" sz="1800" dirty="0" err="1">
                <a:solidFill>
                  <a:schemeClr val="tx2">
                    <a:lumMod val="50000"/>
                  </a:schemeClr>
                </a:solidFill>
              </a:rPr>
              <a:t>einer</a:t>
            </a:r>
            <a:r>
              <a:rPr lang="fr-BE" sz="1800" dirty="0">
                <a:solidFill>
                  <a:schemeClr val="tx2">
                    <a:lumMod val="50000"/>
                  </a:schemeClr>
                </a:solidFill>
              </a:rPr>
              <a:t> </a:t>
            </a:r>
            <a:r>
              <a:rPr lang="fr-BE" sz="1800" dirty="0" err="1">
                <a:solidFill>
                  <a:schemeClr val="tx2">
                    <a:lumMod val="50000"/>
                  </a:schemeClr>
                </a:solidFill>
              </a:rPr>
              <a:t>ersten</a:t>
            </a:r>
            <a:r>
              <a:rPr lang="fr-BE" sz="1800" dirty="0">
                <a:solidFill>
                  <a:schemeClr val="tx2">
                    <a:lumMod val="50000"/>
                  </a:schemeClr>
                </a:solidFill>
              </a:rPr>
              <a:t> Phase </a:t>
            </a:r>
            <a:r>
              <a:rPr lang="fr-BE" sz="1800" dirty="0" err="1">
                <a:solidFill>
                  <a:schemeClr val="tx2">
                    <a:lumMod val="50000"/>
                  </a:schemeClr>
                </a:solidFill>
              </a:rPr>
              <a:t>vorübergehend</a:t>
            </a:r>
            <a:r>
              <a:rPr lang="fr-BE" sz="1800" dirty="0">
                <a:solidFill>
                  <a:schemeClr val="tx2">
                    <a:lumMod val="50000"/>
                  </a:schemeClr>
                </a:solidFill>
              </a:rPr>
              <a:t> </a:t>
            </a:r>
            <a:r>
              <a:rPr lang="fr-BE" sz="1800" dirty="0" err="1">
                <a:solidFill>
                  <a:schemeClr val="tx2">
                    <a:lumMod val="50000"/>
                  </a:schemeClr>
                </a:solidFill>
              </a:rPr>
              <a:t>durchgeführt</a:t>
            </a:r>
            <a:r>
              <a:rPr lang="fr-BE" sz="1800" dirty="0">
                <a:solidFill>
                  <a:schemeClr val="tx2">
                    <a:lumMod val="50000"/>
                  </a:schemeClr>
                </a:solidFill>
              </a:rPr>
              <a:t> </a:t>
            </a:r>
            <a:r>
              <a:rPr lang="fr-BE" sz="1800" dirty="0" err="1">
                <a:solidFill>
                  <a:schemeClr val="tx2">
                    <a:lumMod val="50000"/>
                  </a:schemeClr>
                </a:solidFill>
              </a:rPr>
              <a:t>werden</a:t>
            </a:r>
            <a:r>
              <a:rPr lang="fr-BE" sz="1800" dirty="0">
                <a:solidFill>
                  <a:schemeClr val="tx2">
                    <a:lumMod val="50000"/>
                  </a:schemeClr>
                </a:solidFill>
              </a:rPr>
              <a:t> (</a:t>
            </a:r>
            <a:r>
              <a:rPr lang="fr-BE" sz="1800" dirty="0" err="1">
                <a:solidFill>
                  <a:schemeClr val="tx2">
                    <a:lumMod val="50000"/>
                  </a:schemeClr>
                </a:solidFill>
              </a:rPr>
              <a:t>im</a:t>
            </a:r>
            <a:r>
              <a:rPr lang="fr-BE" sz="1800" dirty="0">
                <a:solidFill>
                  <a:schemeClr val="tx2">
                    <a:lumMod val="50000"/>
                  </a:schemeClr>
                </a:solidFill>
              </a:rPr>
              <a:t> </a:t>
            </a:r>
            <a:r>
              <a:rPr lang="fr-BE" sz="1800" dirty="0" err="1">
                <a:solidFill>
                  <a:schemeClr val="tx2">
                    <a:lumMod val="50000"/>
                  </a:schemeClr>
                </a:solidFill>
              </a:rPr>
              <a:t>Frühling</a:t>
            </a:r>
            <a:r>
              <a:rPr lang="fr-BE" sz="1800" dirty="0">
                <a:solidFill>
                  <a:schemeClr val="tx2">
                    <a:lumMod val="50000"/>
                  </a:schemeClr>
                </a:solidFill>
              </a:rPr>
              <a:t>, </a:t>
            </a:r>
            <a:r>
              <a:rPr lang="fr-BE" sz="1800" dirty="0" err="1">
                <a:solidFill>
                  <a:schemeClr val="tx2">
                    <a:lumMod val="50000"/>
                  </a:schemeClr>
                </a:solidFill>
              </a:rPr>
              <a:t>während</a:t>
            </a:r>
            <a:r>
              <a:rPr lang="fr-BE" sz="1800" dirty="0">
                <a:solidFill>
                  <a:schemeClr val="tx2">
                    <a:lumMod val="50000"/>
                  </a:schemeClr>
                </a:solidFill>
              </a:rPr>
              <a:t> der </a:t>
            </a:r>
            <a:r>
              <a:rPr lang="fr-BE" sz="1800" dirty="0" err="1">
                <a:solidFill>
                  <a:schemeClr val="tx2">
                    <a:lumMod val="50000"/>
                  </a:schemeClr>
                </a:solidFill>
              </a:rPr>
              <a:t>Woche</a:t>
            </a:r>
            <a:r>
              <a:rPr lang="fr-BE" sz="1800" dirty="0">
                <a:solidFill>
                  <a:schemeClr val="tx2">
                    <a:lumMod val="50000"/>
                  </a:schemeClr>
                </a:solidFill>
              </a:rPr>
              <a:t> der </a:t>
            </a:r>
            <a:r>
              <a:rPr lang="fr-BE" sz="1800" dirty="0" err="1">
                <a:solidFill>
                  <a:schemeClr val="tx2">
                    <a:lumMod val="50000"/>
                  </a:schemeClr>
                </a:solidFill>
              </a:rPr>
              <a:t>Mobilität</a:t>
            </a:r>
            <a:r>
              <a:rPr lang="fr-BE" sz="1800" dirty="0">
                <a:solidFill>
                  <a:schemeClr val="tx2">
                    <a:lumMod val="50000"/>
                  </a:schemeClr>
                </a:solidFill>
              </a:rPr>
              <a:t> </a:t>
            </a:r>
            <a:r>
              <a:rPr lang="fr-BE" sz="1800" dirty="0" err="1">
                <a:solidFill>
                  <a:schemeClr val="tx2">
                    <a:lumMod val="50000"/>
                  </a:schemeClr>
                </a:solidFill>
              </a:rPr>
              <a:t>usw</a:t>
            </a:r>
            <a:r>
              <a:rPr lang="fr-BE" sz="1800" dirty="0">
                <a:solidFill>
                  <a:schemeClr val="tx2">
                    <a:lumMod val="50000"/>
                  </a:schemeClr>
                </a:solidFill>
              </a:rPr>
              <a:t>.), um </a:t>
            </a:r>
            <a:r>
              <a:rPr lang="fr-BE" sz="1800" dirty="0" err="1">
                <a:solidFill>
                  <a:schemeClr val="tx2">
                    <a:lumMod val="50000"/>
                  </a:schemeClr>
                </a:solidFill>
              </a:rPr>
              <a:t>später</a:t>
            </a:r>
            <a:r>
              <a:rPr lang="fr-BE" sz="1800" dirty="0">
                <a:solidFill>
                  <a:schemeClr val="tx2">
                    <a:lumMod val="50000"/>
                  </a:schemeClr>
                </a:solidFill>
              </a:rPr>
              <a:t> </a:t>
            </a:r>
            <a:r>
              <a:rPr lang="fr-BE" sz="1800" dirty="0" err="1">
                <a:solidFill>
                  <a:schemeClr val="tx2">
                    <a:lumMod val="50000"/>
                  </a:schemeClr>
                </a:solidFill>
              </a:rPr>
              <a:t>fest</a:t>
            </a:r>
            <a:r>
              <a:rPr lang="fr-BE" sz="1800" dirty="0">
                <a:solidFill>
                  <a:schemeClr val="tx2">
                    <a:lumMod val="50000"/>
                  </a:schemeClr>
                </a:solidFill>
              </a:rPr>
              <a:t> </a:t>
            </a:r>
            <a:r>
              <a:rPr lang="fr-BE" sz="1800" dirty="0" err="1">
                <a:solidFill>
                  <a:schemeClr val="tx2">
                    <a:lumMod val="50000"/>
                  </a:schemeClr>
                </a:solidFill>
              </a:rPr>
              <a:t>etabliert</a:t>
            </a:r>
            <a:r>
              <a:rPr lang="fr-BE" sz="1800" dirty="0">
                <a:solidFill>
                  <a:schemeClr val="tx2">
                    <a:lumMod val="50000"/>
                  </a:schemeClr>
                </a:solidFill>
              </a:rPr>
              <a:t> </a:t>
            </a:r>
            <a:r>
              <a:rPr lang="fr-BE" sz="1800" dirty="0" err="1">
                <a:solidFill>
                  <a:schemeClr val="tx2">
                    <a:lumMod val="50000"/>
                  </a:schemeClr>
                </a:solidFill>
              </a:rPr>
              <a:t>zu</a:t>
            </a:r>
            <a:r>
              <a:rPr lang="fr-BE" sz="1800" dirty="0">
                <a:solidFill>
                  <a:schemeClr val="tx2">
                    <a:lumMod val="50000"/>
                  </a:schemeClr>
                </a:solidFill>
              </a:rPr>
              <a:t> </a:t>
            </a:r>
            <a:r>
              <a:rPr lang="fr-BE" sz="1800" dirty="0" err="1">
                <a:solidFill>
                  <a:schemeClr val="tx2">
                    <a:lumMod val="50000"/>
                  </a:schemeClr>
                </a:solidFill>
              </a:rPr>
              <a:t>werden</a:t>
            </a:r>
            <a:r>
              <a:rPr lang="fr-BE" sz="1800" dirty="0">
                <a:solidFill>
                  <a:schemeClr val="tx2">
                    <a:lumMod val="50000"/>
                  </a:schemeClr>
                </a:solidFill>
              </a:rPr>
              <a:t>.</a:t>
            </a:r>
          </a:p>
        </p:txBody>
      </p:sp>
    </p:spTree>
    <p:extLst>
      <p:ext uri="{BB962C8B-B14F-4D97-AF65-F5344CB8AC3E}">
        <p14:creationId xmlns:p14="http://schemas.microsoft.com/office/powerpoint/2010/main" val="270689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79</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dirty="0" err="1"/>
              <a:t>Aktionen</a:t>
            </a:r>
            <a:r>
              <a:rPr lang="fr-FR" dirty="0"/>
              <a:t> der </a:t>
            </a:r>
            <a:r>
              <a:rPr lang="fr-FR" dirty="0" err="1"/>
              <a:t>Maßnahme</a:t>
            </a:r>
            <a:r>
              <a:rPr lang="fr-FR" dirty="0"/>
              <a:t> 7</a:t>
            </a:r>
            <a:endParaRPr lang="fr-BE" dirty="0"/>
          </a:p>
        </p:txBody>
      </p:sp>
      <p:graphicFrame>
        <p:nvGraphicFramePr>
          <p:cNvPr id="4" name="Tableau 3">
            <a:extLst>
              <a:ext uri="{FF2B5EF4-FFF2-40B4-BE49-F238E27FC236}">
                <a16:creationId xmlns:a16="http://schemas.microsoft.com/office/drawing/2014/main" id="{FE05B9E0-6BA5-1D9E-A7FE-0DCDA94B4B8B}"/>
              </a:ext>
            </a:extLst>
          </p:cNvPr>
          <p:cNvGraphicFramePr>
            <a:graphicFrameLocks noGrp="1"/>
          </p:cNvGraphicFramePr>
          <p:nvPr>
            <p:extLst>
              <p:ext uri="{D42A27DB-BD31-4B8C-83A1-F6EECF244321}">
                <p14:modId xmlns:p14="http://schemas.microsoft.com/office/powerpoint/2010/main" val="3795737875"/>
              </p:ext>
            </p:extLst>
          </p:nvPr>
        </p:nvGraphicFramePr>
        <p:xfrm>
          <a:off x="680984" y="1772816"/>
          <a:ext cx="10944000" cy="2513070"/>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dirty="0" err="1">
                          <a:solidFill>
                            <a:schemeClr val="accent4"/>
                          </a:solidFill>
                          <a:latin typeface="+mj-lt"/>
                        </a:rPr>
                        <a:t>Maßnahme</a:t>
                      </a:r>
                      <a:r>
                        <a:rPr lang="fr-FR" sz="2000" b="1" dirty="0">
                          <a:solidFill>
                            <a:schemeClr val="accent4"/>
                          </a:solidFill>
                          <a:latin typeface="+mj-lt"/>
                        </a:rPr>
                        <a:t> 7: </a:t>
                      </a:r>
                      <a:r>
                        <a:rPr lang="fr-FR" sz="2000" b="1" dirty="0" err="1">
                          <a:solidFill>
                            <a:schemeClr val="accent4"/>
                          </a:solidFill>
                          <a:latin typeface="+mj-lt"/>
                        </a:rPr>
                        <a:t>Schulische</a:t>
                      </a:r>
                      <a:r>
                        <a:rPr lang="fr-FR" sz="2000" b="1" dirty="0">
                          <a:solidFill>
                            <a:schemeClr val="accent4"/>
                          </a:solidFill>
                          <a:latin typeface="+mj-lt"/>
                        </a:rPr>
                        <a:t> </a:t>
                      </a:r>
                      <a:r>
                        <a:rPr lang="fr-FR" sz="2000" b="1" dirty="0" err="1">
                          <a:solidFill>
                            <a:schemeClr val="accent4"/>
                          </a:solidFill>
                          <a:latin typeface="+mj-lt"/>
                        </a:rPr>
                        <a:t>Mobilität</a:t>
                      </a:r>
                      <a:endParaRPr lang="fr-BE" sz="2000" b="1" dirty="0">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7.1</a:t>
                      </a:r>
                      <a:endParaRPr lang="fr-BE" sz="2000" b="0">
                        <a:solidFill>
                          <a:schemeClr val="bg2">
                            <a:lumMod val="10000"/>
                          </a:schemeClr>
                        </a:solidFill>
                      </a:endParaRPr>
                    </a:p>
                  </a:txBody>
                  <a:tcPr/>
                </a:tc>
                <a:tc>
                  <a:txBody>
                    <a:bodyPr/>
                    <a:lstStyle/>
                    <a:p>
                      <a:r>
                        <a:rPr lang="fr-FR" sz="2000" b="0" dirty="0">
                          <a:solidFill>
                            <a:schemeClr val="bg2">
                              <a:lumMod val="10000"/>
                            </a:schemeClr>
                          </a:solidFill>
                        </a:rPr>
                        <a:t> </a:t>
                      </a:r>
                      <a:r>
                        <a:rPr lang="fr-FR" sz="2000" b="0" dirty="0" err="1">
                          <a:solidFill>
                            <a:schemeClr val="bg2">
                              <a:lumMod val="10000"/>
                            </a:schemeClr>
                          </a:solidFill>
                        </a:rPr>
                        <a:t>Schüler</a:t>
                      </a:r>
                      <a:r>
                        <a:rPr lang="fr-FR" sz="2000" b="0" dirty="0">
                          <a:solidFill>
                            <a:schemeClr val="bg2">
                              <a:lumMod val="10000"/>
                            </a:schemeClr>
                          </a:solidFill>
                        </a:rPr>
                        <a:t> in die Diagnose </a:t>
                      </a:r>
                      <a:r>
                        <a:rPr lang="fr-FR" sz="2000" b="0" dirty="0" err="1">
                          <a:solidFill>
                            <a:schemeClr val="bg2">
                              <a:lumMod val="10000"/>
                            </a:schemeClr>
                          </a:solidFill>
                        </a:rPr>
                        <a:t>Mobilität</a:t>
                      </a:r>
                      <a:r>
                        <a:rPr lang="fr-FR" sz="2000" b="0" dirty="0">
                          <a:solidFill>
                            <a:schemeClr val="bg2">
                              <a:lumMod val="10000"/>
                            </a:schemeClr>
                          </a:solidFill>
                        </a:rPr>
                        <a:t> </a:t>
                      </a:r>
                      <a:r>
                        <a:rPr lang="fr-FR" sz="2000" b="0" dirty="0" err="1">
                          <a:solidFill>
                            <a:schemeClr val="bg2">
                              <a:lumMod val="10000"/>
                            </a:schemeClr>
                          </a:solidFill>
                        </a:rPr>
                        <a:t>miteinbeziehen</a:t>
                      </a:r>
                      <a:endParaRPr lang="fr-FR" sz="2000" b="0" dirty="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7.2</a:t>
                      </a:r>
                      <a:endParaRPr lang="fr-BE" sz="2000" b="0">
                        <a:solidFill>
                          <a:schemeClr val="bg2">
                            <a:lumMod val="10000"/>
                          </a:schemeClr>
                        </a:solidFill>
                      </a:endParaRPr>
                    </a:p>
                  </a:txBody>
                  <a:tcPr/>
                </a:tc>
                <a:tc>
                  <a:txBody>
                    <a:bodyPr/>
                    <a:lstStyle/>
                    <a:p>
                      <a:r>
                        <a:rPr lang="fr-FR" sz="2000" b="0" dirty="0">
                          <a:solidFill>
                            <a:schemeClr val="bg2">
                              <a:lumMod val="10000"/>
                            </a:schemeClr>
                          </a:solidFill>
                        </a:rPr>
                        <a:t>An die Praxis der </a:t>
                      </a:r>
                      <a:r>
                        <a:rPr lang="fr-FR" sz="2000" b="0" dirty="0" err="1">
                          <a:solidFill>
                            <a:schemeClr val="bg2">
                              <a:lumMod val="10000"/>
                            </a:schemeClr>
                          </a:solidFill>
                        </a:rPr>
                        <a:t>aktiven</a:t>
                      </a:r>
                      <a:r>
                        <a:rPr lang="fr-FR" sz="2000" b="0" dirty="0">
                          <a:solidFill>
                            <a:schemeClr val="bg2">
                              <a:lumMod val="10000"/>
                            </a:schemeClr>
                          </a:solidFill>
                        </a:rPr>
                        <a:t> </a:t>
                      </a:r>
                      <a:r>
                        <a:rPr lang="fr-FR" sz="2000" b="0" dirty="0" err="1">
                          <a:solidFill>
                            <a:schemeClr val="bg2">
                              <a:lumMod val="10000"/>
                            </a:schemeClr>
                          </a:solidFill>
                        </a:rPr>
                        <a:t>Fortbewegungsmittel</a:t>
                      </a:r>
                      <a:r>
                        <a:rPr lang="fr-FR" sz="2000" b="0" dirty="0">
                          <a:solidFill>
                            <a:schemeClr val="bg2">
                              <a:lumMod val="10000"/>
                            </a:schemeClr>
                          </a:solidFill>
                        </a:rPr>
                        <a:t> </a:t>
                      </a:r>
                      <a:r>
                        <a:rPr lang="fr-FR" sz="2000" b="0" dirty="0" err="1">
                          <a:solidFill>
                            <a:schemeClr val="bg2">
                              <a:lumMod val="10000"/>
                            </a:schemeClr>
                          </a:solidFill>
                        </a:rPr>
                        <a:t>heranführen</a:t>
                      </a:r>
                      <a:endParaRPr lang="fr-FR" sz="2000" b="0" dirty="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7.3</a:t>
                      </a:r>
                      <a:endParaRPr lang="fr-BE" sz="2000" b="0">
                        <a:solidFill>
                          <a:schemeClr val="bg2">
                            <a:lumMod val="10000"/>
                          </a:schemeClr>
                        </a:solidFill>
                      </a:endParaRPr>
                    </a:p>
                  </a:txBody>
                  <a:tcPr/>
                </a:tc>
                <a:tc>
                  <a:txBody>
                    <a:bodyPr/>
                    <a:lstStyle/>
                    <a:p>
                      <a:r>
                        <a:rPr lang="fr-FR" sz="2000" b="0" dirty="0" err="1">
                          <a:solidFill>
                            <a:schemeClr val="bg2">
                              <a:lumMod val="10000"/>
                            </a:schemeClr>
                          </a:solidFill>
                        </a:rPr>
                        <a:t>Anlegen</a:t>
                      </a:r>
                      <a:r>
                        <a:rPr lang="fr-FR" sz="2000" b="0" dirty="0">
                          <a:solidFill>
                            <a:schemeClr val="bg2">
                              <a:lumMod val="10000"/>
                            </a:schemeClr>
                          </a:solidFill>
                        </a:rPr>
                        <a:t> und B</a:t>
                      </a:r>
                      <a:r>
                        <a:rPr lang="fr-FR" sz="2000" b="0">
                          <a:solidFill>
                            <a:schemeClr val="bg2">
                              <a:lumMod val="10000"/>
                            </a:schemeClr>
                          </a:solidFill>
                        </a:rPr>
                        <a:t>ewerben</a:t>
                      </a:r>
                      <a:r>
                        <a:rPr lang="fr-FR" sz="2000" b="0" dirty="0">
                          <a:solidFill>
                            <a:schemeClr val="bg2">
                              <a:lumMod val="10000"/>
                            </a:schemeClr>
                          </a:solidFill>
                        </a:rPr>
                        <a:t> von </a:t>
                      </a:r>
                      <a:r>
                        <a:rPr lang="fr-FR" sz="2000" b="0" dirty="0" err="1">
                          <a:solidFill>
                            <a:schemeClr val="bg2">
                              <a:lumMod val="10000"/>
                            </a:schemeClr>
                          </a:solidFill>
                        </a:rPr>
                        <a:t>Parkplätzen</a:t>
                      </a:r>
                      <a:r>
                        <a:rPr lang="fr-FR" sz="2000" b="0" dirty="0">
                          <a:solidFill>
                            <a:schemeClr val="bg2">
                              <a:lumMod val="10000"/>
                            </a:schemeClr>
                          </a:solidFill>
                        </a:rPr>
                        <a:t> – </a:t>
                      </a:r>
                      <a:r>
                        <a:rPr lang="fr-FR" sz="2000" b="0" dirty="0" err="1">
                          <a:solidFill>
                            <a:schemeClr val="bg2">
                              <a:lumMod val="10000"/>
                            </a:schemeClr>
                          </a:solidFill>
                        </a:rPr>
                        <a:t>Fußmarsch</a:t>
                      </a:r>
                      <a:endParaRPr lang="fr-FR" sz="2000" b="0" dirty="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7.4</a:t>
                      </a:r>
                      <a:endParaRPr lang="fr-BE" sz="2000" b="0">
                        <a:solidFill>
                          <a:schemeClr val="bg2">
                            <a:lumMod val="10000"/>
                          </a:schemeClr>
                        </a:solidFill>
                      </a:endParaRPr>
                    </a:p>
                  </a:txBody>
                  <a:tcPr/>
                </a:tc>
                <a:tc>
                  <a:txBody>
                    <a:bodyPr/>
                    <a:lstStyle/>
                    <a:p>
                      <a:pPr marL="0" indent="0" algn="just">
                        <a:buNone/>
                      </a:pPr>
                      <a:r>
                        <a:rPr lang="fr-FR" sz="2000" b="0" kern="1200" dirty="0">
                          <a:solidFill>
                            <a:schemeClr val="bg2">
                              <a:lumMod val="10000"/>
                            </a:schemeClr>
                          </a:solidFill>
                          <a:latin typeface="+mn-lt"/>
                          <a:ea typeface="+mn-ea"/>
                          <a:cs typeface="+mn-cs"/>
                        </a:rPr>
                        <a:t>Pedibus- und  </a:t>
                      </a:r>
                      <a:r>
                        <a:rPr lang="fr-FR" sz="2000" b="0" kern="1200" dirty="0" err="1">
                          <a:solidFill>
                            <a:schemeClr val="bg2">
                              <a:lumMod val="10000"/>
                            </a:schemeClr>
                          </a:solidFill>
                          <a:latin typeface="+mn-lt"/>
                          <a:ea typeface="+mn-ea"/>
                          <a:cs typeface="+mn-cs"/>
                        </a:rPr>
                        <a:t>Velobus-Linien</a:t>
                      </a:r>
                      <a:r>
                        <a:rPr lang="fr-FR" sz="2000" b="0" kern="1200" dirty="0">
                          <a:solidFill>
                            <a:schemeClr val="bg2">
                              <a:lumMod val="10000"/>
                            </a:schemeClr>
                          </a:solidFill>
                          <a:latin typeface="+mn-lt"/>
                          <a:ea typeface="+mn-ea"/>
                          <a:cs typeface="+mn-cs"/>
                        </a:rPr>
                        <a:t> </a:t>
                      </a:r>
                      <a:r>
                        <a:rPr lang="fr-FR" sz="2000" b="0" kern="1200" dirty="0" err="1">
                          <a:solidFill>
                            <a:schemeClr val="bg2">
                              <a:lumMod val="10000"/>
                            </a:schemeClr>
                          </a:solidFill>
                          <a:latin typeface="+mn-lt"/>
                          <a:ea typeface="+mn-ea"/>
                          <a:cs typeface="+mn-cs"/>
                        </a:rPr>
                        <a:t>einrichten</a:t>
                      </a:r>
                      <a:endParaRPr lang="fr-FR" sz="2000" b="0" kern="1200" dirty="0">
                        <a:solidFill>
                          <a:schemeClr val="bg2">
                            <a:lumMod val="10000"/>
                          </a:schemeClr>
                        </a:solidFill>
                        <a:latin typeface="+mn-lt"/>
                        <a:ea typeface="+mn-ea"/>
                        <a:cs typeface="+mn-cs"/>
                      </a:endParaRP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7.5</a:t>
                      </a:r>
                      <a:endParaRPr lang="fr-BE" sz="2000" b="0">
                        <a:solidFill>
                          <a:schemeClr val="bg2">
                            <a:lumMod val="10000"/>
                          </a:schemeClr>
                        </a:solidFill>
                      </a:endParaRPr>
                    </a:p>
                  </a:txBody>
                  <a:tcPr/>
                </a:tc>
                <a:tc>
                  <a:txBody>
                    <a:bodyPr/>
                    <a:lstStyle/>
                    <a:p>
                      <a:r>
                        <a:rPr lang="fr-FR" sz="2000" b="0" dirty="0">
                          <a:solidFill>
                            <a:schemeClr val="bg2">
                              <a:lumMod val="10000"/>
                            </a:schemeClr>
                          </a:solidFill>
                        </a:rPr>
                        <a:t>Kiss-and-Ride-</a:t>
                      </a:r>
                      <a:r>
                        <a:rPr lang="fr-FR" sz="2000" b="0" dirty="0" err="1">
                          <a:solidFill>
                            <a:schemeClr val="bg2">
                              <a:lumMod val="10000"/>
                            </a:schemeClr>
                          </a:solidFill>
                        </a:rPr>
                        <a:t>Zonen</a:t>
                      </a:r>
                      <a:r>
                        <a:rPr lang="fr-FR" sz="2000" b="0" dirty="0">
                          <a:solidFill>
                            <a:schemeClr val="bg2">
                              <a:lumMod val="10000"/>
                            </a:schemeClr>
                          </a:solidFill>
                        </a:rPr>
                        <a:t> </a:t>
                      </a:r>
                      <a:r>
                        <a:rPr lang="fr-FR" sz="2000" b="0" dirty="0" err="1">
                          <a:solidFill>
                            <a:schemeClr val="bg2">
                              <a:lumMod val="10000"/>
                            </a:schemeClr>
                          </a:solidFill>
                        </a:rPr>
                        <a:t>einrichten</a:t>
                      </a:r>
                      <a:endParaRPr lang="fr-FR" sz="2000" b="0" dirty="0">
                        <a:solidFill>
                          <a:schemeClr val="bg2">
                            <a:lumMod val="10000"/>
                          </a:schemeClr>
                        </a:solidFill>
                      </a:endParaRPr>
                    </a:p>
                  </a:txBody>
                  <a:tcPr/>
                </a:tc>
                <a:extLst>
                  <a:ext uri="{0D108BD9-81ED-4DB2-BD59-A6C34878D82A}">
                    <a16:rowId xmlns:a16="http://schemas.microsoft.com/office/drawing/2014/main" val="2000975676"/>
                  </a:ext>
                </a:extLst>
              </a:tr>
            </a:tbl>
          </a:graphicData>
        </a:graphic>
      </p:graphicFrame>
    </p:spTree>
    <p:extLst>
      <p:ext uri="{BB962C8B-B14F-4D97-AF65-F5344CB8AC3E}">
        <p14:creationId xmlns:p14="http://schemas.microsoft.com/office/powerpoint/2010/main" val="171254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3">
            <a:extLst>
              <a:ext uri="{FF2B5EF4-FFF2-40B4-BE49-F238E27FC236}">
                <a16:creationId xmlns:a16="http://schemas.microsoft.com/office/drawing/2014/main" id="{B63111F9-D5B8-30ED-2BD4-170FD6DF20FF}"/>
              </a:ext>
            </a:extLst>
          </p:cNvPr>
          <p:cNvSpPr>
            <a:spLocks noGrp="1"/>
          </p:cNvSpPr>
          <p:nvPr>
            <p:ph type="title"/>
          </p:nvPr>
        </p:nvSpPr>
        <p:spPr>
          <a:xfrm>
            <a:off x="838200" y="145008"/>
            <a:ext cx="9133773" cy="547688"/>
          </a:xfrm>
        </p:spPr>
        <p:txBody>
          <a:bodyPr/>
          <a:lstStyle/>
          <a:p>
            <a:r>
              <a:rPr lang="fr-BE" dirty="0"/>
              <a:t>Dashboard </a:t>
            </a:r>
            <a:r>
              <a:rPr lang="fr-BE" dirty="0" err="1"/>
              <a:t>zur</a:t>
            </a:r>
            <a:r>
              <a:rPr lang="fr-BE" dirty="0"/>
              <a:t> </a:t>
            </a:r>
            <a:r>
              <a:rPr lang="fr-BE" dirty="0" err="1"/>
              <a:t>Projektüberwachung</a:t>
            </a:r>
            <a:r>
              <a:rPr lang="fr-BE" dirty="0"/>
              <a:t> des KMP</a:t>
            </a:r>
          </a:p>
        </p:txBody>
      </p:sp>
      <p:sp>
        <p:nvSpPr>
          <p:cNvPr id="3" name="ZoneTexte 2">
            <a:extLst>
              <a:ext uri="{FF2B5EF4-FFF2-40B4-BE49-F238E27FC236}">
                <a16:creationId xmlns:a16="http://schemas.microsoft.com/office/drawing/2014/main" id="{EA985FE4-A0AB-DF85-71E4-D1704DF16915}"/>
              </a:ext>
            </a:extLst>
          </p:cNvPr>
          <p:cNvSpPr txBox="1"/>
          <p:nvPr/>
        </p:nvSpPr>
        <p:spPr>
          <a:xfrm>
            <a:off x="443620" y="1294907"/>
            <a:ext cx="3376943" cy="3970318"/>
          </a:xfrm>
          <a:prstGeom prst="rect">
            <a:avLst/>
          </a:prstGeom>
          <a:noFill/>
        </p:spPr>
        <p:txBody>
          <a:bodyPr wrap="square">
            <a:spAutoFit/>
          </a:bodyPr>
          <a:lstStyle/>
          <a:p>
            <a:pPr algn="just"/>
            <a:r>
              <a:rPr lang="fr-FR" sz="1800" dirty="0" err="1">
                <a:solidFill>
                  <a:schemeClr val="tx2">
                    <a:lumMod val="50000"/>
                  </a:schemeClr>
                </a:solidFill>
              </a:rPr>
              <a:t>Ein</a:t>
            </a:r>
            <a:r>
              <a:rPr lang="fr-FR" sz="1800" dirty="0">
                <a:solidFill>
                  <a:schemeClr val="tx2">
                    <a:lumMod val="50000"/>
                  </a:schemeClr>
                </a:solidFill>
              </a:rPr>
              <a:t> </a:t>
            </a:r>
            <a:r>
              <a:rPr lang="fr-FR" sz="1800" b="1" dirty="0">
                <a:solidFill>
                  <a:schemeClr val="tx2">
                    <a:lumMod val="50000"/>
                  </a:schemeClr>
                </a:solidFill>
              </a:rPr>
              <a:t>Dashboard </a:t>
            </a:r>
            <a:r>
              <a:rPr lang="fr-FR" sz="1800" dirty="0" err="1">
                <a:solidFill>
                  <a:schemeClr val="tx2">
                    <a:lumMod val="50000"/>
                  </a:schemeClr>
                </a:solidFill>
              </a:rPr>
              <a:t>zur</a:t>
            </a:r>
            <a:r>
              <a:rPr lang="fr-FR" sz="1800" dirty="0">
                <a:solidFill>
                  <a:schemeClr val="tx2">
                    <a:lumMod val="50000"/>
                  </a:schemeClr>
                </a:solidFill>
              </a:rPr>
              <a:t> </a:t>
            </a:r>
            <a:r>
              <a:rPr lang="fr-FR" sz="1800" dirty="0" err="1">
                <a:solidFill>
                  <a:schemeClr val="tx2">
                    <a:lumMod val="50000"/>
                  </a:schemeClr>
                </a:solidFill>
              </a:rPr>
              <a:t>Umsetzung</a:t>
            </a:r>
            <a:r>
              <a:rPr lang="fr-FR" sz="1800" dirty="0">
                <a:solidFill>
                  <a:schemeClr val="tx2">
                    <a:lumMod val="50000"/>
                  </a:schemeClr>
                </a:solidFill>
              </a:rPr>
              <a:t> </a:t>
            </a:r>
            <a:r>
              <a:rPr lang="fr-FR" sz="1800" dirty="0" err="1">
                <a:solidFill>
                  <a:schemeClr val="tx2">
                    <a:lumMod val="50000"/>
                  </a:schemeClr>
                </a:solidFill>
              </a:rPr>
              <a:t>wird</a:t>
            </a:r>
            <a:r>
              <a:rPr lang="fr-FR" sz="1800" dirty="0">
                <a:solidFill>
                  <a:schemeClr val="tx2">
                    <a:lumMod val="50000"/>
                  </a:schemeClr>
                </a:solidFill>
              </a:rPr>
              <a:t> </a:t>
            </a:r>
            <a:r>
              <a:rPr lang="fr-FR" sz="1800" dirty="0" err="1">
                <a:solidFill>
                  <a:schemeClr val="tx2">
                    <a:lumMod val="50000"/>
                  </a:schemeClr>
                </a:solidFill>
              </a:rPr>
              <a:t>dem</a:t>
            </a:r>
            <a:r>
              <a:rPr lang="fr-FR" sz="1800" dirty="0">
                <a:solidFill>
                  <a:schemeClr val="tx2">
                    <a:lumMod val="50000"/>
                  </a:schemeClr>
                </a:solidFill>
              </a:rPr>
              <a:t> </a:t>
            </a:r>
            <a:r>
              <a:rPr lang="fr-FR" sz="1800" dirty="0" err="1">
                <a:solidFill>
                  <a:schemeClr val="tx2">
                    <a:lumMod val="50000"/>
                  </a:schemeClr>
                </a:solidFill>
              </a:rPr>
              <a:t>Bericht</a:t>
            </a:r>
            <a:r>
              <a:rPr lang="fr-FR" sz="1800" dirty="0">
                <a:solidFill>
                  <a:schemeClr val="tx2">
                    <a:lumMod val="50000"/>
                  </a:schemeClr>
                </a:solidFill>
              </a:rPr>
              <a:t> </a:t>
            </a:r>
            <a:r>
              <a:rPr lang="fr-FR" sz="1800" dirty="0" err="1">
                <a:solidFill>
                  <a:schemeClr val="tx2">
                    <a:lumMod val="50000"/>
                  </a:schemeClr>
                </a:solidFill>
              </a:rPr>
              <a:t>beigefügt</a:t>
            </a:r>
            <a:r>
              <a:rPr lang="fr-FR" sz="1800" dirty="0">
                <a:solidFill>
                  <a:schemeClr val="tx2">
                    <a:lumMod val="50000"/>
                  </a:schemeClr>
                </a:solidFill>
              </a:rPr>
              <a:t>.</a:t>
            </a:r>
          </a:p>
          <a:p>
            <a:pPr algn="just"/>
            <a:endParaRPr lang="fr-FR" sz="1800" dirty="0">
              <a:solidFill>
                <a:schemeClr val="tx2">
                  <a:lumMod val="50000"/>
                </a:schemeClr>
              </a:solidFill>
            </a:endParaRPr>
          </a:p>
          <a:p>
            <a:pPr algn="just"/>
            <a:r>
              <a:rPr lang="fr-FR" sz="1800" dirty="0">
                <a:solidFill>
                  <a:schemeClr val="tx2">
                    <a:lumMod val="50000"/>
                  </a:schemeClr>
                </a:solidFill>
              </a:rPr>
              <a:t>Es </a:t>
            </a:r>
            <a:r>
              <a:rPr lang="fr-FR" sz="1800" dirty="0" err="1">
                <a:solidFill>
                  <a:schemeClr val="tx2">
                    <a:lumMod val="50000"/>
                  </a:schemeClr>
                </a:solidFill>
              </a:rPr>
              <a:t>sammelt</a:t>
            </a:r>
            <a:r>
              <a:rPr lang="fr-FR" sz="1800" dirty="0">
                <a:solidFill>
                  <a:schemeClr val="tx2">
                    <a:lumMod val="50000"/>
                  </a:schemeClr>
                </a:solidFill>
              </a:rPr>
              <a:t> </a:t>
            </a:r>
            <a:r>
              <a:rPr lang="fr-FR" sz="1800" dirty="0" err="1">
                <a:solidFill>
                  <a:schemeClr val="tx2">
                    <a:lumMod val="50000"/>
                  </a:schemeClr>
                </a:solidFill>
              </a:rPr>
              <a:t>alle</a:t>
            </a:r>
            <a:r>
              <a:rPr lang="fr-FR" sz="1800" dirty="0">
                <a:solidFill>
                  <a:schemeClr val="tx2">
                    <a:lumMod val="50000"/>
                  </a:schemeClr>
                </a:solidFill>
              </a:rPr>
              <a:t> </a:t>
            </a:r>
            <a:r>
              <a:rPr lang="fr-FR" sz="1800" dirty="0" err="1">
                <a:solidFill>
                  <a:schemeClr val="tx2">
                    <a:lumMod val="50000"/>
                  </a:schemeClr>
                </a:solidFill>
              </a:rPr>
              <a:t>Maßnahmen</a:t>
            </a:r>
            <a:r>
              <a:rPr lang="fr-FR" sz="1800" dirty="0">
                <a:solidFill>
                  <a:schemeClr val="tx2">
                    <a:lumMod val="50000"/>
                  </a:schemeClr>
                </a:solidFill>
              </a:rPr>
              <a:t> und </a:t>
            </a:r>
            <a:r>
              <a:rPr lang="fr-FR" sz="1800" dirty="0" err="1">
                <a:solidFill>
                  <a:schemeClr val="tx2">
                    <a:lumMod val="50000"/>
                  </a:schemeClr>
                </a:solidFill>
              </a:rPr>
              <a:t>Aktionen</a:t>
            </a:r>
            <a:r>
              <a:rPr lang="fr-FR" sz="1800" dirty="0">
                <a:solidFill>
                  <a:schemeClr val="tx2">
                    <a:lumMod val="50000"/>
                  </a:schemeClr>
                </a:solidFill>
              </a:rPr>
              <a:t>, die </a:t>
            </a:r>
            <a:r>
              <a:rPr lang="fr-FR" sz="1800" dirty="0" err="1">
                <a:solidFill>
                  <a:schemeClr val="tx2">
                    <a:lumMod val="50000"/>
                  </a:schemeClr>
                </a:solidFill>
              </a:rPr>
              <a:t>umgesetzt</a:t>
            </a:r>
            <a:r>
              <a:rPr lang="fr-FR" sz="1800" dirty="0">
                <a:solidFill>
                  <a:schemeClr val="tx2">
                    <a:lumMod val="50000"/>
                  </a:schemeClr>
                </a:solidFill>
              </a:rPr>
              <a:t> </a:t>
            </a:r>
            <a:r>
              <a:rPr lang="fr-FR" sz="1800" dirty="0" err="1">
                <a:solidFill>
                  <a:schemeClr val="tx2">
                    <a:lumMod val="50000"/>
                  </a:schemeClr>
                </a:solidFill>
              </a:rPr>
              <a:t>werden</a:t>
            </a:r>
            <a:r>
              <a:rPr lang="fr-FR" sz="1800" dirty="0">
                <a:solidFill>
                  <a:schemeClr val="tx2">
                    <a:lumMod val="50000"/>
                  </a:schemeClr>
                </a:solidFill>
              </a:rPr>
              <a:t> und </a:t>
            </a:r>
            <a:r>
              <a:rPr lang="fr-FR" sz="1800" dirty="0" err="1">
                <a:solidFill>
                  <a:schemeClr val="tx2">
                    <a:lumMod val="50000"/>
                  </a:schemeClr>
                </a:solidFill>
              </a:rPr>
              <a:t>zeigt</a:t>
            </a:r>
            <a:r>
              <a:rPr lang="fr-FR" sz="1800" dirty="0">
                <a:solidFill>
                  <a:schemeClr val="tx2">
                    <a:lumMod val="50000"/>
                  </a:schemeClr>
                </a:solidFill>
              </a:rPr>
              <a:t> </a:t>
            </a:r>
            <a:r>
              <a:rPr lang="fr-FR" sz="1800" dirty="0" err="1">
                <a:solidFill>
                  <a:schemeClr val="tx2">
                    <a:lumMod val="50000"/>
                  </a:schemeClr>
                </a:solidFill>
              </a:rPr>
              <a:t>Folgendes</a:t>
            </a:r>
            <a:r>
              <a:rPr lang="fr-FR" sz="1800" dirty="0">
                <a:solidFill>
                  <a:schemeClr val="tx2">
                    <a:lumMod val="50000"/>
                  </a:schemeClr>
                </a:solidFill>
              </a:rPr>
              <a:t> </a:t>
            </a:r>
            <a:r>
              <a:rPr lang="fr-FR" sz="1800" dirty="0" err="1">
                <a:solidFill>
                  <a:schemeClr val="tx2">
                    <a:lumMod val="50000"/>
                  </a:schemeClr>
                </a:solidFill>
              </a:rPr>
              <a:t>auf</a:t>
            </a:r>
            <a:r>
              <a:rPr lang="fr-FR" sz="1800" dirty="0">
                <a:solidFill>
                  <a:schemeClr val="tx2">
                    <a:lumMod val="50000"/>
                  </a:schemeClr>
                </a:solidFill>
              </a:rPr>
              <a:t>: </a:t>
            </a:r>
          </a:p>
          <a:p>
            <a:pPr marL="285750" indent="-285750" algn="just">
              <a:buFont typeface="Arial" panose="020B0604020202020204" pitchFamily="34" charset="0"/>
              <a:buChar char="•"/>
            </a:pPr>
            <a:r>
              <a:rPr lang="fr-FR" sz="1800" dirty="0">
                <a:solidFill>
                  <a:schemeClr val="tx2">
                    <a:lumMod val="50000"/>
                  </a:schemeClr>
                </a:solidFill>
              </a:rPr>
              <a:t>Die </a:t>
            </a:r>
            <a:r>
              <a:rPr lang="fr-FR" sz="1800" dirty="0" err="1">
                <a:solidFill>
                  <a:schemeClr val="tx2">
                    <a:lumMod val="50000"/>
                  </a:schemeClr>
                </a:solidFill>
              </a:rPr>
              <a:t>Verflechtung</a:t>
            </a:r>
            <a:r>
              <a:rPr lang="fr-FR" sz="1800" dirty="0">
                <a:solidFill>
                  <a:schemeClr val="tx2">
                    <a:lumMod val="50000"/>
                  </a:schemeClr>
                </a:solidFill>
              </a:rPr>
              <a:t> </a:t>
            </a:r>
            <a:r>
              <a:rPr lang="fr-FR" sz="1800" dirty="0" err="1">
                <a:solidFill>
                  <a:schemeClr val="tx2">
                    <a:lumMod val="50000"/>
                  </a:schemeClr>
                </a:solidFill>
              </a:rPr>
              <a:t>zwischen</a:t>
            </a:r>
            <a:r>
              <a:rPr lang="fr-FR" sz="1800" dirty="0">
                <a:solidFill>
                  <a:schemeClr val="tx2">
                    <a:lumMod val="50000"/>
                  </a:schemeClr>
                </a:solidFill>
              </a:rPr>
              <a:t> den </a:t>
            </a:r>
            <a:r>
              <a:rPr lang="fr-FR" sz="1800" dirty="0" err="1">
                <a:solidFill>
                  <a:schemeClr val="tx2">
                    <a:lumMod val="50000"/>
                  </a:schemeClr>
                </a:solidFill>
              </a:rPr>
              <a:t>Maßnahmen</a:t>
            </a:r>
            <a:endParaRPr lang="fr-FR" sz="1800" dirty="0">
              <a:solidFill>
                <a:schemeClr val="tx2">
                  <a:lumMod val="50000"/>
                </a:schemeClr>
              </a:solidFill>
            </a:endParaRPr>
          </a:p>
          <a:p>
            <a:pPr marL="285750" indent="-285750" algn="just">
              <a:buFont typeface="Arial" panose="020B0604020202020204" pitchFamily="34" charset="0"/>
              <a:buChar char="•"/>
            </a:pPr>
            <a:r>
              <a:rPr lang="fr-FR" sz="1800" dirty="0" err="1">
                <a:solidFill>
                  <a:schemeClr val="tx2">
                    <a:lumMod val="50000"/>
                  </a:schemeClr>
                </a:solidFill>
              </a:rPr>
              <a:t>Prioritäten</a:t>
            </a:r>
            <a:r>
              <a:rPr lang="fr-FR" sz="1800" dirty="0">
                <a:solidFill>
                  <a:schemeClr val="tx2">
                    <a:lumMod val="50000"/>
                  </a:schemeClr>
                </a:solidFill>
              </a:rPr>
              <a:t> </a:t>
            </a:r>
            <a:r>
              <a:rPr lang="fr-FR" sz="1800" dirty="0" err="1">
                <a:solidFill>
                  <a:schemeClr val="tx2">
                    <a:lumMod val="50000"/>
                  </a:schemeClr>
                </a:solidFill>
              </a:rPr>
              <a:t>bei</a:t>
            </a:r>
            <a:r>
              <a:rPr lang="fr-FR" sz="1800" dirty="0">
                <a:solidFill>
                  <a:schemeClr val="tx2">
                    <a:lumMod val="50000"/>
                  </a:schemeClr>
                </a:solidFill>
              </a:rPr>
              <a:t> der </a:t>
            </a:r>
            <a:r>
              <a:rPr lang="fr-FR" sz="1800" dirty="0" err="1">
                <a:solidFill>
                  <a:schemeClr val="tx2">
                    <a:lumMod val="50000"/>
                  </a:schemeClr>
                </a:solidFill>
              </a:rPr>
              <a:t>Umsetzung</a:t>
            </a:r>
            <a:r>
              <a:rPr lang="fr-FR" sz="1800" dirty="0">
                <a:solidFill>
                  <a:schemeClr val="tx2">
                    <a:lumMod val="50000"/>
                  </a:schemeClr>
                </a:solidFill>
              </a:rPr>
              <a:t> (</a:t>
            </a:r>
            <a:r>
              <a:rPr lang="fr-FR" sz="1800" dirty="0" err="1">
                <a:solidFill>
                  <a:schemeClr val="tx2">
                    <a:lumMod val="50000"/>
                  </a:schemeClr>
                </a:solidFill>
              </a:rPr>
              <a:t>kurz</a:t>
            </a:r>
            <a:r>
              <a:rPr lang="fr-FR" sz="1800" dirty="0">
                <a:solidFill>
                  <a:schemeClr val="tx2">
                    <a:lumMod val="50000"/>
                  </a:schemeClr>
                </a:solidFill>
              </a:rPr>
              <a:t>-, </a:t>
            </a:r>
            <a:r>
              <a:rPr lang="fr-FR" sz="1800" dirty="0" err="1">
                <a:solidFill>
                  <a:schemeClr val="tx2">
                    <a:lumMod val="50000"/>
                  </a:schemeClr>
                </a:solidFill>
              </a:rPr>
              <a:t>mittel</a:t>
            </a:r>
            <a:r>
              <a:rPr lang="fr-FR" sz="1800" dirty="0">
                <a:solidFill>
                  <a:schemeClr val="tx2">
                    <a:lumMod val="50000"/>
                  </a:schemeClr>
                </a:solidFill>
              </a:rPr>
              <a:t>- und </a:t>
            </a:r>
            <a:r>
              <a:rPr lang="fr-FR" sz="1800" dirty="0" err="1">
                <a:solidFill>
                  <a:schemeClr val="tx2">
                    <a:lumMod val="50000"/>
                  </a:schemeClr>
                </a:solidFill>
              </a:rPr>
              <a:t>langfristig</a:t>
            </a:r>
            <a:r>
              <a:rPr lang="fr-FR" sz="1800" dirty="0">
                <a:solidFill>
                  <a:schemeClr val="tx2">
                    <a:lumMod val="50000"/>
                  </a:schemeClr>
                </a:solidFill>
              </a:rPr>
              <a:t>)</a:t>
            </a:r>
          </a:p>
          <a:p>
            <a:pPr marL="285750" indent="-285750" algn="just">
              <a:buFont typeface="Arial" panose="020B0604020202020204" pitchFamily="34" charset="0"/>
              <a:buChar char="•"/>
            </a:pPr>
            <a:r>
              <a:rPr lang="fr-FR" sz="1800" dirty="0" err="1">
                <a:solidFill>
                  <a:schemeClr val="tx2">
                    <a:lumMod val="50000"/>
                  </a:schemeClr>
                </a:solidFill>
              </a:rPr>
              <a:t>Inidikatoren</a:t>
            </a:r>
            <a:r>
              <a:rPr lang="fr-FR" sz="1800" dirty="0">
                <a:solidFill>
                  <a:schemeClr val="tx2">
                    <a:lumMod val="50000"/>
                  </a:schemeClr>
                </a:solidFill>
              </a:rPr>
              <a:t> und </a:t>
            </a:r>
            <a:r>
              <a:rPr lang="fr-FR" sz="1800" dirty="0" err="1">
                <a:solidFill>
                  <a:schemeClr val="tx2">
                    <a:lumMod val="50000"/>
                  </a:schemeClr>
                </a:solidFill>
              </a:rPr>
              <a:t>zu</a:t>
            </a:r>
            <a:r>
              <a:rPr lang="fr-FR" sz="1800" dirty="0">
                <a:solidFill>
                  <a:schemeClr val="tx2">
                    <a:lumMod val="50000"/>
                  </a:schemeClr>
                </a:solidFill>
              </a:rPr>
              <a:t> </a:t>
            </a:r>
            <a:r>
              <a:rPr lang="fr-FR" sz="1800" dirty="0" err="1">
                <a:solidFill>
                  <a:schemeClr val="tx2">
                    <a:lumMod val="50000"/>
                  </a:schemeClr>
                </a:solidFill>
              </a:rPr>
              <a:t>erreichende</a:t>
            </a:r>
            <a:r>
              <a:rPr lang="fr-FR" sz="1800" dirty="0">
                <a:solidFill>
                  <a:schemeClr val="tx2">
                    <a:lumMod val="50000"/>
                  </a:schemeClr>
                </a:solidFill>
              </a:rPr>
              <a:t> </a:t>
            </a:r>
            <a:r>
              <a:rPr lang="fr-FR" sz="1800" dirty="0" err="1">
                <a:solidFill>
                  <a:schemeClr val="tx2">
                    <a:lumMod val="50000"/>
                  </a:schemeClr>
                </a:solidFill>
              </a:rPr>
              <a:t>Zielwerte</a:t>
            </a:r>
            <a:r>
              <a:rPr lang="fr-FR" sz="1800" dirty="0">
                <a:solidFill>
                  <a:schemeClr val="tx2">
                    <a:lumMod val="50000"/>
                  </a:schemeClr>
                </a:solidFill>
              </a:rPr>
              <a:t>, um </a:t>
            </a:r>
            <a:r>
              <a:rPr lang="fr-FR" sz="1800" dirty="0" err="1">
                <a:solidFill>
                  <a:schemeClr val="tx2">
                    <a:lumMod val="50000"/>
                  </a:schemeClr>
                </a:solidFill>
              </a:rPr>
              <a:t>alle</a:t>
            </a:r>
            <a:r>
              <a:rPr lang="fr-FR" sz="1800" dirty="0">
                <a:solidFill>
                  <a:schemeClr val="tx2">
                    <a:lumMod val="50000"/>
                  </a:schemeClr>
                </a:solidFill>
              </a:rPr>
              <a:t> </a:t>
            </a:r>
            <a:r>
              <a:rPr lang="fr-FR" sz="1800" dirty="0" err="1">
                <a:solidFill>
                  <a:schemeClr val="tx2">
                    <a:lumMod val="50000"/>
                  </a:schemeClr>
                </a:solidFill>
              </a:rPr>
              <a:t>Orientierungen</a:t>
            </a:r>
            <a:r>
              <a:rPr lang="fr-FR" sz="1800" dirty="0">
                <a:solidFill>
                  <a:schemeClr val="tx2">
                    <a:lumMod val="50000"/>
                  </a:schemeClr>
                </a:solidFill>
              </a:rPr>
              <a:t> des KMP </a:t>
            </a:r>
            <a:r>
              <a:rPr lang="fr-FR" sz="1800" dirty="0" err="1">
                <a:solidFill>
                  <a:schemeClr val="tx2">
                    <a:lumMod val="50000"/>
                  </a:schemeClr>
                </a:solidFill>
              </a:rPr>
              <a:t>zu</a:t>
            </a:r>
            <a:r>
              <a:rPr lang="fr-FR" sz="1800" dirty="0">
                <a:solidFill>
                  <a:schemeClr val="tx2">
                    <a:lumMod val="50000"/>
                  </a:schemeClr>
                </a:solidFill>
              </a:rPr>
              <a:t> </a:t>
            </a:r>
            <a:r>
              <a:rPr lang="fr-FR" sz="1800" dirty="0" err="1">
                <a:solidFill>
                  <a:schemeClr val="tx2">
                    <a:lumMod val="50000"/>
                  </a:schemeClr>
                </a:solidFill>
              </a:rPr>
              <a:t>realisieren</a:t>
            </a:r>
            <a:endParaRPr lang="fr-BE" sz="1800" dirty="0">
              <a:solidFill>
                <a:schemeClr val="tx2">
                  <a:lumMod val="50000"/>
                </a:schemeClr>
              </a:solidFill>
            </a:endParaRPr>
          </a:p>
        </p:txBody>
      </p:sp>
      <p:pic>
        <p:nvPicPr>
          <p:cNvPr id="6" name="Image 5">
            <a:extLst>
              <a:ext uri="{FF2B5EF4-FFF2-40B4-BE49-F238E27FC236}">
                <a16:creationId xmlns:a16="http://schemas.microsoft.com/office/drawing/2014/main" id="{7FC9B802-E57C-FF1A-55C1-F0D6F7D67F04}"/>
              </a:ext>
            </a:extLst>
          </p:cNvPr>
          <p:cNvPicPr>
            <a:picLocks noChangeAspect="1"/>
          </p:cNvPicPr>
          <p:nvPr/>
        </p:nvPicPr>
        <p:blipFill>
          <a:blip r:embed="rId2"/>
          <a:stretch>
            <a:fillRect/>
          </a:stretch>
        </p:blipFill>
        <p:spPr>
          <a:xfrm>
            <a:off x="4149740" y="931313"/>
            <a:ext cx="7698229" cy="5771053"/>
          </a:xfrm>
          <a:prstGeom prst="rect">
            <a:avLst/>
          </a:prstGeom>
        </p:spPr>
      </p:pic>
      <p:sp>
        <p:nvSpPr>
          <p:cNvPr id="7" name="Rectangle 6">
            <a:extLst>
              <a:ext uri="{FF2B5EF4-FFF2-40B4-BE49-F238E27FC236}">
                <a16:creationId xmlns:a16="http://schemas.microsoft.com/office/drawing/2014/main" id="{6CC9BD1B-70CE-9ECB-CCAD-C9A06AE48C85}"/>
              </a:ext>
            </a:extLst>
          </p:cNvPr>
          <p:cNvSpPr/>
          <p:nvPr/>
        </p:nvSpPr>
        <p:spPr>
          <a:xfrm>
            <a:off x="4176899" y="949419"/>
            <a:ext cx="5030475" cy="3305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8" name="Connecteur droit avec flèche 7">
            <a:extLst>
              <a:ext uri="{FF2B5EF4-FFF2-40B4-BE49-F238E27FC236}">
                <a16:creationId xmlns:a16="http://schemas.microsoft.com/office/drawing/2014/main" id="{B04CEF83-4733-7EFD-F7E5-FEE7472D9A03}"/>
              </a:ext>
            </a:extLst>
          </p:cNvPr>
          <p:cNvCxnSpPr>
            <a:cxnSpLocks/>
          </p:cNvCxnSpPr>
          <p:nvPr/>
        </p:nvCxnSpPr>
        <p:spPr>
          <a:xfrm flipV="1">
            <a:off x="5220836" y="3406210"/>
            <a:ext cx="1" cy="5251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E567B86-D1DB-9E33-BA12-F27CDEC724B4}"/>
              </a:ext>
            </a:extLst>
          </p:cNvPr>
          <p:cNvSpPr txBox="1"/>
          <p:nvPr/>
        </p:nvSpPr>
        <p:spPr>
          <a:xfrm>
            <a:off x="4179689" y="2821435"/>
            <a:ext cx="2082295" cy="584775"/>
          </a:xfrm>
          <a:prstGeom prst="rect">
            <a:avLst/>
          </a:prstGeom>
          <a:noFill/>
        </p:spPr>
        <p:txBody>
          <a:bodyPr wrap="square" rtlCol="0">
            <a:spAutoFit/>
          </a:bodyPr>
          <a:lstStyle/>
          <a:p>
            <a:r>
              <a:rPr lang="fr-BE" sz="1600" dirty="0" err="1">
                <a:solidFill>
                  <a:schemeClr val="tx2">
                    <a:lumMod val="50000"/>
                  </a:schemeClr>
                </a:solidFill>
              </a:rPr>
              <a:t>Wenn</a:t>
            </a:r>
            <a:r>
              <a:rPr lang="fr-BE" sz="1600" dirty="0">
                <a:solidFill>
                  <a:schemeClr val="tx2">
                    <a:lumMod val="50000"/>
                  </a:schemeClr>
                </a:solidFill>
              </a:rPr>
              <a:t> </a:t>
            </a:r>
            <a:r>
              <a:rPr lang="fr-BE" sz="1600" dirty="0" err="1">
                <a:solidFill>
                  <a:schemeClr val="tx2">
                    <a:lumMod val="50000"/>
                  </a:schemeClr>
                </a:solidFill>
              </a:rPr>
              <a:t>eine</a:t>
            </a:r>
            <a:r>
              <a:rPr lang="fr-BE" sz="1600" dirty="0">
                <a:solidFill>
                  <a:schemeClr val="tx2">
                    <a:lumMod val="50000"/>
                  </a:schemeClr>
                </a:solidFill>
              </a:rPr>
              <a:t> </a:t>
            </a:r>
            <a:r>
              <a:rPr lang="fr-BE" sz="1600" dirty="0" err="1">
                <a:solidFill>
                  <a:schemeClr val="tx2">
                    <a:lumMod val="50000"/>
                  </a:schemeClr>
                </a:solidFill>
              </a:rPr>
              <a:t>Maßnahme</a:t>
            </a:r>
            <a:r>
              <a:rPr lang="fr-BE" sz="1600" dirty="0">
                <a:solidFill>
                  <a:schemeClr val="tx2">
                    <a:lumMod val="50000"/>
                  </a:schemeClr>
                </a:solidFill>
              </a:rPr>
              <a:t> </a:t>
            </a:r>
            <a:r>
              <a:rPr lang="fr-BE" sz="1600" dirty="0" err="1">
                <a:solidFill>
                  <a:schemeClr val="tx2">
                    <a:lumMod val="50000"/>
                  </a:schemeClr>
                </a:solidFill>
              </a:rPr>
              <a:t>umgesetzt</a:t>
            </a:r>
            <a:r>
              <a:rPr lang="fr-BE" sz="1600" dirty="0">
                <a:solidFill>
                  <a:schemeClr val="tx2">
                    <a:lumMod val="50000"/>
                  </a:schemeClr>
                </a:solidFill>
              </a:rPr>
              <a:t> </a:t>
            </a:r>
            <a:r>
              <a:rPr lang="fr-BE" sz="1600" dirty="0" err="1">
                <a:solidFill>
                  <a:schemeClr val="tx2">
                    <a:lumMod val="50000"/>
                  </a:schemeClr>
                </a:solidFill>
              </a:rPr>
              <a:t>wird</a:t>
            </a:r>
            <a:r>
              <a:rPr lang="fr-BE" sz="1600" dirty="0">
                <a:solidFill>
                  <a:schemeClr val="tx2">
                    <a:lumMod val="50000"/>
                  </a:schemeClr>
                </a:solidFill>
              </a:rPr>
              <a:t>,</a:t>
            </a:r>
          </a:p>
        </p:txBody>
      </p:sp>
      <p:cxnSp>
        <p:nvCxnSpPr>
          <p:cNvPr id="10" name="Connecteur : en angle 9">
            <a:extLst>
              <a:ext uri="{FF2B5EF4-FFF2-40B4-BE49-F238E27FC236}">
                <a16:creationId xmlns:a16="http://schemas.microsoft.com/office/drawing/2014/main" id="{FCE1181A-06B7-26DF-AE4E-0AF056FE52B0}"/>
              </a:ext>
            </a:extLst>
          </p:cNvPr>
          <p:cNvCxnSpPr/>
          <p:nvPr/>
        </p:nvCxnSpPr>
        <p:spPr>
          <a:xfrm flipV="1">
            <a:off x="5220837" y="1948603"/>
            <a:ext cx="1013988" cy="851025"/>
          </a:xfrm>
          <a:prstGeom prst="bentConnector3">
            <a:avLst>
              <a:gd name="adj1" fmla="val 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761DD39-3983-83E9-A349-3C54C594516C}"/>
              </a:ext>
            </a:extLst>
          </p:cNvPr>
          <p:cNvSpPr txBox="1"/>
          <p:nvPr/>
        </p:nvSpPr>
        <p:spPr>
          <a:xfrm>
            <a:off x="6343466" y="1782032"/>
            <a:ext cx="2184316" cy="1569660"/>
          </a:xfrm>
          <a:prstGeom prst="rect">
            <a:avLst/>
          </a:prstGeom>
          <a:noFill/>
        </p:spPr>
        <p:txBody>
          <a:bodyPr wrap="none" rtlCol="0">
            <a:spAutoFit/>
          </a:bodyPr>
          <a:lstStyle/>
          <a:p>
            <a:r>
              <a:rPr lang="fr-BE" sz="1600" dirty="0">
                <a:solidFill>
                  <a:schemeClr val="tx2">
                    <a:lumMod val="50000"/>
                  </a:schemeClr>
                </a:solidFill>
              </a:rPr>
              <a:t>… </a:t>
            </a:r>
            <a:r>
              <a:rPr lang="fr-BE" sz="1600" dirty="0" err="1">
                <a:solidFill>
                  <a:schemeClr val="tx2">
                    <a:lumMod val="50000"/>
                  </a:schemeClr>
                </a:solidFill>
              </a:rPr>
              <a:t>diese</a:t>
            </a:r>
            <a:r>
              <a:rPr lang="fr-BE" sz="1600" dirty="0">
                <a:solidFill>
                  <a:schemeClr val="tx2">
                    <a:lumMod val="50000"/>
                  </a:schemeClr>
                </a:solidFill>
              </a:rPr>
              <a:t> </a:t>
            </a:r>
            <a:r>
              <a:rPr lang="fr-BE" sz="1600" dirty="0" err="1">
                <a:solidFill>
                  <a:schemeClr val="tx2">
                    <a:lumMod val="50000"/>
                  </a:schemeClr>
                </a:solidFill>
              </a:rPr>
              <a:t>Maßnahme</a:t>
            </a:r>
            <a:r>
              <a:rPr lang="fr-BE" sz="1600" dirty="0">
                <a:solidFill>
                  <a:schemeClr val="tx2">
                    <a:lumMod val="50000"/>
                  </a:schemeClr>
                </a:solidFill>
              </a:rPr>
              <a:t> </a:t>
            </a:r>
            <a:r>
              <a:rPr lang="fr-BE" sz="1600" dirty="0" err="1">
                <a:solidFill>
                  <a:schemeClr val="tx2">
                    <a:lumMod val="50000"/>
                  </a:schemeClr>
                </a:solidFill>
              </a:rPr>
              <a:t>ist</a:t>
            </a:r>
            <a:r>
              <a:rPr lang="fr-BE" sz="1600" dirty="0">
                <a:solidFill>
                  <a:schemeClr val="tx2">
                    <a:lumMod val="50000"/>
                  </a:schemeClr>
                </a:solidFill>
              </a:rPr>
              <a:t> : </a:t>
            </a:r>
          </a:p>
          <a:p>
            <a:endParaRPr lang="fr-BE" sz="1600" dirty="0">
              <a:solidFill>
                <a:schemeClr val="tx2">
                  <a:lumMod val="50000"/>
                </a:schemeClr>
              </a:solidFill>
            </a:endParaRPr>
          </a:p>
          <a:p>
            <a:pPr lvl="2"/>
            <a:r>
              <a:rPr lang="fr-BE" sz="1600" dirty="0" err="1">
                <a:solidFill>
                  <a:schemeClr val="tx2">
                    <a:lumMod val="50000"/>
                  </a:schemeClr>
                </a:solidFill>
              </a:rPr>
              <a:t>unerlässlich</a:t>
            </a:r>
            <a:endParaRPr lang="fr-BE" sz="1600" dirty="0">
              <a:solidFill>
                <a:schemeClr val="tx2">
                  <a:lumMod val="50000"/>
                </a:schemeClr>
              </a:solidFill>
            </a:endParaRPr>
          </a:p>
          <a:p>
            <a:pPr lvl="2"/>
            <a:endParaRPr lang="fr-BE" sz="1600" dirty="0">
              <a:solidFill>
                <a:schemeClr val="tx2">
                  <a:lumMod val="50000"/>
                </a:schemeClr>
              </a:solidFill>
            </a:endParaRPr>
          </a:p>
          <a:p>
            <a:pPr lvl="2"/>
            <a:r>
              <a:rPr lang="fr-BE" sz="1600" dirty="0" err="1">
                <a:solidFill>
                  <a:schemeClr val="tx2">
                    <a:lumMod val="50000"/>
                  </a:schemeClr>
                </a:solidFill>
              </a:rPr>
              <a:t>wünschenswert</a:t>
            </a:r>
            <a:endParaRPr lang="fr-BE" sz="1600" dirty="0">
              <a:solidFill>
                <a:schemeClr val="tx2">
                  <a:lumMod val="50000"/>
                </a:schemeClr>
              </a:solidFill>
            </a:endParaRPr>
          </a:p>
          <a:p>
            <a:pPr lvl="2"/>
            <a:endParaRPr lang="fr-BE" sz="1600" dirty="0">
              <a:solidFill>
                <a:schemeClr val="tx2">
                  <a:lumMod val="50000"/>
                </a:schemeClr>
              </a:solidFill>
            </a:endParaRPr>
          </a:p>
        </p:txBody>
      </p:sp>
      <p:sp>
        <p:nvSpPr>
          <p:cNvPr id="12" name="Rectangle 11">
            <a:extLst>
              <a:ext uri="{FF2B5EF4-FFF2-40B4-BE49-F238E27FC236}">
                <a16:creationId xmlns:a16="http://schemas.microsoft.com/office/drawing/2014/main" id="{9452612D-653D-6EF6-81DA-5B9B3EBDD823}"/>
              </a:ext>
            </a:extLst>
          </p:cNvPr>
          <p:cNvSpPr/>
          <p:nvPr/>
        </p:nvSpPr>
        <p:spPr>
          <a:xfrm>
            <a:off x="6687497" y="2319796"/>
            <a:ext cx="280657" cy="280657"/>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a:extLst>
              <a:ext uri="{FF2B5EF4-FFF2-40B4-BE49-F238E27FC236}">
                <a16:creationId xmlns:a16="http://schemas.microsoft.com/office/drawing/2014/main" id="{B8073D2F-0C85-5FC0-2C0E-18D80095D570}"/>
              </a:ext>
            </a:extLst>
          </p:cNvPr>
          <p:cNvSpPr/>
          <p:nvPr/>
        </p:nvSpPr>
        <p:spPr>
          <a:xfrm>
            <a:off x="6687497" y="2799628"/>
            <a:ext cx="280657" cy="280657"/>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05011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96A547B-88C0-4456-9605-6C82794154E4}"/>
              </a:ext>
            </a:extLst>
          </p:cNvPr>
          <p:cNvSpPr>
            <a:spLocks noGrp="1"/>
          </p:cNvSpPr>
          <p:nvPr>
            <p:ph type="body" sz="quarter" idx="10"/>
          </p:nvPr>
        </p:nvSpPr>
        <p:spPr/>
        <p:txBody>
          <a:bodyPr/>
          <a:lstStyle/>
          <a:p>
            <a:r>
              <a:rPr lang="fr-BE" dirty="0"/>
              <a:t>KMP Kelmis</a:t>
            </a:r>
          </a:p>
        </p:txBody>
      </p:sp>
      <p:sp>
        <p:nvSpPr>
          <p:cNvPr id="6" name="Espace réservé du texte 5">
            <a:extLst>
              <a:ext uri="{FF2B5EF4-FFF2-40B4-BE49-F238E27FC236}">
                <a16:creationId xmlns:a16="http://schemas.microsoft.com/office/drawing/2014/main" id="{D59CA833-87E4-172A-2835-ACB2F21CBE3B}"/>
              </a:ext>
            </a:extLst>
          </p:cNvPr>
          <p:cNvSpPr>
            <a:spLocks noGrp="1"/>
          </p:cNvSpPr>
          <p:nvPr>
            <p:ph type="body" sz="quarter" idx="11"/>
          </p:nvPr>
        </p:nvSpPr>
        <p:spPr/>
        <p:txBody>
          <a:bodyPr/>
          <a:lstStyle/>
          <a:p>
            <a:r>
              <a:rPr lang="fr-BE" dirty="0" err="1"/>
              <a:t>Wie</a:t>
            </a:r>
            <a:r>
              <a:rPr lang="fr-BE" dirty="0"/>
              <a:t> </a:t>
            </a:r>
            <a:r>
              <a:rPr lang="fr-BE" dirty="0" err="1"/>
              <a:t>gebe</a:t>
            </a:r>
            <a:r>
              <a:rPr lang="fr-BE" dirty="0"/>
              <a:t> </a:t>
            </a:r>
            <a:r>
              <a:rPr lang="fr-BE" dirty="0" err="1"/>
              <a:t>ich</a:t>
            </a:r>
            <a:r>
              <a:rPr lang="fr-BE" dirty="0"/>
              <a:t> </a:t>
            </a:r>
            <a:r>
              <a:rPr lang="fr-BE" dirty="0" err="1"/>
              <a:t>meine</a:t>
            </a:r>
            <a:r>
              <a:rPr lang="fr-BE" dirty="0"/>
              <a:t> Meinung ab?</a:t>
            </a:r>
          </a:p>
        </p:txBody>
      </p:sp>
      <p:sp>
        <p:nvSpPr>
          <p:cNvPr id="2" name="Espace réservé du numéro de diapositive 1">
            <a:extLst>
              <a:ext uri="{FF2B5EF4-FFF2-40B4-BE49-F238E27FC236}">
                <a16:creationId xmlns:a16="http://schemas.microsoft.com/office/drawing/2014/main" id="{5F32BE5D-7D3D-6216-AD33-7F5DEED55F6F}"/>
              </a:ext>
            </a:extLst>
          </p:cNvPr>
          <p:cNvSpPr>
            <a:spLocks noGrp="1"/>
          </p:cNvSpPr>
          <p:nvPr>
            <p:ph type="sldNum" sz="quarter" idx="4294967295"/>
          </p:nvPr>
        </p:nvSpPr>
        <p:spPr>
          <a:xfrm>
            <a:off x="11758613" y="260350"/>
            <a:ext cx="433387" cy="273050"/>
          </a:xfrm>
          <a:prstGeom prst="rect">
            <a:avLst/>
          </a:prstGeom>
        </p:spPr>
        <p:txBody>
          <a:bodyPr/>
          <a:lstStyle/>
          <a:p>
            <a:fld id="{B6F15528-21DE-4FAA-801E-634DDDAF4B2B}" type="slidenum">
              <a:rPr lang="fr-BE" smtClean="0"/>
              <a:pPr/>
              <a:t>80</a:t>
            </a:fld>
            <a:endParaRPr lang="fr-BE"/>
          </a:p>
        </p:txBody>
      </p:sp>
    </p:spTree>
    <p:extLst>
      <p:ext uri="{BB962C8B-B14F-4D97-AF65-F5344CB8AC3E}">
        <p14:creationId xmlns:p14="http://schemas.microsoft.com/office/powerpoint/2010/main" val="442987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F0B4AF-8DFD-28C1-9177-95DA425E5756}"/>
              </a:ext>
            </a:extLst>
          </p:cNvPr>
          <p:cNvSpPr>
            <a:spLocks noGrp="1"/>
          </p:cNvSpPr>
          <p:nvPr>
            <p:ph type="sldNum" sz="quarter" idx="7"/>
          </p:nvPr>
        </p:nvSpPr>
        <p:spPr/>
        <p:txBody>
          <a:bodyPr/>
          <a:lstStyle/>
          <a:p>
            <a:fld id="{B6F15528-21DE-4FAA-801E-634DDDAF4B2B}" type="slidenum">
              <a:rPr lang="fr-BE" smtClean="0"/>
              <a:pPr/>
              <a:t>81</a:t>
            </a:fld>
            <a:endParaRPr lang="fr-BE"/>
          </a:p>
        </p:txBody>
      </p:sp>
      <p:sp>
        <p:nvSpPr>
          <p:cNvPr id="3" name="Titre 2">
            <a:extLst>
              <a:ext uri="{FF2B5EF4-FFF2-40B4-BE49-F238E27FC236}">
                <a16:creationId xmlns:a16="http://schemas.microsoft.com/office/drawing/2014/main" id="{A3DCADF8-68E1-6824-72F5-E294F18A3E08}"/>
              </a:ext>
            </a:extLst>
          </p:cNvPr>
          <p:cNvSpPr>
            <a:spLocks noGrp="1"/>
          </p:cNvSpPr>
          <p:nvPr>
            <p:ph type="title"/>
          </p:nvPr>
        </p:nvSpPr>
        <p:spPr/>
        <p:txBody>
          <a:bodyPr/>
          <a:lstStyle/>
          <a:p>
            <a:r>
              <a:rPr lang="fr-BE" dirty="0" err="1">
                <a:highlight>
                  <a:srgbClr val="FFFF00"/>
                </a:highlight>
              </a:rPr>
              <a:t>Modalität</a:t>
            </a:r>
            <a:r>
              <a:rPr lang="fr-BE" dirty="0">
                <a:highlight>
                  <a:srgbClr val="FFFF00"/>
                </a:highlight>
              </a:rPr>
              <a:t> </a:t>
            </a:r>
            <a:r>
              <a:rPr lang="fr-BE" dirty="0" err="1">
                <a:highlight>
                  <a:srgbClr val="FFFF00"/>
                </a:highlight>
              </a:rPr>
              <a:t>öffentliche</a:t>
            </a:r>
            <a:r>
              <a:rPr lang="fr-BE" dirty="0">
                <a:highlight>
                  <a:srgbClr val="FFFF00"/>
                </a:highlight>
              </a:rPr>
              <a:t> </a:t>
            </a:r>
            <a:r>
              <a:rPr lang="fr-BE" dirty="0" err="1">
                <a:highlight>
                  <a:srgbClr val="FFFF00"/>
                </a:highlight>
              </a:rPr>
              <a:t>Untersuchung</a:t>
            </a:r>
            <a:endParaRPr lang="fr-BE" dirty="0">
              <a:highlight>
                <a:srgbClr val="FFFF00"/>
              </a:highlight>
            </a:endParaRPr>
          </a:p>
        </p:txBody>
      </p:sp>
      <p:sp>
        <p:nvSpPr>
          <p:cNvPr id="4" name="Espace réservé du contenu 3">
            <a:extLst>
              <a:ext uri="{FF2B5EF4-FFF2-40B4-BE49-F238E27FC236}">
                <a16:creationId xmlns:a16="http://schemas.microsoft.com/office/drawing/2014/main" id="{E6021025-B485-8CD9-8265-73D9F257088B}"/>
              </a:ext>
            </a:extLst>
          </p:cNvPr>
          <p:cNvSpPr>
            <a:spLocks noGrp="1"/>
          </p:cNvSpPr>
          <p:nvPr>
            <p:ph idx="10"/>
          </p:nvPr>
        </p:nvSpPr>
        <p:spPr/>
        <p:txBody>
          <a:bodyPr/>
          <a:lstStyle/>
          <a:p>
            <a:endParaRPr lang="fr-BE" dirty="0"/>
          </a:p>
        </p:txBody>
      </p:sp>
    </p:spTree>
    <p:extLst>
      <p:ext uri="{BB962C8B-B14F-4D97-AF65-F5344CB8AC3E}">
        <p14:creationId xmlns:p14="http://schemas.microsoft.com/office/powerpoint/2010/main" val="26548659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730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8A500-BEE4-1537-CA94-9346FAF2C28D}"/>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F3893DB-A537-FDB7-B478-CF90CECEE6E2}"/>
              </a:ext>
            </a:extLst>
          </p:cNvPr>
          <p:cNvSpPr>
            <a:spLocks noGrp="1"/>
          </p:cNvSpPr>
          <p:nvPr>
            <p:ph type="body" sz="quarter" idx="10"/>
          </p:nvPr>
        </p:nvSpPr>
        <p:spPr/>
        <p:txBody>
          <a:bodyPr>
            <a:normAutofit/>
          </a:bodyPr>
          <a:lstStyle/>
          <a:p>
            <a:r>
              <a:rPr lang="fr-BE" dirty="0"/>
              <a:t>KMP Kelmis </a:t>
            </a:r>
          </a:p>
        </p:txBody>
      </p:sp>
      <p:sp>
        <p:nvSpPr>
          <p:cNvPr id="3" name="Espace réservé du texte 2">
            <a:extLst>
              <a:ext uri="{FF2B5EF4-FFF2-40B4-BE49-F238E27FC236}">
                <a16:creationId xmlns:a16="http://schemas.microsoft.com/office/drawing/2014/main" id="{C594F4E3-858B-16DD-4448-4CEE60F75409}"/>
              </a:ext>
            </a:extLst>
          </p:cNvPr>
          <p:cNvSpPr>
            <a:spLocks noGrp="1"/>
          </p:cNvSpPr>
          <p:nvPr>
            <p:ph type="body" sz="quarter" idx="11"/>
          </p:nvPr>
        </p:nvSpPr>
        <p:spPr/>
        <p:txBody>
          <a:bodyPr>
            <a:normAutofit/>
          </a:bodyPr>
          <a:lstStyle/>
          <a:p>
            <a:r>
              <a:rPr lang="fr-BE" dirty="0" err="1"/>
              <a:t>Aktionsplan</a:t>
            </a:r>
            <a:endParaRPr lang="fr-BE" dirty="0"/>
          </a:p>
        </p:txBody>
      </p:sp>
    </p:spTree>
    <p:extLst>
      <p:ext uri="{BB962C8B-B14F-4D97-AF65-F5344CB8AC3E}">
        <p14:creationId xmlns:p14="http://schemas.microsoft.com/office/powerpoint/2010/main" val="3213458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EfXkzEM8RTim1WkgB9d_fg"/>
</p:tagLst>
</file>

<file path=ppt/theme/theme1.xml><?xml version="1.0" encoding="utf-8"?>
<a:theme xmlns:a="http://schemas.openxmlformats.org/drawingml/2006/main" name="Conception personnalisée">
  <a:themeElements>
    <a:clrScheme name="ICEDD">
      <a:dk1>
        <a:srgbClr val="595959"/>
      </a:dk1>
      <a:lt1>
        <a:sysClr val="window" lastClr="FFFFFF"/>
      </a:lt1>
      <a:dk2>
        <a:srgbClr val="595959"/>
      </a:dk2>
      <a:lt2>
        <a:srgbClr val="E7E6E6"/>
      </a:lt2>
      <a:accent1>
        <a:srgbClr val="00ADA3"/>
      </a:accent1>
      <a:accent2>
        <a:srgbClr val="EF7B44"/>
      </a:accent2>
      <a:accent3>
        <a:srgbClr val="CA92C0"/>
      </a:accent3>
      <a:accent4>
        <a:srgbClr val="0088CF"/>
      </a:accent4>
      <a:accent5>
        <a:srgbClr val="82BA26"/>
      </a:accent5>
      <a:accent6>
        <a:srgbClr val="6F3B55"/>
      </a:accent6>
      <a:hlink>
        <a:srgbClr val="0563C1"/>
      </a:hlink>
      <a:folHlink>
        <a:srgbClr val="954F72"/>
      </a:folHlink>
    </a:clrScheme>
    <a:fontScheme name="ICEDD">
      <a:majorFont>
        <a:latin typeface="Calibri"/>
        <a:ea typeface=""/>
        <a:cs typeface=""/>
      </a:majorFont>
      <a:minorFont>
        <a:latin typeface="Calibri Light"/>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7C320E74-8E2C-499A-886F-F032A80D0037}" vid="{D59AB7D7-BB50-4B7C-8C21-CD5C712FDC9B}"/>
    </a:ext>
  </a:extLst>
</a:theme>
</file>

<file path=ppt/theme/theme2.xml><?xml version="1.0" encoding="utf-8"?>
<a:theme xmlns:a="http://schemas.openxmlformats.org/drawingml/2006/main" name="Intercalaires">
  <a:themeElements>
    <a:clrScheme name="ICEDD">
      <a:dk1>
        <a:srgbClr val="595959"/>
      </a:dk1>
      <a:lt1>
        <a:sysClr val="window" lastClr="FFFFFF"/>
      </a:lt1>
      <a:dk2>
        <a:srgbClr val="595959"/>
      </a:dk2>
      <a:lt2>
        <a:srgbClr val="E7E6E6"/>
      </a:lt2>
      <a:accent1>
        <a:srgbClr val="00ADA3"/>
      </a:accent1>
      <a:accent2>
        <a:srgbClr val="EF7B44"/>
      </a:accent2>
      <a:accent3>
        <a:srgbClr val="CA92C0"/>
      </a:accent3>
      <a:accent4>
        <a:srgbClr val="0088CF"/>
      </a:accent4>
      <a:accent5>
        <a:srgbClr val="82BA26"/>
      </a:accent5>
      <a:accent6>
        <a:srgbClr val="6F3B55"/>
      </a:accent6>
      <a:hlink>
        <a:srgbClr val="0563C1"/>
      </a:hlink>
      <a:folHlink>
        <a:srgbClr val="954F72"/>
      </a:folHlink>
    </a:clrScheme>
    <a:fontScheme name="ICEDD">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7C320E74-8E2C-499A-886F-F032A80D0037}" vid="{178B3807-2DE6-49A1-8937-8EBC811D3B8F}"/>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9083385-9ee2-4787-ab53-dcaa8d4c1a99" xsi:nil="true"/>
    <lcf76f155ced4ddcb4097134ff3c332f xmlns="60ed1197-9a77-4c39-b39a-9f5c50d0e89e">
      <Terms xmlns="http://schemas.microsoft.com/office/infopath/2007/PartnerControls"/>
    </lcf76f155ced4ddcb4097134ff3c332f>
    <SharedWithUsers xmlns="c9083385-9ee2-4787-ab53-dcaa8d4c1a99">
      <UserInfo>
        <DisplayName>Daphné Deville</DisplayName>
        <AccountId>61</AccountId>
        <AccountType/>
      </UserInfo>
      <UserInfo>
        <DisplayName>Bérénice Ruyssen</DisplayName>
        <AccountId>10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03C7093FF58D459D65EE1CA05215DB" ma:contentTypeVersion="15" ma:contentTypeDescription="Crée un document." ma:contentTypeScope="" ma:versionID="75dd855f8a26647a11694191db3dc99f">
  <xsd:schema xmlns:xsd="http://www.w3.org/2001/XMLSchema" xmlns:xs="http://www.w3.org/2001/XMLSchema" xmlns:p="http://schemas.microsoft.com/office/2006/metadata/properties" xmlns:ns2="60ed1197-9a77-4c39-b39a-9f5c50d0e89e" xmlns:ns3="c9083385-9ee2-4787-ab53-dcaa8d4c1a99" targetNamespace="http://schemas.microsoft.com/office/2006/metadata/properties" ma:root="true" ma:fieldsID="00aa1a78ebfe38e0fa4dd27c106717d1" ns2:_="" ns3:_="">
    <xsd:import namespace="60ed1197-9a77-4c39-b39a-9f5c50d0e89e"/>
    <xsd:import namespace="c9083385-9ee2-4787-ab53-dcaa8d4c1a9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d1197-9a77-4c39-b39a-9f5c50d0e8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3438a966-6778-473b-9899-d8937507f58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083385-9ee2-4787-ab53-dcaa8d4c1a9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8d7b792-87ad-4a30-8199-e6316528b9c2}" ma:internalName="TaxCatchAll" ma:showField="CatchAllData" ma:web="c9083385-9ee2-4787-ab53-dcaa8d4c1a9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EC8E8-55F3-4F10-98DE-A34982937E89}">
  <ds:schemaRefs>
    <ds:schemaRef ds:uri="http://schemas.microsoft.com/sharepoint/v3/contenttype/forms"/>
  </ds:schemaRefs>
</ds:datastoreItem>
</file>

<file path=customXml/itemProps2.xml><?xml version="1.0" encoding="utf-8"?>
<ds:datastoreItem xmlns:ds="http://schemas.openxmlformats.org/officeDocument/2006/customXml" ds:itemID="{6E2E86AE-85EC-48C9-A165-A39DB62C2484}">
  <ds:schemaRefs>
    <ds:schemaRef ds:uri="60ed1197-9a77-4c39-b39a-9f5c50d0e89e"/>
    <ds:schemaRef ds:uri="c9083385-9ee2-4787-ab53-dcaa8d4c1a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9C317D-6E3A-41E3-9700-EA914F06A729}">
  <ds:schemaRefs>
    <ds:schemaRef ds:uri="60ed1197-9a77-4c39-b39a-9f5c50d0e89e"/>
    <ds:schemaRef ds:uri="c9083385-9ee2-4787-ab53-dcaa8d4c1a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ICEDD_PPT_MODEL</Template>
  <TotalTime>0</TotalTime>
  <Words>6043</Words>
  <Application>Microsoft Office PowerPoint</Application>
  <PresentationFormat>Breitbild</PresentationFormat>
  <Paragraphs>893</Paragraphs>
  <Slides>82</Slides>
  <Notes>14</Notes>
  <HiddenSlides>0</HiddenSlides>
  <MMClips>0</MMClips>
  <ScaleCrop>false</ScaleCrop>
  <HeadingPairs>
    <vt:vector size="8" baseType="variant">
      <vt:variant>
        <vt:lpstr>Verwendete Schriftarten</vt:lpstr>
      </vt:variant>
      <vt:variant>
        <vt:i4>14</vt:i4>
      </vt:variant>
      <vt:variant>
        <vt:lpstr>Design</vt:lpstr>
      </vt:variant>
      <vt:variant>
        <vt:i4>2</vt:i4>
      </vt:variant>
      <vt:variant>
        <vt:lpstr>Eingebettete OLE-Server</vt:lpstr>
      </vt:variant>
      <vt:variant>
        <vt:i4>1</vt:i4>
      </vt:variant>
      <vt:variant>
        <vt:lpstr>Folientitel</vt:lpstr>
      </vt:variant>
      <vt:variant>
        <vt:i4>82</vt:i4>
      </vt:variant>
    </vt:vector>
  </HeadingPairs>
  <TitlesOfParts>
    <vt:vector size="99" baseType="lpstr">
      <vt:lpstr>Aptos</vt:lpstr>
      <vt:lpstr>Arial</vt:lpstr>
      <vt:lpstr>Calibri</vt:lpstr>
      <vt:lpstr>Calibri </vt:lpstr>
      <vt:lpstr>Calibri Light</vt:lpstr>
      <vt:lpstr>Cambria Math</vt:lpstr>
      <vt:lpstr>Ink Free</vt:lpstr>
      <vt:lpstr>Myriad Pro</vt:lpstr>
      <vt:lpstr>Myriad Pro Light</vt:lpstr>
      <vt:lpstr>Poppins</vt:lpstr>
      <vt:lpstr>Poppins ExtraBold</vt:lpstr>
      <vt:lpstr>Tahoma</vt:lpstr>
      <vt:lpstr>Times New Roman</vt:lpstr>
      <vt:lpstr>Wingdings</vt:lpstr>
      <vt:lpstr>Conception personnalisée</vt:lpstr>
      <vt:lpstr>Intercalaires</vt:lpstr>
      <vt:lpstr>Diapositive think-cell</vt:lpstr>
      <vt:lpstr>PowerPoint-Präsentation</vt:lpstr>
      <vt:lpstr>PowerPoint-Präsentation</vt:lpstr>
      <vt:lpstr>Ziel eines kommunalen Mobilitätsplans (KMP)</vt:lpstr>
      <vt:lpstr>Regionale Ambitionen: Verkehrsverlagerung</vt:lpstr>
      <vt:lpstr>Regionale Ambitionen: STOP-Prinzip</vt:lpstr>
      <vt:lpstr>Der KMP: eine Vorgehensweise in drei Etappen</vt:lpstr>
      <vt:lpstr>Ein Aktionsplan nach Modulen</vt:lpstr>
      <vt:lpstr>Dashboard zur Projektüberwachung des KMP</vt:lpstr>
      <vt:lpstr>PowerPoint-Präsentation</vt:lpstr>
      <vt:lpstr>PowerPoint-Präsentation</vt:lpstr>
      <vt:lpstr>Trümpfe und Schwächen des Zentrums </vt:lpstr>
      <vt:lpstr>Organisation einer Umfrage bei Kundschaft/Gästen</vt:lpstr>
      <vt:lpstr>Die wichtigsten Erkenntnisse der Umfrage</vt:lpstr>
      <vt:lpstr>Die wichtigsten Erkenntnisse der Umfrage</vt:lpstr>
      <vt:lpstr>Herausforderungen und Ziele für das Zentrum</vt:lpstr>
      <vt:lpstr>Herausforderungen und Ziele für das Zentrum</vt:lpstr>
      <vt:lpstr>Herausforderungen und Ziele für das Zentrum</vt:lpstr>
      <vt:lpstr>Ein Zentrum als Tempo-30-Zone</vt:lpstr>
      <vt:lpstr>Ein Zentrum als Tempo-30-Zone</vt:lpstr>
      <vt:lpstr>Beispiel Kreuzung Parkstraße # Brunnenstraße</vt:lpstr>
      <vt:lpstr>Herausforderungen und Ziele für das Zentrum</vt:lpstr>
      <vt:lpstr>Kreuzung Comouthstraße # Steinkaulstraße </vt:lpstr>
      <vt:lpstr>Begegnungszone in der Thymstraße </vt:lpstr>
      <vt:lpstr>Eine Fußgängerzone auf dem Kirchplatz</vt:lpstr>
      <vt:lpstr>Den öffentlichen Raum in der Parkstraße neu ausrichten</vt:lpstr>
      <vt:lpstr>Einbahnstraßenverkehr in Poststraße umkehren </vt:lpstr>
      <vt:lpstr>Ein Verkehrsschema zu Gunsten aller</vt:lpstr>
      <vt:lpstr>Kreuzungsgestaltung im Zentrum der „Acht“ überdenken</vt:lpstr>
      <vt:lpstr>Aktionen der Maßnahme 1</vt:lpstr>
      <vt:lpstr>PowerPoint-Präsentation</vt:lpstr>
      <vt:lpstr>Parken im Zentrum – Standortbestimmung</vt:lpstr>
      <vt:lpstr>Umgestaltungsprojekt des Kirchplatzes</vt:lpstr>
      <vt:lpstr>Verschiedene Arten von Nutzern/Nutzerinnen</vt:lpstr>
      <vt:lpstr>Die Nutzung der Parkflächen besser kennen</vt:lpstr>
      <vt:lpstr>Belegungsrate</vt:lpstr>
      <vt:lpstr>Rotationsrate</vt:lpstr>
      <vt:lpstr>Wie kann das Parkmanagement optimiert werden?</vt:lpstr>
      <vt:lpstr>Die aktuelle blaue Zone verbessern</vt:lpstr>
      <vt:lpstr>Kurzzeitparkmöglichkeiten schaffen (sehr kurze Dauer)</vt:lpstr>
      <vt:lpstr>Mittel- und langfristiges Parken verlagern</vt:lpstr>
      <vt:lpstr>Mittel- und langfristiges Parken verlagern</vt:lpstr>
      <vt:lpstr>Kiss-and-Ride nahe der Schulen</vt:lpstr>
      <vt:lpstr>Aktionen der Maßnahme 2</vt:lpstr>
      <vt:lpstr>PowerPoint-Präsentation</vt:lpstr>
      <vt:lpstr>Radmobilität</vt:lpstr>
      <vt:lpstr>Radmobilität</vt:lpstr>
      <vt:lpstr>Festlegung eines vorrangigen Radwegenetzes</vt:lpstr>
      <vt:lpstr>Festlegung eines vorrangigen Radwegenetzes</vt:lpstr>
      <vt:lpstr>Auswahl der Einrichtungsarten</vt:lpstr>
      <vt:lpstr>Parken mit dem Rad</vt:lpstr>
      <vt:lpstr>Aktionen der Maßnahme 3</vt:lpstr>
      <vt:lpstr>PowerPoint-Präsentation</vt:lpstr>
      <vt:lpstr>Das Straßennetz hierarchisieren</vt:lpstr>
      <vt:lpstr>Das Straßennetz hierarchisieren</vt:lpstr>
      <vt:lpstr>Reduzierung der Geschwindigkeit</vt:lpstr>
      <vt:lpstr>Abänderung der Verkehrsschemen</vt:lpstr>
      <vt:lpstr>Wohnviertel beruhigen</vt:lpstr>
      <vt:lpstr>Allgemeine Prinzipien zur Einführung von Tempo-30-Zonen</vt:lpstr>
      <vt:lpstr>Spezifische Maßnahmen, um den Transitverkehr zu verhindern</vt:lpstr>
      <vt:lpstr>Aktionen Maßnahme 4</vt:lpstr>
      <vt:lpstr>Unterschiedliche Arten von Carsharing</vt:lpstr>
      <vt:lpstr>PowerPoint-Präsentation</vt:lpstr>
      <vt:lpstr>Das Carsharing in Belgien und angrenzenden Gemeinden</vt:lpstr>
      <vt:lpstr>Vorteile des Carsharing</vt:lpstr>
      <vt:lpstr>Carsharing-Stationen aufbauen</vt:lpstr>
      <vt:lpstr>Carsharing zwischen Privatpersonen fördern </vt:lpstr>
      <vt:lpstr>Aktionen Maßnahme 5</vt:lpstr>
      <vt:lpstr>PowerPoint-Präsentation</vt:lpstr>
      <vt:lpstr>Definition der Mobipole/Mobipunkte</vt:lpstr>
      <vt:lpstr>Lage auf kommunaler Ebene</vt:lpstr>
      <vt:lpstr>Einen Mobipunkt nahe des Zentrums einrichten </vt:lpstr>
      <vt:lpstr>Anbringungsvorschlag eines Mobipunktes</vt:lpstr>
      <vt:lpstr>Aktionen Maßnahme 6</vt:lpstr>
      <vt:lpstr>PowerPoint-Präsentation</vt:lpstr>
      <vt:lpstr>Drei Schulen auf Gemeindegebiet</vt:lpstr>
      <vt:lpstr>Unterschiedliche Aktionen</vt:lpstr>
      <vt:lpstr>Parkplätze anlegen und bewerben – Fußmarsch </vt:lpstr>
      <vt:lpstr>Einführung von Pedibus oder Velobus-Linien</vt:lpstr>
      <vt:lpstr>Aktionen der Maßnahme 7</vt:lpstr>
      <vt:lpstr>PowerPoint-Präsentation</vt:lpstr>
      <vt:lpstr>Modalität öffentliche Untersuchung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Florence Vandy</dc:creator>
  <cp:lastModifiedBy>Patrick Bildstein</cp:lastModifiedBy>
  <cp:revision>20</cp:revision>
  <dcterms:created xsi:type="dcterms:W3CDTF">2022-05-04T12:42:37Z</dcterms:created>
  <dcterms:modified xsi:type="dcterms:W3CDTF">2024-02-22T09:41:37Z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2017-11-07T00:00:00Z</vt:filetime>
  </property>
  <property fmtid="{D5CDD505-2E9C-101B-9397-08002B2CF9AE}" pid="3" name="Creator">
    <vt:lpwstr>Adobe Illustrator CC 2017 (Macintosh)</vt:lpwstr>
  </property>
  <property fmtid="{D5CDD505-2E9C-101B-9397-08002B2CF9AE}" pid="4" name="LastSaved">
    <vt:filetime>2017-11-07T00:00:00Z</vt:filetime>
  </property>
  <property fmtid="{D5CDD505-2E9C-101B-9397-08002B2CF9AE}" pid="5" name="ContentTypeId">
    <vt:lpwstr>0x010100E103C7093FF58D459D65EE1CA05215DB</vt:lpwstr>
  </property>
  <property fmtid="{D5CDD505-2E9C-101B-9397-08002B2CF9AE}" pid="6" name="Order">
    <vt:r8>19000</vt:r8>
  </property>
  <property fmtid="{D5CDD505-2E9C-101B-9397-08002B2CF9AE}" pid="7" name="MediaServiceImageTags">
    <vt:lpwstr/>
  </property>
</Properties>
</file>